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70" r:id="rId2"/>
    <p:sldId id="287" r:id="rId3"/>
    <p:sldId id="288" r:id="rId4"/>
    <p:sldId id="289" r:id="rId5"/>
    <p:sldId id="290" r:id="rId6"/>
    <p:sldId id="291" r:id="rId7"/>
    <p:sldId id="292" r:id="rId8"/>
    <p:sldId id="293" r:id="rId9"/>
    <p:sldId id="294" r:id="rId10"/>
    <p:sldId id="295" r:id="rId11"/>
    <p:sldId id="296" r:id="rId12"/>
    <p:sldId id="297" r:id="rId13"/>
    <p:sldId id="305" r:id="rId14"/>
    <p:sldId id="298" r:id="rId15"/>
    <p:sldId id="299" r:id="rId16"/>
    <p:sldId id="300" r:id="rId17"/>
    <p:sldId id="301" r:id="rId18"/>
    <p:sldId id="302" r:id="rId19"/>
    <p:sldId id="319" r:id="rId20"/>
    <p:sldId id="320" r:id="rId21"/>
    <p:sldId id="321" r:id="rId22"/>
    <p:sldId id="303" r:id="rId23"/>
    <p:sldId id="304" r:id="rId24"/>
    <p:sldId id="322" r:id="rId25"/>
    <p:sldId id="323" r:id="rId26"/>
    <p:sldId id="307" r:id="rId27"/>
    <p:sldId id="310" r:id="rId28"/>
    <p:sldId id="312" r:id="rId29"/>
    <p:sldId id="324" r:id="rId30"/>
    <p:sldId id="308" r:id="rId31"/>
    <p:sldId id="309" r:id="rId32"/>
    <p:sldId id="313" r:id="rId33"/>
    <p:sldId id="314" r:id="rId34"/>
    <p:sldId id="315" r:id="rId35"/>
    <p:sldId id="325" r:id="rId36"/>
    <p:sldId id="326" r:id="rId37"/>
    <p:sldId id="327" r:id="rId38"/>
    <p:sldId id="316" r:id="rId39"/>
    <p:sldId id="317" r:id="rId4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020" userDrawn="1">
          <p15:clr>
            <a:srgbClr val="A4A3A4"/>
          </p15:clr>
        </p15:guide>
        <p15:guide id="2" pos="624" userDrawn="1">
          <p15:clr>
            <a:srgbClr val="A4A3A4"/>
          </p15:clr>
        </p15:guide>
        <p15:guide id="3" pos="2808" userDrawn="1">
          <p15:clr>
            <a:srgbClr val="A4A3A4"/>
          </p15:clr>
        </p15:guide>
        <p15:guide id="4" orient="horz" pos="3060" userDrawn="1">
          <p15:clr>
            <a:srgbClr val="A4A3A4"/>
          </p15:clr>
        </p15:guide>
        <p15:guide id="5" orient="horz" pos="708" userDrawn="1">
          <p15:clr>
            <a:srgbClr val="A4A3A4"/>
          </p15:clr>
        </p15:guide>
        <p15:guide id="6" orient="horz" pos="468" userDrawn="1">
          <p15:clr>
            <a:srgbClr val="A4A3A4"/>
          </p15:clr>
        </p15:guide>
        <p15:guide id="7" orient="horz" pos="2244" userDrawn="1">
          <p15:clr>
            <a:srgbClr val="A4A3A4"/>
          </p15:clr>
        </p15:guide>
        <p15:guide id="8" pos="1704" userDrawn="1">
          <p15:clr>
            <a:srgbClr val="A4A3A4"/>
          </p15:clr>
        </p15:guide>
        <p15:guide id="9" pos="3336" userDrawn="1">
          <p15:clr>
            <a:srgbClr val="A4A3A4"/>
          </p15:clr>
        </p15:guide>
        <p15:guide id="10" pos="4824" userDrawn="1">
          <p15:clr>
            <a:srgbClr val="A4A3A4"/>
          </p15:clr>
        </p15:guide>
        <p15:guide id="11" orient="horz" pos="2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ADBDB"/>
    <a:srgbClr val="696A6D"/>
    <a:srgbClr val="A1A1A4"/>
    <a:srgbClr val="C2D1D4"/>
    <a:srgbClr val="AFDDD2"/>
    <a:srgbClr val="E9D666"/>
    <a:srgbClr val="94A545"/>
    <a:srgbClr val="425968"/>
    <a:srgbClr val="D0E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34"/>
    <p:restoredTop sz="84928" autoAdjust="0"/>
  </p:normalViewPr>
  <p:slideViewPr>
    <p:cSldViewPr snapToGrid="0" showGuides="1">
      <p:cViewPr varScale="1">
        <p:scale>
          <a:sx n="128" d="100"/>
          <a:sy n="128" d="100"/>
        </p:scale>
        <p:origin x="126" y="522"/>
      </p:cViewPr>
      <p:guideLst>
        <p:guide orient="horz" pos="1020"/>
        <p:guide pos="624"/>
        <p:guide pos="2808"/>
        <p:guide orient="horz" pos="3060"/>
        <p:guide orient="horz" pos="708"/>
        <p:guide orient="horz" pos="468"/>
        <p:guide orient="horz" pos="2244"/>
        <p:guide pos="1704"/>
        <p:guide pos="3336"/>
        <p:guide pos="4824"/>
        <p:guide orient="horz" pos="2412"/>
      </p:guideLst>
    </p:cSldViewPr>
  </p:slideViewPr>
  <p:notesTextViewPr>
    <p:cViewPr>
      <p:scale>
        <a:sx n="170" d="100"/>
        <a:sy n="170" d="100"/>
      </p:scale>
      <p:origin x="0" y="0"/>
    </p:cViewPr>
  </p:notesTextViewPr>
  <p:sorterViewPr>
    <p:cViewPr varScale="1">
      <p:scale>
        <a:sx n="100" d="100"/>
        <a:sy n="100" d="100"/>
      </p:scale>
      <p:origin x="0" y="-3384"/>
    </p:cViewPr>
  </p:sorterViewPr>
  <p:notesViewPr>
    <p:cSldViewPr snapToGrid="0" showGuides="1">
      <p:cViewPr varScale="1">
        <p:scale>
          <a:sx n="151" d="100"/>
          <a:sy n="151" d="100"/>
        </p:scale>
        <p:origin x="420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201315865098"/>
          <c:y val="0.20923449803149607"/>
          <c:w val="0.2611661593720726"/>
          <c:h val="0.55676328740157477"/>
        </c:manualLayout>
      </c:layout>
      <c:barChart>
        <c:barDir val="col"/>
        <c:grouping val="clustered"/>
        <c:varyColors val="0"/>
        <c:ser>
          <c:idx val="0"/>
          <c:order val="0"/>
          <c:tx>
            <c:strRef>
              <c:f>Sheet1!$B$1</c:f>
              <c:strCache>
                <c:ptCount val="1"/>
                <c:pt idx="0">
                  <c:v>1-yr Pre-implant</c:v>
                </c:pt>
              </c:strCache>
            </c:strRef>
          </c:tx>
          <c:spPr>
            <a:solidFill>
              <a:srgbClr val="5BC2E7"/>
            </a:solidFill>
            <a:ln>
              <a:noFill/>
            </a:ln>
            <a:effectLst/>
          </c:spPr>
          <c:invertIfNegative val="0"/>
          <c:cat>
            <c:strRef>
              <c:f>Sheet1!$A$2</c:f>
              <c:strCache>
                <c:ptCount val="1"/>
                <c:pt idx="0">
                  <c:v>Category 1</c:v>
                </c:pt>
              </c:strCache>
            </c:strRef>
          </c:cat>
          <c:val>
            <c:numRef>
              <c:f>Sheet1!$B$2</c:f>
              <c:numCache>
                <c:formatCode>General</c:formatCode>
                <c:ptCount val="1"/>
                <c:pt idx="0">
                  <c:v>1.25</c:v>
                </c:pt>
              </c:numCache>
            </c:numRef>
          </c:val>
          <c:extLst>
            <c:ext xmlns:c16="http://schemas.microsoft.com/office/drawing/2014/chart" uri="{C3380CC4-5D6E-409C-BE32-E72D297353CC}">
              <c16:uniqueId val="{00000000-EECD-0F4E-9A26-2EB1BA4413C5}"/>
            </c:ext>
          </c:extLst>
        </c:ser>
        <c:ser>
          <c:idx val="1"/>
          <c:order val="1"/>
          <c:tx>
            <c:strRef>
              <c:f>Sheet1!$C$1</c:f>
              <c:strCache>
                <c:ptCount val="1"/>
                <c:pt idx="0">
                  <c:v>1-yr Post-implant</c:v>
                </c:pt>
              </c:strCache>
            </c:strRef>
          </c:tx>
          <c:spPr>
            <a:solidFill>
              <a:srgbClr val="7CCC6C"/>
            </a:solidFill>
            <a:ln>
              <a:noFill/>
            </a:ln>
            <a:effectLst/>
          </c:spPr>
          <c:invertIfNegative val="0"/>
          <c:cat>
            <c:strRef>
              <c:f>Sheet1!$A$2</c:f>
              <c:strCache>
                <c:ptCount val="1"/>
                <c:pt idx="0">
                  <c:v>Category 1</c:v>
                </c:pt>
              </c:strCache>
            </c:strRef>
          </c:cat>
          <c:val>
            <c:numRef>
              <c:f>Sheet1!$C$2</c:f>
              <c:numCache>
                <c:formatCode>General</c:formatCode>
                <c:ptCount val="1"/>
                <c:pt idx="0">
                  <c:v>0.54</c:v>
                </c:pt>
              </c:numCache>
            </c:numRef>
          </c:val>
          <c:extLst>
            <c:ext xmlns:c16="http://schemas.microsoft.com/office/drawing/2014/chart" uri="{C3380CC4-5D6E-409C-BE32-E72D297353CC}">
              <c16:uniqueId val="{00000001-EECD-0F4E-9A26-2EB1BA4413C5}"/>
            </c:ext>
          </c:extLst>
        </c:ser>
        <c:ser>
          <c:idx val="2"/>
          <c:order val="2"/>
          <c:tx>
            <c:strRef>
              <c:f>Sheet1!$D$1</c:f>
              <c:strCache>
                <c:ptCount val="1"/>
                <c:pt idx="0">
                  <c:v>2-yr Post-implant</c:v>
                </c:pt>
              </c:strCache>
            </c:strRef>
          </c:tx>
          <c:spPr>
            <a:solidFill>
              <a:schemeClr val="accent1"/>
            </a:solidFill>
            <a:ln>
              <a:noFill/>
            </a:ln>
            <a:effectLst/>
          </c:spPr>
          <c:invertIfNegative val="0"/>
          <c:cat>
            <c:strRef>
              <c:f>Sheet1!$A$2</c:f>
              <c:strCache>
                <c:ptCount val="1"/>
                <c:pt idx="0">
                  <c:v>Category 1</c:v>
                </c:pt>
              </c:strCache>
            </c:strRef>
          </c:cat>
          <c:val>
            <c:numRef>
              <c:f>Sheet1!$D$2</c:f>
              <c:numCache>
                <c:formatCode>General</c:formatCode>
                <c:ptCount val="1"/>
                <c:pt idx="0">
                  <c:v>0.37</c:v>
                </c:pt>
              </c:numCache>
            </c:numRef>
          </c:val>
          <c:extLst>
            <c:ext xmlns:c16="http://schemas.microsoft.com/office/drawing/2014/chart" uri="{C3380CC4-5D6E-409C-BE32-E72D297353CC}">
              <c16:uniqueId val="{00000001-C1A1-427F-96F8-9F9394B4D9FB}"/>
            </c:ext>
          </c:extLst>
        </c:ser>
        <c:dLbls>
          <c:showLegendKey val="0"/>
          <c:showVal val="0"/>
          <c:showCatName val="0"/>
          <c:showSerName val="0"/>
          <c:showPercent val="0"/>
          <c:showBubbleSize val="0"/>
        </c:dLbls>
        <c:gapWidth val="42"/>
        <c:overlap val="-93"/>
        <c:axId val="1013015552"/>
        <c:axId val="1013014240"/>
      </c:barChart>
      <c:catAx>
        <c:axId val="1013015552"/>
        <c:scaling>
          <c:orientation val="minMax"/>
        </c:scaling>
        <c:delete val="1"/>
        <c:axPos val="b"/>
        <c:numFmt formatCode="General" sourceLinked="1"/>
        <c:majorTickMark val="none"/>
        <c:minorTickMark val="none"/>
        <c:tickLblPos val="nextTo"/>
        <c:crossAx val="1013014240"/>
        <c:crosses val="autoZero"/>
        <c:auto val="1"/>
        <c:lblAlgn val="ctr"/>
        <c:lblOffset val="100"/>
        <c:noMultiLvlLbl val="0"/>
      </c:catAx>
      <c:valAx>
        <c:axId val="1013014240"/>
        <c:scaling>
          <c:orientation val="minMax"/>
          <c:max val="1.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13015552"/>
        <c:crosses val="autoZero"/>
        <c:crossBetween val="between"/>
      </c:valAx>
      <c:spPr>
        <a:noFill/>
        <a:ln>
          <a:noFill/>
        </a:ln>
        <a:effectLst/>
      </c:spPr>
    </c:plotArea>
    <c:legend>
      <c:legendPos val="b"/>
      <c:layout>
        <c:manualLayout>
          <c:xMode val="edge"/>
          <c:yMode val="edge"/>
          <c:x val="8.3223964292464786E-2"/>
          <c:y val="0.8266751968503937"/>
          <c:w val="0.33723777837257196"/>
          <c:h val="4.518577755905511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0.02316</cdr:x>
      <cdr:y>0.19285</cdr:y>
    </cdr:from>
    <cdr:to>
      <cdr:x>0.07179</cdr:x>
      <cdr:y>0.77584</cdr:y>
    </cdr:to>
    <cdr:sp macro="" textlink="">
      <cdr:nvSpPr>
        <cdr:cNvPr id="2" name="TextBox 169">
          <a:extLst xmlns:a="http://schemas.openxmlformats.org/drawingml/2006/main">
            <a:ext uri="{FF2B5EF4-FFF2-40B4-BE49-F238E27FC236}">
              <a16:creationId xmlns:a16="http://schemas.microsoft.com/office/drawing/2014/main" id="{C11439DC-DDFC-2D48-9DFB-B2D8E4105494}"/>
            </a:ext>
          </a:extLst>
        </cdr:cNvPr>
        <cdr:cNvSpPr txBox="1"/>
      </cdr:nvSpPr>
      <cdr:spPr>
        <a:xfrm xmlns:a="http://schemas.openxmlformats.org/drawingml/2006/main" rot="16200000">
          <a:off x="-824057" y="1783712"/>
          <a:ext cx="23693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all" spc="0" normalizeH="0" noProof="0" dirty="0">
              <a:ln>
                <a:noFill/>
              </a:ln>
              <a:effectLst/>
              <a:uLnTx/>
              <a:uFillTx/>
              <a:latin typeface="Calibri" panose="020F0502020204030204" pitchFamily="34" charset="0"/>
              <a:cs typeface="Calibri" panose="020F0502020204030204" pitchFamily="34" charset="0"/>
            </a:rPr>
            <a:t>Heart Failure Hospitalization Rate </a:t>
          </a:r>
          <a:r>
            <a:rPr kumimoji="0" lang="en-US" sz="900" u="none" strike="noStrike" kern="1200" spc="0" normalizeH="0" noProof="0" dirty="0">
              <a:ln>
                <a:noFill/>
              </a:ln>
              <a:effectLst/>
              <a:uLnTx/>
              <a:uFillTx/>
              <a:latin typeface="Calibri" panose="020F0502020204030204" pitchFamily="34" charset="0"/>
              <a:cs typeface="Calibri" panose="020F0502020204030204" pitchFamily="34" charset="0"/>
            </a:rPr>
            <a:t>(EVENTS/PT-YEAR)</a:t>
          </a:r>
        </a:p>
      </cdr:txBody>
    </cdr:sp>
  </cdr:relSizeAnchor>
  <cdr:relSizeAnchor xmlns:cdr="http://schemas.openxmlformats.org/drawingml/2006/chartDrawing">
    <cdr:from>
      <cdr:x>0.04088</cdr:x>
      <cdr:y>0.91098</cdr:y>
    </cdr:from>
    <cdr:to>
      <cdr:x>0.45584</cdr:x>
      <cdr:y>1</cdr:y>
    </cdr:to>
    <cdr:sp macro="" textlink="">
      <cdr:nvSpPr>
        <cdr:cNvPr id="3" name="TextBox 2"/>
        <cdr:cNvSpPr txBox="1"/>
      </cdr:nvSpPr>
      <cdr:spPr>
        <a:xfrm xmlns:a="http://schemas.openxmlformats.org/drawingml/2006/main">
          <a:off x="310490" y="3819083"/>
          <a:ext cx="3151837" cy="361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0.03834</cdr:x>
      <cdr:y>0.9053</cdr:y>
    </cdr:from>
    <cdr:to>
      <cdr:x>0.44894</cdr:x>
      <cdr:y>0.97352</cdr:y>
    </cdr:to>
    <cdr:sp macro="" textlink="">
      <cdr:nvSpPr>
        <cdr:cNvPr id="5" name="TextBox 4"/>
        <cdr:cNvSpPr txBox="1"/>
      </cdr:nvSpPr>
      <cdr:spPr>
        <a:xfrm xmlns:a="http://schemas.openxmlformats.org/drawingml/2006/main">
          <a:off x="291240" y="3679144"/>
          <a:ext cx="3118707" cy="277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Abbott data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CDDDB3-FA51-FA4B-AD0A-B20099F8896D}" type="datetimeFigureOut">
              <a:rPr lang="en-US" smtClean="0"/>
              <a:t>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708906-5986-4F8E-A0AE-F21B4B6E6AE4}" type="slidenum">
              <a:rPr lang="en-US" altLang="en-US" smtClean="0"/>
              <a:pPr eaLnBrk="1" hangingPunct="1">
                <a:spcBef>
                  <a:spcPct val="0"/>
                </a:spcBef>
              </a:pPr>
              <a:t>2</a:t>
            </a:fld>
            <a:endParaRPr lang="en-US" altLang="en-US" smtClean="0"/>
          </a:p>
        </p:txBody>
      </p:sp>
      <p:sp>
        <p:nvSpPr>
          <p:cNvPr id="33795"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4" rIns="93169" bIns="4658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0847858-AB1C-4940-96FC-D6DDB44C0DCF}" type="slidenum">
              <a:rPr lang="en-US" altLang="en-US">
                <a:latin typeface="Times New Roman" pitchFamily="18" charset="0"/>
              </a:rPr>
              <a:pPr algn="r" eaLnBrk="1" hangingPunct="1">
                <a:spcBef>
                  <a:spcPct val="0"/>
                </a:spcBef>
              </a:pPr>
              <a:t>2</a:t>
            </a:fld>
            <a:endParaRPr lang="en-US" altLang="en-US">
              <a:latin typeface="Times New Roman" pitchFamily="18" charset="0"/>
            </a:endParaRPr>
          </a:p>
        </p:txBody>
      </p:sp>
      <p:sp>
        <p:nvSpPr>
          <p:cNvPr id="33796" name="Rectangle 2"/>
          <p:cNvSpPr>
            <a:spLocks noGrp="1" noRot="1" noChangeAspect="1" noChangeArrowheads="1" noTextEdit="1"/>
          </p:cNvSpPr>
          <p:nvPr>
            <p:ph type="sldImg"/>
          </p:nvPr>
        </p:nvSpPr>
        <p:spPr>
          <a:xfrm>
            <a:off x="406400" y="696913"/>
            <a:ext cx="6197600" cy="3486150"/>
          </a:xfrm>
          <a:ln/>
        </p:spPr>
      </p:sp>
      <p:sp>
        <p:nvSpPr>
          <p:cNvPr id="3379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4" rIns="93169" bIns="46584"/>
          <a:lstStyle/>
          <a:p>
            <a:pPr eaLnBrk="1" hangingPunct="1"/>
            <a:r>
              <a:rPr lang="en-US" altLang="en-US" smtClean="0"/>
              <a:t>The importance of ventricular assist devices with cardiovascular disease</a:t>
            </a:r>
          </a:p>
        </p:txBody>
      </p:sp>
    </p:spTree>
    <p:extLst>
      <p:ext uri="{BB962C8B-B14F-4D97-AF65-F5344CB8AC3E}">
        <p14:creationId xmlns:p14="http://schemas.microsoft.com/office/powerpoint/2010/main" val="149756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59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mtClean="0"/>
          </a:p>
        </p:txBody>
      </p:sp>
    </p:spTree>
    <p:extLst>
      <p:ext uri="{BB962C8B-B14F-4D97-AF65-F5344CB8AC3E}">
        <p14:creationId xmlns:p14="http://schemas.microsoft.com/office/powerpoint/2010/main" val="317281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04" eaLnBrk="0" hangingPunct="0">
              <a:defRPr>
                <a:solidFill>
                  <a:schemeClr val="tx1"/>
                </a:solidFill>
                <a:latin typeface="Arial" charset="0"/>
              </a:defRPr>
            </a:lvl1pPr>
            <a:lvl2pPr marL="742733" indent="-285666" defTabSz="966504" eaLnBrk="0" hangingPunct="0">
              <a:defRPr>
                <a:solidFill>
                  <a:schemeClr val="tx1"/>
                </a:solidFill>
                <a:latin typeface="Arial" charset="0"/>
              </a:defRPr>
            </a:lvl2pPr>
            <a:lvl3pPr marL="1142666" indent="-228534" defTabSz="966504" eaLnBrk="0" hangingPunct="0">
              <a:defRPr>
                <a:solidFill>
                  <a:schemeClr val="tx1"/>
                </a:solidFill>
                <a:latin typeface="Arial" charset="0"/>
              </a:defRPr>
            </a:lvl3pPr>
            <a:lvl4pPr marL="1599731" indent="-228534" defTabSz="966504" eaLnBrk="0" hangingPunct="0">
              <a:defRPr>
                <a:solidFill>
                  <a:schemeClr val="tx1"/>
                </a:solidFill>
                <a:latin typeface="Arial" charset="0"/>
              </a:defRPr>
            </a:lvl4pPr>
            <a:lvl5pPr marL="2056798" indent="-228534" defTabSz="966504" eaLnBrk="0" hangingPunct="0">
              <a:defRPr>
                <a:solidFill>
                  <a:schemeClr val="tx1"/>
                </a:solidFill>
                <a:latin typeface="Arial" charset="0"/>
              </a:defRPr>
            </a:lvl5pPr>
            <a:lvl6pPr marL="2513863" indent="-228534" defTabSz="966504" eaLnBrk="0" fontAlgn="base" hangingPunct="0">
              <a:spcBef>
                <a:spcPct val="0"/>
              </a:spcBef>
              <a:spcAft>
                <a:spcPct val="0"/>
              </a:spcAft>
              <a:defRPr>
                <a:solidFill>
                  <a:schemeClr val="tx1"/>
                </a:solidFill>
                <a:latin typeface="Arial" charset="0"/>
              </a:defRPr>
            </a:lvl6pPr>
            <a:lvl7pPr marL="2970930" indent="-228534" defTabSz="966504" eaLnBrk="0" fontAlgn="base" hangingPunct="0">
              <a:spcBef>
                <a:spcPct val="0"/>
              </a:spcBef>
              <a:spcAft>
                <a:spcPct val="0"/>
              </a:spcAft>
              <a:defRPr>
                <a:solidFill>
                  <a:schemeClr val="tx1"/>
                </a:solidFill>
                <a:latin typeface="Arial" charset="0"/>
              </a:defRPr>
            </a:lvl7pPr>
            <a:lvl8pPr marL="3427994" indent="-228534" defTabSz="966504" eaLnBrk="0" fontAlgn="base" hangingPunct="0">
              <a:spcBef>
                <a:spcPct val="0"/>
              </a:spcBef>
              <a:spcAft>
                <a:spcPct val="0"/>
              </a:spcAft>
              <a:defRPr>
                <a:solidFill>
                  <a:schemeClr val="tx1"/>
                </a:solidFill>
                <a:latin typeface="Arial" charset="0"/>
              </a:defRPr>
            </a:lvl8pPr>
            <a:lvl9pPr marL="3885061" indent="-228534" defTabSz="966504" eaLnBrk="0" fontAlgn="base" hangingPunct="0">
              <a:spcBef>
                <a:spcPct val="0"/>
              </a:spcBef>
              <a:spcAft>
                <a:spcPct val="0"/>
              </a:spcAft>
              <a:defRPr>
                <a:solidFill>
                  <a:schemeClr val="tx1"/>
                </a:solidFill>
                <a:latin typeface="Arial" charset="0"/>
              </a:defRPr>
            </a:lvl9pPr>
          </a:lstStyle>
          <a:p>
            <a:pPr eaLnBrk="1" hangingPunct="1"/>
            <a:fld id="{69624D1D-E326-4230-9179-8BA8BA2A40B4}" type="slidenum">
              <a:rPr lang="en-US" smtClean="0">
                <a:solidFill>
                  <a:prstClr val="black"/>
                </a:solidFill>
              </a:rPr>
              <a:pPr eaLnBrk="1" hangingPunct="1"/>
              <a:t>16</a:t>
            </a:fld>
            <a:endParaRPr lang="en-US" dirty="0">
              <a:solidFill>
                <a:prstClr val="black"/>
              </a:solidFill>
            </a:endParaRPr>
          </a:p>
        </p:txBody>
      </p:sp>
      <p:sp>
        <p:nvSpPr>
          <p:cNvPr id="15363" name="Rectangle 2"/>
          <p:cNvSpPr>
            <a:spLocks noGrp="1" noRot="1" noChangeAspect="1" noChangeArrowheads="1" noTextEdit="1"/>
          </p:cNvSpPr>
          <p:nvPr>
            <p:ph type="sldImg"/>
          </p:nvPr>
        </p:nvSpPr>
        <p:spPr>
          <a:xfrm>
            <a:off x="461963" y="722313"/>
            <a:ext cx="6392862" cy="3597275"/>
          </a:xfrm>
          <a:ln w="12700" cap="flat"/>
        </p:spPr>
      </p:sp>
      <p:sp>
        <p:nvSpPr>
          <p:cNvPr id="15364" name="Rectangle 3"/>
          <p:cNvSpPr>
            <a:spLocks noGrp="1" noChangeArrowheads="1"/>
          </p:cNvSpPr>
          <p:nvPr>
            <p:ph type="body" idx="1"/>
          </p:nvPr>
        </p:nvSpPr>
        <p:spPr>
          <a:xfrm>
            <a:off x="974726" y="4560891"/>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96" tIns="48647" rIns="97296" bIns="48647">
            <a:normAutofit/>
          </a:bodyPr>
          <a:lstStyle/>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79372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xfrm>
            <a:off x="407988" y="695325"/>
            <a:ext cx="6196012" cy="3486150"/>
          </a:xfrm>
          <a:ln/>
        </p:spPr>
      </p:sp>
      <p:sp>
        <p:nvSpPr>
          <p:cNvPr id="117763" name="Notes Placeholder 2"/>
          <p:cNvSpPr>
            <a:spLocks noGrp="1"/>
          </p:cNvSpPr>
          <p:nvPr>
            <p:ph type="body" idx="1"/>
          </p:nvPr>
        </p:nvSpPr>
        <p:spPr>
          <a:ln/>
        </p:spPr>
        <p:txBody>
          <a:bodyPr/>
          <a:lstStyle/>
          <a:p>
            <a:pPr>
              <a:defRPr/>
            </a:pPr>
            <a:r>
              <a:rPr lang="en-US" sz="1100" dirty="0">
                <a:latin typeface="+mn-lt"/>
              </a:rPr>
              <a:t>IFU pg 53: Viewing information about the pump is useful when recording daily values or trying to resolve system problems on the telephone. When the System Controller is running, the user interface can display the following information about current system operations:</a:t>
            </a:r>
          </a:p>
          <a:p>
            <a:pPr marL="165239" indent="-165239">
              <a:buFont typeface="Arial" panose="020B0604020202020204" pitchFamily="34" charset="0"/>
              <a:buChar char="•"/>
              <a:defRPr/>
            </a:pPr>
            <a:r>
              <a:rPr lang="en-US" sz="1100" dirty="0">
                <a:latin typeface="+mn-lt"/>
              </a:rPr>
              <a:t>Speed in rpm</a:t>
            </a:r>
          </a:p>
          <a:p>
            <a:pPr marL="165239" indent="-165239">
              <a:buFont typeface="Arial" panose="020B0604020202020204" pitchFamily="34" charset="0"/>
              <a:buChar char="•"/>
              <a:defRPr/>
            </a:pPr>
            <a:r>
              <a:rPr lang="en-US" sz="1100" dirty="0">
                <a:latin typeface="+mn-lt"/>
              </a:rPr>
              <a:t>Mode (indicated as Pulse Mode by triangle symbol)</a:t>
            </a:r>
          </a:p>
          <a:p>
            <a:pPr marL="165239" indent="-165239">
              <a:buFont typeface="Arial" panose="020B0604020202020204" pitchFamily="34" charset="0"/>
              <a:buChar char="•"/>
              <a:defRPr/>
            </a:pPr>
            <a:r>
              <a:rPr lang="en-US" sz="1100" dirty="0">
                <a:latin typeface="+mn-lt"/>
              </a:rPr>
              <a:t>Flow in liters per minute</a:t>
            </a:r>
          </a:p>
          <a:p>
            <a:pPr marL="165239" indent="-165239">
              <a:buFont typeface="Arial" panose="020B0604020202020204" pitchFamily="34" charset="0"/>
              <a:buChar char="•"/>
              <a:defRPr/>
            </a:pPr>
            <a:r>
              <a:rPr lang="en-US" sz="1100" dirty="0">
                <a:latin typeface="+mn-lt"/>
              </a:rPr>
              <a:t>Pulsatility Index (abbreviated as “PI” on the screen)</a:t>
            </a:r>
          </a:p>
          <a:p>
            <a:pPr marL="165239" indent="-165239">
              <a:buFont typeface="Arial" panose="020B0604020202020204" pitchFamily="34" charset="0"/>
              <a:buChar char="•"/>
              <a:defRPr/>
            </a:pPr>
            <a:r>
              <a:rPr lang="en-US" sz="1100" dirty="0">
                <a:latin typeface="+mn-lt"/>
              </a:rPr>
              <a:t>Power in watts</a:t>
            </a:r>
          </a:p>
          <a:p>
            <a:pPr marL="165239" indent="-165239">
              <a:buFont typeface="Arial" panose="020B0604020202020204" pitchFamily="34" charset="0"/>
              <a:buChar char="•"/>
              <a:defRPr/>
            </a:pPr>
            <a:r>
              <a:rPr lang="en-US" sz="1100" dirty="0">
                <a:latin typeface="+mn-lt"/>
              </a:rPr>
              <a:t>Charge status of the System Controller’s 11 Volt Lithium-Ion backup battery </a:t>
            </a:r>
          </a:p>
          <a:p>
            <a:pPr>
              <a:defRPr/>
            </a:pPr>
            <a:endParaRPr lang="en-US" sz="1100" dirty="0">
              <a:latin typeface="+mn-lt"/>
            </a:endParaRPr>
          </a:p>
          <a:p>
            <a:pPr>
              <a:defRPr/>
            </a:pPr>
            <a:r>
              <a:rPr lang="en-US" sz="1100" dirty="0">
                <a:latin typeface="+mn-lt"/>
              </a:rPr>
              <a:t>To view information on the user interface screen, press and release the display button. Each push of the display button brings up a new screen. Each screen illuminates for 15 seconds before it goes black, unless another button is pushed. The screens are always displayed in the same order, starting with the first (Speed) screen. A dot at the bottom of each screen provides navigational information about which of the five screens is in view.</a:t>
            </a:r>
            <a:endParaRPr lang="en-US" alt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Arial" panose="020B0604020202020204" pitchFamily="34" charset="0"/>
              </a:defRPr>
            </a:lvl1pPr>
            <a:lvl2pPr marL="739775" indent="-282575" defTabSz="903288">
              <a:spcBef>
                <a:spcPct val="30000"/>
              </a:spcBef>
              <a:defRPr sz="1200">
                <a:solidFill>
                  <a:schemeClr val="tx1"/>
                </a:solidFill>
                <a:latin typeface="Arial" panose="020B0604020202020204" pitchFamily="34" charset="0"/>
              </a:defRPr>
            </a:lvl2pPr>
            <a:lvl3pPr marL="1139825" indent="-225425" defTabSz="903288">
              <a:spcBef>
                <a:spcPct val="30000"/>
              </a:spcBef>
              <a:defRPr sz="1200">
                <a:solidFill>
                  <a:schemeClr val="tx1"/>
                </a:solidFill>
                <a:latin typeface="Arial" panose="020B0604020202020204" pitchFamily="34" charset="0"/>
              </a:defRPr>
            </a:lvl3pPr>
            <a:lvl4pPr marL="1597025" indent="-225425" defTabSz="903288">
              <a:spcBef>
                <a:spcPct val="30000"/>
              </a:spcBef>
              <a:defRPr sz="1200">
                <a:solidFill>
                  <a:schemeClr val="tx1"/>
                </a:solidFill>
                <a:latin typeface="Arial" panose="020B0604020202020204" pitchFamily="34" charset="0"/>
              </a:defRPr>
            </a:lvl4pPr>
            <a:lvl5pPr marL="2054225" indent="-225425" defTabSz="903288">
              <a:spcBef>
                <a:spcPct val="30000"/>
              </a:spcBef>
              <a:defRPr sz="1200">
                <a:solidFill>
                  <a:schemeClr val="tx1"/>
                </a:solidFill>
                <a:latin typeface="Arial" panose="020B0604020202020204" pitchFamily="34" charset="0"/>
              </a:defRPr>
            </a:lvl5pPr>
            <a:lvl6pPr marL="2511425" indent="-225425" defTabSz="903288" eaLnBrk="0" fontAlgn="base" hangingPunct="0">
              <a:spcBef>
                <a:spcPct val="30000"/>
              </a:spcBef>
              <a:spcAft>
                <a:spcPct val="0"/>
              </a:spcAft>
              <a:defRPr sz="1200">
                <a:solidFill>
                  <a:schemeClr val="tx1"/>
                </a:solidFill>
                <a:latin typeface="Arial" panose="020B0604020202020204" pitchFamily="34" charset="0"/>
              </a:defRPr>
            </a:lvl6pPr>
            <a:lvl7pPr marL="2968625" indent="-225425" defTabSz="903288" eaLnBrk="0" fontAlgn="base" hangingPunct="0">
              <a:spcBef>
                <a:spcPct val="30000"/>
              </a:spcBef>
              <a:spcAft>
                <a:spcPct val="0"/>
              </a:spcAft>
              <a:defRPr sz="1200">
                <a:solidFill>
                  <a:schemeClr val="tx1"/>
                </a:solidFill>
                <a:latin typeface="Arial" panose="020B0604020202020204" pitchFamily="34" charset="0"/>
              </a:defRPr>
            </a:lvl7pPr>
            <a:lvl8pPr marL="3425825" indent="-225425" defTabSz="903288" eaLnBrk="0" fontAlgn="base" hangingPunct="0">
              <a:spcBef>
                <a:spcPct val="30000"/>
              </a:spcBef>
              <a:spcAft>
                <a:spcPct val="0"/>
              </a:spcAft>
              <a:defRPr sz="1200">
                <a:solidFill>
                  <a:schemeClr val="tx1"/>
                </a:solidFill>
                <a:latin typeface="Arial" panose="020B0604020202020204" pitchFamily="34" charset="0"/>
              </a:defRPr>
            </a:lvl8pPr>
            <a:lvl9pPr marL="3883025" indent="-225425" defTabSz="9032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A83B1291-84E0-4F20-AC86-21705337FA41}" type="slidenum">
              <a:rPr lang="en-US" altLang="en-US" sz="1100">
                <a:ea typeface="MS PGothic" panose="020B0600070205080204" pitchFamily="34" charset="-128"/>
              </a:rPr>
              <a:pPr eaLnBrk="0" hangingPunct="0">
                <a:spcBef>
                  <a:spcPct val="0"/>
                </a:spcBef>
              </a:pPr>
              <a:t>17</a:t>
            </a:fld>
            <a:endParaRPr lang="en-US" altLang="en-US" sz="1100">
              <a:ea typeface="MS PGothic" panose="020B0600070205080204" pitchFamily="34" charset="-128"/>
            </a:endParaRPr>
          </a:p>
        </p:txBody>
      </p:sp>
      <p:sp>
        <p:nvSpPr>
          <p:cNvPr id="92165"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Tree>
    <p:extLst>
      <p:ext uri="{BB962C8B-B14F-4D97-AF65-F5344CB8AC3E}">
        <p14:creationId xmlns:p14="http://schemas.microsoft.com/office/powerpoint/2010/main" val="76124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16"/>
              </a:spcBef>
            </a:pPr>
            <a:endParaRPr lang="en-US" sz="1400" dirty="0"/>
          </a:p>
        </p:txBody>
      </p:sp>
      <p:sp>
        <p:nvSpPr>
          <p:cNvPr id="4" name="Slide Number Placeholder 3"/>
          <p:cNvSpPr>
            <a:spLocks noGrp="1"/>
          </p:cNvSpPr>
          <p:nvPr>
            <p:ph type="sldNum" sz="quarter" idx="10"/>
          </p:nvPr>
        </p:nvSpPr>
        <p:spPr/>
        <p:txBody>
          <a:bodyPr/>
          <a:lstStyle/>
          <a:p>
            <a:fld id="{DE1EEE18-8F3D-4CB3-B090-6249C20A5AF8}" type="slidenum">
              <a:rPr lang="en-US" smtClean="0"/>
              <a:t>18</a:t>
            </a:fld>
            <a:endParaRPr lang="en-US"/>
          </a:p>
        </p:txBody>
      </p:sp>
    </p:spTree>
    <p:extLst>
      <p:ext uri="{BB962C8B-B14F-4D97-AF65-F5344CB8AC3E}">
        <p14:creationId xmlns:p14="http://schemas.microsoft.com/office/powerpoint/2010/main" val="348911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sz="1100" dirty="0">
                <a:latin typeface="+mn-lt"/>
              </a:rPr>
              <a:t>IFU pg 385</a:t>
            </a:r>
          </a:p>
          <a:p>
            <a:pPr>
              <a:defRPr/>
            </a:pPr>
            <a:r>
              <a:rPr lang="en-US" sz="1100" u="sng" dirty="0">
                <a:latin typeface="+mn-lt"/>
              </a:rPr>
              <a:t>Behavior and appearance</a:t>
            </a:r>
            <a:r>
              <a:rPr lang="en-US" sz="1100" b="1" dirty="0">
                <a:latin typeface="+mn-lt"/>
              </a:rPr>
              <a:t>:</a:t>
            </a:r>
          </a:p>
          <a:p>
            <a:pPr marL="165239" indent="-165239">
              <a:buFont typeface="Arial" panose="020B0604020202020204" pitchFamily="34" charset="0"/>
              <a:buChar char="•"/>
              <a:defRPr/>
            </a:pPr>
            <a:r>
              <a:rPr lang="en-US" sz="1100" dirty="0">
                <a:latin typeface="+mn-lt"/>
              </a:rPr>
              <a:t>Flashing Red Heart ( ) on the user interface.</a:t>
            </a:r>
          </a:p>
          <a:p>
            <a:pPr marL="165239" indent="-165239">
              <a:buFont typeface="Arial" panose="020B0604020202020204" pitchFamily="34" charset="0"/>
              <a:buChar char="•"/>
              <a:defRPr/>
            </a:pPr>
            <a:r>
              <a:rPr lang="en-US" sz="1100" dirty="0">
                <a:latin typeface="+mn-lt"/>
              </a:rPr>
              <a:t>“Call Hospital Contact” and “Low Flow” alternate on the screen.</a:t>
            </a:r>
          </a:p>
          <a:p>
            <a:pPr marL="165239" indent="-165239">
              <a:buFont typeface="Arial" panose="020B0604020202020204" pitchFamily="34" charset="0"/>
              <a:buChar char="•"/>
              <a:defRPr/>
            </a:pPr>
            <a:r>
              <a:rPr lang="en-US" sz="1100" dirty="0">
                <a:latin typeface="+mn-lt"/>
              </a:rPr>
              <a:t>Alarm tone: Constant tone.</a:t>
            </a:r>
          </a:p>
          <a:p>
            <a:pPr marL="165239" indent="-165239">
              <a:buFont typeface="Arial" panose="020B0604020202020204" pitchFamily="34" charset="0"/>
              <a:buChar char="•"/>
              <a:defRPr/>
            </a:pPr>
            <a:r>
              <a:rPr lang="en-US" sz="1100" dirty="0">
                <a:latin typeface="+mn-lt"/>
              </a:rPr>
              <a:t>Alarm silence: 2 minutes or until a new hazard alarm occurs</a:t>
            </a:r>
          </a:p>
          <a:p>
            <a:pPr marL="165239" indent="-165239">
              <a:buFont typeface="Arial" panose="020B0604020202020204" pitchFamily="34" charset="0"/>
              <a:buChar char="•"/>
              <a:defRPr/>
            </a:pPr>
            <a:r>
              <a:rPr lang="pt-BR" sz="1100" dirty="0">
                <a:latin typeface="+mn-lt"/>
              </a:rPr>
              <a:t>System Monitor alarm active: LOW FLOW</a:t>
            </a:r>
          </a:p>
          <a:p>
            <a:pPr marL="165239" indent="-165239">
              <a:buFont typeface="Arial" panose="020B0604020202020204" pitchFamily="34" charset="0"/>
              <a:buChar char="•"/>
              <a:defRPr/>
            </a:pPr>
            <a:endParaRPr lang="pt-BR" sz="1100" dirty="0">
              <a:latin typeface="+mn-lt"/>
            </a:endParaRPr>
          </a:p>
          <a:p>
            <a:pPr>
              <a:defRPr/>
            </a:pPr>
            <a:r>
              <a:rPr lang="pt-BR" sz="1100" u="sng" dirty="0">
                <a:latin typeface="+mn-lt"/>
              </a:rPr>
              <a:t>Potential causes</a:t>
            </a:r>
          </a:p>
          <a:p>
            <a:pPr marL="165239" indent="-165239">
              <a:buFont typeface="Arial" panose="020B0604020202020204" pitchFamily="34" charset="0"/>
              <a:buChar char="•"/>
              <a:defRPr/>
            </a:pPr>
            <a:r>
              <a:rPr lang="en-US" sz="1900" dirty="0"/>
              <a:t>Decreased preload (right heart failure, tamponade, hypovolemia, bleeding, etc.)</a:t>
            </a:r>
          </a:p>
          <a:p>
            <a:pPr marL="165239" indent="-165239">
              <a:buFont typeface="Arial" panose="020B0604020202020204" pitchFamily="34" charset="0"/>
              <a:buChar char="•"/>
              <a:defRPr/>
            </a:pPr>
            <a:r>
              <a:rPr lang="en-US" sz="1900" dirty="0"/>
              <a:t>Obstruction of pump inflow or outflow</a:t>
            </a:r>
          </a:p>
          <a:p>
            <a:pPr marL="165239" indent="-165239">
              <a:buFont typeface="Arial" panose="020B0604020202020204" pitchFamily="34" charset="0"/>
              <a:buChar char="•"/>
              <a:defRPr/>
            </a:pPr>
            <a:r>
              <a:rPr lang="en-US" sz="1900" dirty="0"/>
              <a:t>Systemic hypertension</a:t>
            </a:r>
          </a:p>
          <a:p>
            <a:pPr marL="165239" indent="-165239">
              <a:buFont typeface="Arial" panose="020B0604020202020204" pitchFamily="34" charset="0"/>
              <a:buChar char="•"/>
              <a:defRPr/>
            </a:pPr>
            <a:r>
              <a:rPr lang="en-US" sz="1900" dirty="0"/>
              <a:t>Pump off or driveline disconnected </a:t>
            </a:r>
            <a:endParaRPr lang="en-US" sz="1100" dirty="0"/>
          </a:p>
          <a:p>
            <a:pPr>
              <a:defRPr/>
            </a:pPr>
            <a:endParaRPr lang="en-US" sz="1100" u="sng" dirty="0">
              <a:latin typeface="+mn-lt"/>
            </a:endParaRPr>
          </a:p>
          <a:p>
            <a:pPr>
              <a:defRPr/>
            </a:pPr>
            <a:r>
              <a:rPr lang="en-US" sz="1100" u="sng" dirty="0">
                <a:latin typeface="+mn-lt"/>
              </a:rPr>
              <a:t>To resolve alarm</a:t>
            </a:r>
            <a:r>
              <a:rPr lang="en-US" sz="1100" b="1" dirty="0">
                <a:latin typeface="+mn-lt"/>
              </a:rPr>
              <a:t>:</a:t>
            </a:r>
          </a:p>
          <a:p>
            <a:pPr marL="220318" indent="-220318">
              <a:buFont typeface="+mj-lt"/>
              <a:buAutoNum type="arabicPeriod"/>
              <a:defRPr/>
            </a:pPr>
            <a:r>
              <a:rPr lang="en-US" sz="1100" dirty="0">
                <a:latin typeface="+mn-lt"/>
              </a:rPr>
              <a:t>Ensure the Driveline is connected to the System Controller. </a:t>
            </a:r>
          </a:p>
          <a:p>
            <a:pPr marL="220318" indent="-220318">
              <a:buFont typeface="+mj-lt"/>
              <a:buAutoNum type="arabicPeriod"/>
              <a:defRPr/>
            </a:pPr>
            <a:r>
              <a:rPr lang="en-US" sz="1100" dirty="0">
                <a:latin typeface="+mn-lt"/>
              </a:rPr>
              <a:t>Ensure that a power source is connected to the System Controller.</a:t>
            </a:r>
          </a:p>
          <a:p>
            <a:pPr marL="220318" indent="-220318">
              <a:buFont typeface="+mj-lt"/>
              <a:buAutoNum type="arabicPeriod"/>
              <a:defRPr/>
            </a:pPr>
            <a:r>
              <a:rPr lang="en-US" sz="1100" dirty="0">
                <a:latin typeface="+mn-lt"/>
              </a:rPr>
              <a:t>Clinically evaluate patient – ECHO to assess RV, LV function, inlet cannula obstruction</a:t>
            </a:r>
          </a:p>
          <a:p>
            <a:pPr marL="220318" indent="-220318">
              <a:buFont typeface="+mj-lt"/>
              <a:buAutoNum type="arabicPeriod"/>
              <a:defRPr/>
            </a:pPr>
            <a:r>
              <a:rPr lang="en-US" sz="1100" dirty="0">
                <a:latin typeface="+mn-lt"/>
              </a:rPr>
              <a:t>Treat underlying cause</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C45FED-E7FB-4555-9ADB-B64DDD28E65E}" type="slidenum">
              <a:rPr lang="en-US" altLang="en-US"/>
              <a:pPr>
                <a:spcBef>
                  <a:spcPct val="0"/>
                </a:spcBef>
              </a:pPr>
              <a:t>19</a:t>
            </a:fld>
            <a:endParaRPr lang="en-US" altLang="en-US"/>
          </a:p>
        </p:txBody>
      </p:sp>
      <p:sp>
        <p:nvSpPr>
          <p:cNvPr id="1669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Tree>
    <p:extLst>
      <p:ext uri="{BB962C8B-B14F-4D97-AF65-F5344CB8AC3E}">
        <p14:creationId xmlns:p14="http://schemas.microsoft.com/office/powerpoint/2010/main" val="233221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ChangeArrowheads="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latin typeface="Calibri" panose="020F0502020204030204" pitchFamily="34" charset="0"/>
              </a:rPr>
              <a:t>IFU pg 384</a:t>
            </a:r>
          </a:p>
          <a:p>
            <a:r>
              <a:rPr lang="en-US" altLang="en-US" sz="1100" u="sng" smtClean="0">
                <a:latin typeface="Calibri" panose="020F0502020204030204" pitchFamily="34" charset="0"/>
              </a:rPr>
              <a:t>Behavior and appearance</a:t>
            </a:r>
          </a:p>
          <a:p>
            <a:pPr>
              <a:buFontTx/>
              <a:buChar char="•"/>
            </a:pPr>
            <a:r>
              <a:rPr lang="en-US" altLang="en-US" sz="1100" smtClean="0">
                <a:latin typeface="Calibri" panose="020F0502020204030204" pitchFamily="34" charset="0"/>
              </a:rPr>
              <a:t>Flashing Red Heart on the user interface.</a:t>
            </a:r>
          </a:p>
          <a:p>
            <a:pPr>
              <a:buFontTx/>
              <a:buChar char="•"/>
            </a:pPr>
            <a:r>
              <a:rPr lang="en-US" altLang="en-US" sz="1100" smtClean="0">
                <a:latin typeface="Calibri" panose="020F0502020204030204" pitchFamily="34" charset="0"/>
              </a:rPr>
              <a:t>Flashing red light near Driveline connector.</a:t>
            </a:r>
          </a:p>
          <a:p>
            <a:pPr>
              <a:buFontTx/>
              <a:buChar char="•"/>
            </a:pPr>
            <a:r>
              <a:rPr lang="en-US" altLang="en-US" sz="1100" smtClean="0">
                <a:latin typeface="Calibri" panose="020F0502020204030204" pitchFamily="34" charset="0"/>
              </a:rPr>
              <a:t>“Connect Driveline” flashes on the screen.</a:t>
            </a:r>
          </a:p>
          <a:p>
            <a:pPr>
              <a:buFontTx/>
              <a:buChar char="•"/>
            </a:pPr>
            <a:r>
              <a:rPr lang="en-US" altLang="en-US" sz="1100" smtClean="0">
                <a:latin typeface="Calibri" panose="020F0502020204030204" pitchFamily="34" charset="0"/>
              </a:rPr>
              <a:t>Green “pump running” symbol is off.</a:t>
            </a:r>
          </a:p>
          <a:p>
            <a:pPr>
              <a:buFontTx/>
              <a:buChar char="•"/>
            </a:pPr>
            <a:r>
              <a:rPr lang="en-US" altLang="en-US" sz="1100" smtClean="0">
                <a:latin typeface="Calibri" panose="020F0502020204030204" pitchFamily="34" charset="0"/>
              </a:rPr>
              <a:t>Alarm tone: Constant tone.</a:t>
            </a:r>
          </a:p>
          <a:p>
            <a:pPr eaLnBrk="1" hangingPunct="1">
              <a:spcBef>
                <a:spcPct val="0"/>
              </a:spcBef>
              <a:buFontTx/>
              <a:buChar char="•"/>
            </a:pPr>
            <a:r>
              <a:rPr lang="en-US" altLang="en-US" sz="1100" smtClean="0">
                <a:latin typeface="Calibri" panose="020F0502020204030204" pitchFamily="34" charset="0"/>
              </a:rPr>
              <a:t>Alarm silence: 2 minutes or until a new hazard alarm occurs.</a:t>
            </a:r>
          </a:p>
          <a:p>
            <a:pPr>
              <a:buFontTx/>
              <a:buChar char="•"/>
            </a:pPr>
            <a:r>
              <a:rPr lang="en-US" altLang="en-US" sz="1100" smtClean="0">
                <a:latin typeface="Calibri" panose="020F0502020204030204" pitchFamily="34" charset="0"/>
              </a:rPr>
              <a:t>System Monitor alarm active: DRIVELINE DISCONNECTED</a:t>
            </a:r>
          </a:p>
          <a:p>
            <a:endParaRPr lang="en-US" altLang="en-US" sz="1100" smtClean="0">
              <a:latin typeface="Calibri" panose="020F0502020204030204" pitchFamily="34" charset="0"/>
            </a:endParaRPr>
          </a:p>
          <a:p>
            <a:r>
              <a:rPr lang="en-US" altLang="en-US" sz="1100" u="sng" smtClean="0">
                <a:latin typeface="Calibri" panose="020F0502020204030204" pitchFamily="34" charset="0"/>
              </a:rPr>
              <a:t>Action</a:t>
            </a:r>
          </a:p>
          <a:p>
            <a:pPr>
              <a:buFont typeface="Calibri" panose="020F0502020204030204" pitchFamily="34" charset="0"/>
              <a:buAutoNum type="arabicPeriod"/>
            </a:pPr>
            <a:r>
              <a:rPr lang="en-US" altLang="en-US" sz="1100" smtClean="0">
                <a:latin typeface="Calibri" panose="020F0502020204030204" pitchFamily="34" charset="0"/>
              </a:rPr>
              <a:t>Immediately reconnect the Driveline to System Controller and move the Driveline Safety Lock on the System Controller to the locked position. </a:t>
            </a:r>
          </a:p>
          <a:p>
            <a:pPr>
              <a:buFont typeface="Calibri" panose="020F0502020204030204" pitchFamily="34" charset="0"/>
              <a:buAutoNum type="arabicPeriod"/>
            </a:pPr>
            <a:r>
              <a:rPr lang="en-US" altLang="en-US" sz="1100" smtClean="0">
                <a:latin typeface="Calibri" panose="020F0502020204030204" pitchFamily="34" charset="0"/>
              </a:rPr>
              <a:t>If alarm persists after reconnecting the Driveline, press any button on the System Controller to attempt pump start. Also, check that the Modular In-Line Connector is secure. Otherwise, check if the fixed speed setting is below 4000 rpm AND the System Controller’s backup battery is not installed. Under these conditions, the pump can only be started from the System Monitor’s Clinical or Settings screen by pressing the Pump Start button </a:t>
            </a:r>
          </a:p>
          <a:p>
            <a:pPr>
              <a:buFont typeface="Calibri" panose="020F0502020204030204" pitchFamily="34" charset="0"/>
              <a:buAutoNum type="arabicPeriod"/>
            </a:pPr>
            <a:r>
              <a:rPr lang="en-US" altLang="en-US" sz="1100" smtClean="0">
                <a:latin typeface="Calibri" panose="020F0502020204030204" pitchFamily="34" charset="0"/>
              </a:rPr>
              <a:t>If Driveline is connected and alarm persists, replace System Controller with a backup System Controller.</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272FF3-DD50-4E7A-BADD-C8A01BF80A53}" type="slidenum">
              <a:rPr lang="en-US" altLang="en-US"/>
              <a:pPr>
                <a:spcBef>
                  <a:spcPct val="0"/>
                </a:spcBef>
              </a:pPr>
              <a:t>20</a:t>
            </a:fld>
            <a:endParaRPr lang="en-US" altLang="en-US"/>
          </a:p>
        </p:txBody>
      </p:sp>
      <p:sp>
        <p:nvSpPr>
          <p:cNvPr id="1689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Tree>
    <p:extLst>
      <p:ext uri="{BB962C8B-B14F-4D97-AF65-F5344CB8AC3E}">
        <p14:creationId xmlns:p14="http://schemas.microsoft.com/office/powerpoint/2010/main" val="113158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ChangeArrowheads="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latin typeface="Calibri" panose="020F0502020204030204" pitchFamily="34" charset="0"/>
              </a:rPr>
              <a:t>IFU pg 385</a:t>
            </a:r>
          </a:p>
          <a:p>
            <a:r>
              <a:rPr lang="en-US" altLang="en-US" sz="1100" u="sng" smtClean="0">
                <a:latin typeface="Calibri" panose="020F0502020204030204" pitchFamily="34" charset="0"/>
              </a:rPr>
              <a:t>Behavior and appearance:</a:t>
            </a:r>
          </a:p>
          <a:p>
            <a:pPr>
              <a:buFontTx/>
              <a:buChar char="•"/>
            </a:pPr>
            <a:r>
              <a:rPr lang="en-US" altLang="en-US" sz="1100" smtClean="0">
                <a:latin typeface="Calibri" panose="020F0502020204030204" pitchFamily="34" charset="0"/>
              </a:rPr>
              <a:t>Flashing Red Battery on the user interface.</a:t>
            </a:r>
          </a:p>
          <a:p>
            <a:pPr>
              <a:buFontTx/>
              <a:buChar char="•"/>
            </a:pPr>
            <a:r>
              <a:rPr lang="en-US" altLang="en-US" sz="1100" smtClean="0">
                <a:latin typeface="Calibri" panose="020F0502020204030204" pitchFamily="34" charset="0"/>
              </a:rPr>
              <a:t>“Connect Power Immediately” and Backup Battery graphic alternate on the screen.</a:t>
            </a:r>
          </a:p>
          <a:p>
            <a:pPr>
              <a:buFontTx/>
              <a:buChar char="•"/>
            </a:pPr>
            <a:r>
              <a:rPr lang="en-US" altLang="en-US" sz="1100" smtClean="0">
                <a:latin typeface="Calibri" panose="020F0502020204030204" pitchFamily="34" charset="0"/>
              </a:rPr>
              <a:t>Yellow light near the black power cable connector is flashing.</a:t>
            </a:r>
          </a:p>
          <a:p>
            <a:pPr>
              <a:buFontTx/>
              <a:buChar char="•"/>
            </a:pPr>
            <a:r>
              <a:rPr lang="en-US" altLang="en-US" sz="1100" smtClean="0">
                <a:latin typeface="Calibri" panose="020F0502020204030204" pitchFamily="34" charset="0"/>
              </a:rPr>
              <a:t>Yellow light near the white power cable connector is flashing.</a:t>
            </a:r>
          </a:p>
          <a:p>
            <a:pPr>
              <a:buFontTx/>
              <a:buChar char="•"/>
            </a:pPr>
            <a:r>
              <a:rPr lang="en-US" altLang="en-US" sz="1100" smtClean="0">
                <a:latin typeface="Calibri" panose="020F0502020204030204" pitchFamily="34" charset="0"/>
              </a:rPr>
              <a:t>Alarm tone: Constant tone.</a:t>
            </a:r>
          </a:p>
          <a:p>
            <a:pPr eaLnBrk="1" hangingPunct="1">
              <a:spcBef>
                <a:spcPct val="0"/>
              </a:spcBef>
              <a:buFontTx/>
              <a:buChar char="•"/>
            </a:pPr>
            <a:r>
              <a:rPr lang="en-US" altLang="en-US" sz="1100" smtClean="0">
                <a:latin typeface="Calibri" panose="020F0502020204030204" pitchFamily="34" charset="0"/>
              </a:rPr>
              <a:t>Alarm silence: 2 minutes or until a new hazard alarm occurs.</a:t>
            </a:r>
          </a:p>
          <a:p>
            <a:pPr>
              <a:buFontTx/>
              <a:buChar char="•"/>
            </a:pPr>
            <a:r>
              <a:rPr lang="pt-BR" altLang="en-US" sz="1100" smtClean="0">
                <a:latin typeface="Calibri" panose="020F0502020204030204" pitchFamily="34" charset="0"/>
              </a:rPr>
              <a:t>System Monitor alarm active: NO EXTERNAL POWER</a:t>
            </a:r>
          </a:p>
          <a:p>
            <a:endParaRPr lang="en-US" altLang="en-US" sz="1100" b="1" smtClean="0">
              <a:latin typeface="Calibri" panose="020F0502020204030204" pitchFamily="34" charset="0"/>
            </a:endParaRPr>
          </a:p>
          <a:p>
            <a:r>
              <a:rPr lang="en-US" altLang="en-US" sz="1100" u="sng" smtClean="0">
                <a:latin typeface="Calibri" panose="020F0502020204030204" pitchFamily="34" charset="0"/>
              </a:rPr>
              <a:t>To resolve alarm:</a:t>
            </a:r>
          </a:p>
          <a:p>
            <a:r>
              <a:rPr lang="en-US" altLang="en-US" sz="1100" smtClean="0">
                <a:latin typeface="Calibri" panose="020F0502020204030204" pitchFamily="34" charset="0"/>
              </a:rPr>
              <a:t>Immediately connect to a functioning Power Module, Mobile Power Unit, or two fully-charged HeartMate 14 Volt Lithium-Ion batteries to ensure the pump does not stop.</a:t>
            </a:r>
          </a:p>
          <a:p>
            <a:endParaRPr lang="en-US" altLang="en-US" sz="1100" smtClean="0">
              <a:latin typeface="Calibri" panose="020F0502020204030204" pitchFamily="34" charset="0"/>
            </a:endParaRPr>
          </a:p>
          <a:p>
            <a:r>
              <a:rPr lang="en-US" altLang="en-US" sz="1100" smtClean="0">
                <a:latin typeface="Calibri" panose="020F0502020204030204" pitchFamily="34" charset="0"/>
              </a:rPr>
              <a:t>The 11 Volt Lithium-Ion backup battery inside the System Controller provides power to the pump for at least 15 minutes when fully charged if the main power source is disconnected or fails. </a:t>
            </a:r>
          </a:p>
          <a:p>
            <a:endParaRPr lang="en-US" altLang="en-US" sz="1100" smtClean="0">
              <a:latin typeface="Calibri" panose="020F0502020204030204" pitchFamily="34" charset="0"/>
            </a:endParaRPr>
          </a:p>
          <a:p>
            <a:r>
              <a:rPr lang="en-US" altLang="en-US" sz="1100" b="1" i="1" smtClean="0">
                <a:latin typeface="Calibri" panose="020F0502020204030204" pitchFamily="34" charset="0"/>
              </a:rPr>
              <a:t>IMPORTANT!  </a:t>
            </a:r>
            <a:r>
              <a:rPr lang="en-US" altLang="en-US" sz="1100" smtClean="0">
                <a:latin typeface="Calibri" panose="020F0502020204030204" pitchFamily="34" charset="0"/>
              </a:rPr>
              <a:t>If external power is not restored, the pump gradually slows to the low speed limit to save power in an effort to prevent the pump from stopping. When adequate power is supplied, the pump reverts to the previous speed and the red battery alarm clears.</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CB5429-B174-43F6-8093-03DD5D18BF63}" type="slidenum">
              <a:rPr lang="en-US" altLang="en-US"/>
              <a:pPr>
                <a:spcBef>
                  <a:spcPct val="0"/>
                </a:spcBef>
              </a:pPr>
              <a:t>21</a:t>
            </a:fld>
            <a:endParaRPr lang="en-US" altLang="en-US"/>
          </a:p>
        </p:txBody>
      </p:sp>
      <p:sp>
        <p:nvSpPr>
          <p:cNvPr id="171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2050" indent="-230188">
              <a:spcBef>
                <a:spcPct val="30000"/>
              </a:spcBef>
              <a:defRPr sz="1200">
                <a:solidFill>
                  <a:schemeClr val="tx1"/>
                </a:solidFill>
                <a:latin typeface="Arial" panose="020B0604020202020204" pitchFamily="34" charset="0"/>
              </a:defRPr>
            </a:lvl3pPr>
            <a:lvl4pPr marL="1628775" indent="-230188">
              <a:spcBef>
                <a:spcPct val="30000"/>
              </a:spcBef>
              <a:defRPr sz="1200">
                <a:solidFill>
                  <a:schemeClr val="tx1"/>
                </a:solidFill>
                <a:latin typeface="Arial" panose="020B0604020202020204" pitchFamily="34" charset="0"/>
              </a:defRPr>
            </a:lvl4pPr>
            <a:lvl5pPr marL="2093913" indent="-230188">
              <a:spcBef>
                <a:spcPct val="30000"/>
              </a:spcBef>
              <a:defRPr sz="1200">
                <a:solidFill>
                  <a:schemeClr val="tx1"/>
                </a:solidFill>
                <a:latin typeface="Arial" panose="020B0604020202020204" pitchFamily="34" charset="0"/>
              </a:defRPr>
            </a:lvl5pPr>
            <a:lvl6pPr marL="2551113" indent="-230188" eaLnBrk="0" fontAlgn="base" hangingPunct="0">
              <a:spcBef>
                <a:spcPct val="30000"/>
              </a:spcBef>
              <a:spcAft>
                <a:spcPct val="0"/>
              </a:spcAft>
              <a:defRPr sz="1200">
                <a:solidFill>
                  <a:schemeClr val="tx1"/>
                </a:solidFill>
                <a:latin typeface="Arial" panose="020B0604020202020204" pitchFamily="34" charset="0"/>
              </a:defRPr>
            </a:lvl6pPr>
            <a:lvl7pPr marL="3008313" indent="-230188" eaLnBrk="0" fontAlgn="base" hangingPunct="0">
              <a:spcBef>
                <a:spcPct val="30000"/>
              </a:spcBef>
              <a:spcAft>
                <a:spcPct val="0"/>
              </a:spcAft>
              <a:defRPr sz="1200">
                <a:solidFill>
                  <a:schemeClr val="tx1"/>
                </a:solidFill>
                <a:latin typeface="Arial" panose="020B0604020202020204" pitchFamily="34" charset="0"/>
              </a:defRPr>
            </a:lvl7pPr>
            <a:lvl8pPr marL="3465513" indent="-230188" eaLnBrk="0" fontAlgn="base" hangingPunct="0">
              <a:spcBef>
                <a:spcPct val="30000"/>
              </a:spcBef>
              <a:spcAft>
                <a:spcPct val="0"/>
              </a:spcAft>
              <a:defRPr sz="1200">
                <a:solidFill>
                  <a:schemeClr val="tx1"/>
                </a:solidFill>
                <a:latin typeface="Arial" panose="020B0604020202020204" pitchFamily="34" charset="0"/>
              </a:defRPr>
            </a:lvl8pPr>
            <a:lvl9pPr marL="3922713"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p>
        </p:txBody>
      </p:sp>
    </p:spTree>
    <p:extLst>
      <p:ext uri="{BB962C8B-B14F-4D97-AF65-F5344CB8AC3E}">
        <p14:creationId xmlns:p14="http://schemas.microsoft.com/office/powerpoint/2010/main" val="315756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22</a:t>
            </a:fld>
            <a:endParaRPr lang="en-US" altLang="x-none" dirty="0"/>
          </a:p>
        </p:txBody>
      </p:sp>
    </p:spTree>
    <p:extLst>
      <p:ext uri="{BB962C8B-B14F-4D97-AF65-F5344CB8AC3E}">
        <p14:creationId xmlns:p14="http://schemas.microsoft.com/office/powerpoint/2010/main" val="804376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181A1-D6EB-4AAE-BFF0-DE127276B1DE}" type="slidenum">
              <a:rPr lang="en-US" smtClean="0"/>
              <a:t>26</a:t>
            </a:fld>
            <a:endParaRPr lang="en-US"/>
          </a:p>
        </p:txBody>
      </p:sp>
    </p:spTree>
    <p:extLst>
      <p:ext uri="{BB962C8B-B14F-4D97-AF65-F5344CB8AC3E}">
        <p14:creationId xmlns:p14="http://schemas.microsoft.com/office/powerpoint/2010/main" val="2816332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US-HM2-04150208(1)</a:t>
            </a:r>
          </a:p>
          <a:p>
            <a:endParaRPr lang="en-US" dirty="0"/>
          </a:p>
        </p:txBody>
      </p:sp>
      <p:sp>
        <p:nvSpPr>
          <p:cNvPr id="4" name="Slide Number Placeholder 3"/>
          <p:cNvSpPr>
            <a:spLocks noGrp="1"/>
          </p:cNvSpPr>
          <p:nvPr>
            <p:ph type="sldNum" sz="quarter" idx="10"/>
          </p:nvPr>
        </p:nvSpPr>
        <p:spPr/>
        <p:txBody>
          <a:bodyPr/>
          <a:lstStyle/>
          <a:p>
            <a:fld id="{3B6181A1-D6EB-4AAE-BFF0-DE127276B1DE}" type="slidenum">
              <a:rPr lang="en-US" smtClean="0"/>
              <a:t>30</a:t>
            </a:fld>
            <a:endParaRPr lang="en-US"/>
          </a:p>
        </p:txBody>
      </p:sp>
    </p:spTree>
    <p:extLst>
      <p:ext uri="{BB962C8B-B14F-4D97-AF65-F5344CB8AC3E}">
        <p14:creationId xmlns:p14="http://schemas.microsoft.com/office/powerpoint/2010/main" val="154131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DE1EEE18-8F3D-4CB3-B090-6249C20A5AF8}"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318637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33</a:t>
            </a:fld>
            <a:endParaRPr lang="en-US" altLang="x-none" dirty="0"/>
          </a:p>
        </p:txBody>
      </p:sp>
    </p:spTree>
    <p:extLst>
      <p:ext uri="{BB962C8B-B14F-4D97-AF65-F5344CB8AC3E}">
        <p14:creationId xmlns:p14="http://schemas.microsoft.com/office/powerpoint/2010/main" val="121938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34</a:t>
            </a:fld>
            <a:endParaRPr lang="en-US" altLang="x-none" dirty="0"/>
          </a:p>
        </p:txBody>
      </p:sp>
    </p:spTree>
    <p:extLst>
      <p:ext uri="{BB962C8B-B14F-4D97-AF65-F5344CB8AC3E}">
        <p14:creationId xmlns:p14="http://schemas.microsoft.com/office/powerpoint/2010/main" val="1877611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38</a:t>
            </a:fld>
            <a:endParaRPr lang="en-US" altLang="x-none" dirty="0"/>
          </a:p>
        </p:txBody>
      </p:sp>
    </p:spTree>
    <p:extLst>
      <p:ext uri="{BB962C8B-B14F-4D97-AF65-F5344CB8AC3E}">
        <p14:creationId xmlns:p14="http://schemas.microsoft.com/office/powerpoint/2010/main" val="160961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39</a:t>
            </a:fld>
            <a:endParaRPr lang="en-US" altLang="x-none" dirty="0"/>
          </a:p>
        </p:txBody>
      </p:sp>
    </p:spTree>
    <p:extLst>
      <p:ext uri="{BB962C8B-B14F-4D97-AF65-F5344CB8AC3E}">
        <p14:creationId xmlns:p14="http://schemas.microsoft.com/office/powerpoint/2010/main" val="407513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7</a:t>
            </a:fld>
            <a:endParaRPr lang="en-US" altLang="x-none" dirty="0"/>
          </a:p>
        </p:txBody>
      </p:sp>
    </p:spTree>
    <p:extLst>
      <p:ext uri="{BB962C8B-B14F-4D97-AF65-F5344CB8AC3E}">
        <p14:creationId xmlns:p14="http://schemas.microsoft.com/office/powerpoint/2010/main" val="59283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1D9EA80-720C-431A-960B-AEE43ECAD772}" type="slidenum">
              <a:rPr lang="en-US" altLang="en-US" smtClean="0">
                <a:solidFill>
                  <a:srgbClr val="000000"/>
                </a:solidFill>
              </a:rPr>
              <a:pPr eaLnBrk="1" hangingPunct="1">
                <a:spcBef>
                  <a:spcPct val="0"/>
                </a:spcBef>
              </a:pPr>
              <a:t>9</a:t>
            </a:fld>
            <a:endParaRPr lang="en-US" altLang="en-US" smtClean="0">
              <a:solidFill>
                <a:srgbClr val="000000"/>
              </a:solidFill>
            </a:endParaRPr>
          </a:p>
        </p:txBody>
      </p:sp>
      <p:sp>
        <p:nvSpPr>
          <p:cNvPr id="116739"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4" rIns="93169" bIns="46584"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1800B7-2676-4BB4-B2A5-1CA9FB65DE21}" type="slidenum">
              <a:rPr lang="en-US" altLang="en-US">
                <a:solidFill>
                  <a:srgbClr val="000000"/>
                </a:solidFill>
                <a:latin typeface="Times New Roman" pitchFamily="18" charset="0"/>
              </a:rPr>
              <a:pPr algn="r" eaLnBrk="1" hangingPunct="1">
                <a:spcBef>
                  <a:spcPct val="0"/>
                </a:spcBef>
              </a:pPr>
              <a:t>9</a:t>
            </a:fld>
            <a:endParaRPr lang="en-US" altLang="en-US">
              <a:solidFill>
                <a:srgbClr val="000000"/>
              </a:solidFill>
              <a:latin typeface="Times New Roman" pitchFamily="18" charset="0"/>
            </a:endParaRPr>
          </a:p>
        </p:txBody>
      </p:sp>
      <p:sp>
        <p:nvSpPr>
          <p:cNvPr id="11674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060C018-AA36-4F91-841F-BB040C620EDD}" type="slidenum">
              <a:rPr lang="en-US" altLang="en-US">
                <a:solidFill>
                  <a:srgbClr val="000000"/>
                </a:solidFill>
              </a:rPr>
              <a:pPr algn="r" eaLnBrk="1" hangingPunct="1">
                <a:spcBef>
                  <a:spcPct val="0"/>
                </a:spcBef>
              </a:pPr>
              <a:t>9</a:t>
            </a:fld>
            <a:endParaRPr lang="en-US" altLang="en-US">
              <a:solidFill>
                <a:srgbClr val="000000"/>
              </a:solidFill>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altLang="en-US" smtClean="0">
                <a:latin typeface="Arial" pitchFamily="34" charset="0"/>
              </a:rPr>
              <a:t>Many things are evaluated before a patient is able to get a VAD and it is put in front of the Advanced Heart Failure Board. At times the patient is placed on a contract to meet requirements for transplant  Letting the potential patient meet an existing VAD patient. Getting acceptance from the board allows a fairness for the program</a:t>
            </a:r>
          </a:p>
        </p:txBody>
      </p:sp>
    </p:spTree>
    <p:extLst>
      <p:ext uri="{BB962C8B-B14F-4D97-AF65-F5344CB8AC3E}">
        <p14:creationId xmlns:p14="http://schemas.microsoft.com/office/powerpoint/2010/main" val="89077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itchFamily="34" charset="0"/>
              </a:defRPr>
            </a:lvl1pPr>
            <a:lvl2pPr marL="739775" indent="-282575" defTabSz="928688" eaLnBrk="0" hangingPunct="0">
              <a:spcBef>
                <a:spcPct val="30000"/>
              </a:spcBef>
              <a:defRPr sz="1200">
                <a:solidFill>
                  <a:schemeClr val="tx1"/>
                </a:solidFill>
                <a:latin typeface="Arial" pitchFamily="34" charset="0"/>
              </a:defRPr>
            </a:lvl2pPr>
            <a:lvl3pPr marL="1139825" indent="-225425" defTabSz="928688" eaLnBrk="0" hangingPunct="0">
              <a:spcBef>
                <a:spcPct val="30000"/>
              </a:spcBef>
              <a:defRPr sz="1200">
                <a:solidFill>
                  <a:schemeClr val="tx1"/>
                </a:solidFill>
                <a:latin typeface="Arial" pitchFamily="34" charset="0"/>
              </a:defRPr>
            </a:lvl3pPr>
            <a:lvl4pPr marL="1597025" indent="-225425" defTabSz="928688" eaLnBrk="0" hangingPunct="0">
              <a:spcBef>
                <a:spcPct val="30000"/>
              </a:spcBef>
              <a:defRPr sz="1200">
                <a:solidFill>
                  <a:schemeClr val="tx1"/>
                </a:solidFill>
                <a:latin typeface="Arial" pitchFamily="34" charset="0"/>
              </a:defRPr>
            </a:lvl4pPr>
            <a:lvl5pPr marL="2054225" indent="-225425" defTabSz="928688" eaLnBrk="0" hangingPunct="0">
              <a:spcBef>
                <a:spcPct val="30000"/>
              </a:spcBef>
              <a:defRPr sz="1200">
                <a:solidFill>
                  <a:schemeClr val="tx1"/>
                </a:solidFill>
                <a:latin typeface="Arial" pitchFamily="34" charset="0"/>
              </a:defRPr>
            </a:lvl5pPr>
            <a:lvl6pPr marL="2511425" indent="-225425" defTabSz="928688" eaLnBrk="0" fontAlgn="base" hangingPunct="0">
              <a:spcBef>
                <a:spcPct val="30000"/>
              </a:spcBef>
              <a:spcAft>
                <a:spcPct val="0"/>
              </a:spcAft>
              <a:defRPr sz="1200">
                <a:solidFill>
                  <a:schemeClr val="tx1"/>
                </a:solidFill>
                <a:latin typeface="Arial" pitchFamily="34" charset="0"/>
              </a:defRPr>
            </a:lvl6pPr>
            <a:lvl7pPr marL="2968625" indent="-225425" defTabSz="928688" eaLnBrk="0" fontAlgn="base" hangingPunct="0">
              <a:spcBef>
                <a:spcPct val="30000"/>
              </a:spcBef>
              <a:spcAft>
                <a:spcPct val="0"/>
              </a:spcAft>
              <a:defRPr sz="1200">
                <a:solidFill>
                  <a:schemeClr val="tx1"/>
                </a:solidFill>
                <a:latin typeface="Arial" pitchFamily="34" charset="0"/>
              </a:defRPr>
            </a:lvl7pPr>
            <a:lvl8pPr marL="3425825" indent="-225425" defTabSz="928688" eaLnBrk="0" fontAlgn="base" hangingPunct="0">
              <a:spcBef>
                <a:spcPct val="30000"/>
              </a:spcBef>
              <a:spcAft>
                <a:spcPct val="0"/>
              </a:spcAft>
              <a:defRPr sz="1200">
                <a:solidFill>
                  <a:schemeClr val="tx1"/>
                </a:solidFill>
                <a:latin typeface="Arial" pitchFamily="34" charset="0"/>
              </a:defRPr>
            </a:lvl8pPr>
            <a:lvl9pPr marL="3883025" indent="-225425" defTabSz="92868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54F53FF-776C-4E0D-B76E-78A46F54E25D}" type="slidenum">
              <a:rPr lang="en-US" altLang="en-US" smtClean="0">
                <a:solidFill>
                  <a:srgbClr val="000000"/>
                </a:solidFill>
              </a:rPr>
              <a:pPr eaLnBrk="1" hangingPunct="1">
                <a:spcBef>
                  <a:spcPct val="0"/>
                </a:spcBef>
              </a:pPr>
              <a:t>10</a:t>
            </a:fld>
            <a:endParaRPr lang="en-US" altLang="en-US" smtClean="0">
              <a:solidFill>
                <a:srgbClr val="000000"/>
              </a:solidFill>
            </a:endParaRPr>
          </a:p>
        </p:txBody>
      </p:sp>
      <p:sp>
        <p:nvSpPr>
          <p:cNvPr id="120835"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F27DD0E-EEAA-468A-AEEA-2A96DE2E52C7}" type="slidenum">
              <a:rPr lang="en-US" altLang="en-US">
                <a:solidFill>
                  <a:srgbClr val="000000"/>
                </a:solidFill>
                <a:latin typeface="Times New Roman" pitchFamily="18" charset="0"/>
                <a:cs typeface="Arial" pitchFamily="34" charset="0"/>
              </a:rPr>
              <a:pPr algn="r" eaLnBrk="1" hangingPunct="1">
                <a:spcBef>
                  <a:spcPct val="0"/>
                </a:spcBef>
              </a:pPr>
              <a:t>10</a:t>
            </a:fld>
            <a:endParaRPr lang="en-US" altLang="en-US">
              <a:solidFill>
                <a:srgbClr val="000000"/>
              </a:solidFill>
              <a:latin typeface="Times New Roman" pitchFamily="18" charset="0"/>
              <a:cs typeface="Arial"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lstStyle/>
          <a:p>
            <a:pPr eaLnBrk="1" hangingPunct="1">
              <a:spcBef>
                <a:spcPct val="0"/>
              </a:spcBef>
            </a:pPr>
            <a:r>
              <a:rPr lang="en-US" altLang="en-US" dirty="0" smtClean="0">
                <a:latin typeface="Arial" pitchFamily="34" charset="0"/>
              </a:rPr>
              <a:t>I will begin this lecture by discussing </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670,000 new cases of heart failure are diagnosed in the US every year</a:t>
            </a:r>
          </a:p>
          <a:p>
            <a:pPr eaLnBrk="1" hangingPunct="1">
              <a:spcBef>
                <a:spcPct val="0"/>
              </a:spcBef>
            </a:pPr>
            <a:r>
              <a:rPr lang="en-US" altLang="en-US" dirty="0" smtClean="0">
                <a:latin typeface="Arial" pitchFamily="34" charset="0"/>
              </a:rPr>
              <a:t>277,000 deaths are caused by heart failure each year</a:t>
            </a:r>
          </a:p>
          <a:p>
            <a:pPr eaLnBrk="1" hangingPunct="1">
              <a:spcBef>
                <a:spcPct val="0"/>
              </a:spcBef>
            </a:pPr>
            <a:r>
              <a:rPr lang="en-US" altLang="en-US" dirty="0" err="1" smtClean="0">
                <a:latin typeface="Arial" pitchFamily="34" charset="0"/>
              </a:rPr>
              <a:t>Approx</a:t>
            </a:r>
            <a:r>
              <a:rPr lang="en-US" altLang="en-US" dirty="0" smtClean="0">
                <a:latin typeface="Arial" pitchFamily="34" charset="0"/>
              </a:rPr>
              <a:t> 2200 hundred transplants have been done a year nation wide- number has stayed constant for the past eleven years</a:t>
            </a:r>
          </a:p>
          <a:p>
            <a:pPr eaLnBrk="1" hangingPunct="1">
              <a:spcBef>
                <a:spcPct val="0"/>
              </a:spcBef>
            </a:pPr>
            <a:r>
              <a:rPr lang="en-US" altLang="en-US" dirty="0" err="1" smtClean="0">
                <a:latin typeface="Arial" pitchFamily="34" charset="0"/>
              </a:rPr>
              <a:t>Approx</a:t>
            </a:r>
            <a:r>
              <a:rPr lang="en-US" altLang="en-US" dirty="0" smtClean="0">
                <a:latin typeface="Arial" pitchFamily="34" charset="0"/>
              </a:rPr>
              <a:t> 3000 people are waiting, the wait time can be months to years</a:t>
            </a:r>
          </a:p>
          <a:p>
            <a:pPr eaLnBrk="1" hangingPunct="1">
              <a:spcBef>
                <a:spcPct val="0"/>
              </a:spcBef>
            </a:pPr>
            <a:endParaRPr lang="en-US" altLang="en-US" dirty="0" smtClean="0">
              <a:latin typeface="Arial" pitchFamily="34" charset="0"/>
            </a:endParaRPr>
          </a:p>
          <a:p>
            <a:pPr eaLnBrk="1" hangingPunct="1">
              <a:spcBef>
                <a:spcPct val="0"/>
              </a:spcBef>
            </a:pPr>
            <a:r>
              <a:rPr lang="en-US" altLang="en-US" dirty="0" smtClean="0">
                <a:latin typeface="Arial" pitchFamily="34" charset="0"/>
              </a:rPr>
              <a:t>Destination/Bridge- we have 60 patients at home</a:t>
            </a:r>
          </a:p>
          <a:p>
            <a:pPr eaLnBrk="1" hangingPunct="1">
              <a:spcBef>
                <a:spcPct val="0"/>
              </a:spcBef>
            </a:pPr>
            <a:endParaRPr lang="en-US" altLang="en-US" dirty="0" smtClean="0">
              <a:latin typeface="Arial" pitchFamily="34" charset="0"/>
            </a:endParaRPr>
          </a:p>
        </p:txBody>
      </p:sp>
    </p:spTree>
    <p:extLst>
      <p:ext uri="{BB962C8B-B14F-4D97-AF65-F5344CB8AC3E}">
        <p14:creationId xmlns:p14="http://schemas.microsoft.com/office/powerpoint/2010/main" val="406988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1D8EEF6-CEA4-428B-B020-5C7923C59E6C}" type="slidenum">
              <a:rPr lang="en-US" altLang="en-US" smtClean="0">
                <a:latin typeface="Times" pitchFamily="18" charset="0"/>
              </a:rPr>
              <a:pPr eaLnBrk="1" hangingPunct="1">
                <a:spcBef>
                  <a:spcPct val="0"/>
                </a:spcBef>
              </a:pPr>
              <a:t>11</a:t>
            </a:fld>
            <a:endParaRPr lang="en-US" altLang="en-US">
              <a:latin typeface="Times"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extLst>
      <p:ext uri="{BB962C8B-B14F-4D97-AF65-F5344CB8AC3E}">
        <p14:creationId xmlns:p14="http://schemas.microsoft.com/office/powerpoint/2010/main" val="418809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659ADF9-1997-47FE-92E5-D110B2CE9DBE}" type="slidenum">
              <a:rPr lang="en-US" altLang="en-US" smtClean="0"/>
              <a:pPr eaLnBrk="1" hangingPunct="1">
                <a:spcBef>
                  <a:spcPct val="0"/>
                </a:spcBef>
              </a:pPr>
              <a:t>12</a:t>
            </a:fld>
            <a:endParaRPr lang="en-US" altLang="en-US" smtClean="0"/>
          </a:p>
        </p:txBody>
      </p:sp>
      <p:sp>
        <p:nvSpPr>
          <p:cNvPr id="122883"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0275" eaLnBrk="0" hangingPunct="0">
              <a:spcBef>
                <a:spcPct val="30000"/>
              </a:spcBef>
              <a:defRPr sz="1200">
                <a:solidFill>
                  <a:schemeClr val="tx1"/>
                </a:solidFill>
                <a:latin typeface="Arial" pitchFamily="34" charset="0"/>
              </a:defRPr>
            </a:lvl1pPr>
            <a:lvl2pPr marL="742950" indent="-285750" defTabSz="930275" eaLnBrk="0" hangingPunct="0">
              <a:spcBef>
                <a:spcPct val="30000"/>
              </a:spcBef>
              <a:defRPr sz="1200">
                <a:solidFill>
                  <a:schemeClr val="tx1"/>
                </a:solidFill>
                <a:latin typeface="Arial" pitchFamily="34" charset="0"/>
              </a:defRPr>
            </a:lvl2pPr>
            <a:lvl3pPr marL="1143000" indent="-228600" defTabSz="930275" eaLnBrk="0" hangingPunct="0">
              <a:spcBef>
                <a:spcPct val="30000"/>
              </a:spcBef>
              <a:defRPr sz="1200">
                <a:solidFill>
                  <a:schemeClr val="tx1"/>
                </a:solidFill>
                <a:latin typeface="Arial" pitchFamily="34" charset="0"/>
              </a:defRPr>
            </a:lvl3pPr>
            <a:lvl4pPr marL="1600200" indent="-228600" defTabSz="930275" eaLnBrk="0" hangingPunct="0">
              <a:spcBef>
                <a:spcPct val="30000"/>
              </a:spcBef>
              <a:defRPr sz="1200">
                <a:solidFill>
                  <a:schemeClr val="tx1"/>
                </a:solidFill>
                <a:latin typeface="Arial" pitchFamily="34" charset="0"/>
              </a:defRPr>
            </a:lvl4pPr>
            <a:lvl5pPr marL="2057400" indent="-228600" defTabSz="930275" eaLnBrk="0" hangingPunct="0">
              <a:spcBef>
                <a:spcPct val="30000"/>
              </a:spcBef>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1757531-5ECF-49CC-89D5-6BC93521056B}" type="slidenum">
              <a:rPr lang="en-US" altLang="en-US">
                <a:latin typeface="Times New Roman" pitchFamily="18" charset="0"/>
              </a:rPr>
              <a:pPr algn="r" eaLnBrk="1" hangingPunct="1">
                <a:spcBef>
                  <a:spcPct val="0"/>
                </a:spcBef>
              </a:pPr>
              <a:t>12</a:t>
            </a:fld>
            <a:endParaRPr lang="en-US" altLang="en-US">
              <a:latin typeface="Times New Roman" pitchFamily="18"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altLang="en-US" smtClean="0">
                <a:latin typeface="Arial" pitchFamily="34" charset="0"/>
              </a:rPr>
              <a:t>Preload and afterload, early notification is best</a:t>
            </a:r>
          </a:p>
        </p:txBody>
      </p:sp>
    </p:spTree>
    <p:extLst>
      <p:ext uri="{BB962C8B-B14F-4D97-AF65-F5344CB8AC3E}">
        <p14:creationId xmlns:p14="http://schemas.microsoft.com/office/powerpoint/2010/main" val="339089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13</a:t>
            </a:fld>
            <a:endParaRPr lang="en-US" altLang="x-none" dirty="0"/>
          </a:p>
        </p:txBody>
      </p:sp>
    </p:spTree>
    <p:extLst>
      <p:ext uri="{BB962C8B-B14F-4D97-AF65-F5344CB8AC3E}">
        <p14:creationId xmlns:p14="http://schemas.microsoft.com/office/powerpoint/2010/main" val="195162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6755BE-4927-4FF4-BFA7-959448BA14A6}" type="slidenum">
              <a:rPr lang="en-US" altLang="en-US" smtClean="0"/>
              <a:pPr eaLnBrk="1" hangingPunct="1">
                <a:spcBef>
                  <a:spcPct val="0"/>
                </a:spcBef>
              </a:pPr>
              <a:t>14</a:t>
            </a:fld>
            <a:endParaRPr lang="en-US" altLang="en-US" smtClean="0"/>
          </a:p>
        </p:txBody>
      </p:sp>
      <p:sp>
        <p:nvSpPr>
          <p:cNvPr id="123907"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0275" eaLnBrk="0" hangingPunct="0">
              <a:spcBef>
                <a:spcPct val="30000"/>
              </a:spcBef>
              <a:defRPr sz="1200">
                <a:solidFill>
                  <a:schemeClr val="tx1"/>
                </a:solidFill>
                <a:latin typeface="Arial" pitchFamily="34" charset="0"/>
              </a:defRPr>
            </a:lvl1pPr>
            <a:lvl2pPr marL="742950" indent="-285750" defTabSz="930275" eaLnBrk="0" hangingPunct="0">
              <a:spcBef>
                <a:spcPct val="30000"/>
              </a:spcBef>
              <a:defRPr sz="1200">
                <a:solidFill>
                  <a:schemeClr val="tx1"/>
                </a:solidFill>
                <a:latin typeface="Arial" pitchFamily="34" charset="0"/>
              </a:defRPr>
            </a:lvl2pPr>
            <a:lvl3pPr marL="1143000" indent="-228600" defTabSz="930275" eaLnBrk="0" hangingPunct="0">
              <a:spcBef>
                <a:spcPct val="30000"/>
              </a:spcBef>
              <a:defRPr sz="1200">
                <a:solidFill>
                  <a:schemeClr val="tx1"/>
                </a:solidFill>
                <a:latin typeface="Arial" pitchFamily="34" charset="0"/>
              </a:defRPr>
            </a:lvl3pPr>
            <a:lvl4pPr marL="1600200" indent="-228600" defTabSz="930275" eaLnBrk="0" hangingPunct="0">
              <a:spcBef>
                <a:spcPct val="30000"/>
              </a:spcBef>
              <a:defRPr sz="1200">
                <a:solidFill>
                  <a:schemeClr val="tx1"/>
                </a:solidFill>
                <a:latin typeface="Arial" pitchFamily="34" charset="0"/>
              </a:defRPr>
            </a:lvl4pPr>
            <a:lvl5pPr marL="2057400" indent="-228600" defTabSz="930275" eaLnBrk="0" hangingPunct="0">
              <a:spcBef>
                <a:spcPct val="30000"/>
              </a:spcBef>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A4410A8-EC2E-4961-99D0-24440A56BCD0}" type="slidenum">
              <a:rPr lang="en-US" altLang="en-US">
                <a:latin typeface="Times New Roman" pitchFamily="18" charset="0"/>
              </a:rPr>
              <a:pPr algn="r" eaLnBrk="1" hangingPunct="1">
                <a:spcBef>
                  <a:spcPct val="0"/>
                </a:spcBef>
              </a:pPr>
              <a:t>14</a:t>
            </a:fld>
            <a:endParaRPr lang="en-US" altLang="en-US">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altLang="en-US" smtClean="0">
                <a:latin typeface="Arial" pitchFamily="34" charset="0"/>
              </a:rPr>
              <a:t>(BSA &gt;1.5 4.8ft and 132 lbs )(BSA &gt;1.2 5ft 2 inches and 96lbs)</a:t>
            </a:r>
          </a:p>
          <a:p>
            <a:pPr eaLnBrk="1" hangingPunct="1"/>
            <a:endParaRPr lang="en-US" altLang="en-US" smtClean="0">
              <a:latin typeface="Arial" pitchFamily="34" charset="0"/>
            </a:endParaRPr>
          </a:p>
        </p:txBody>
      </p:sp>
    </p:spTree>
    <p:extLst>
      <p:ext uri="{BB962C8B-B14F-4D97-AF65-F5344CB8AC3E}">
        <p14:creationId xmlns:p14="http://schemas.microsoft.com/office/powerpoint/2010/main" val="1173138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DADBD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498622" y="1785855"/>
            <a:ext cx="5374265" cy="993446"/>
          </a:xfrm>
        </p:spPr>
        <p:txBody>
          <a:bodyPr anchor="b"/>
          <a:lstStyle>
            <a:lvl1pPr>
              <a:defRPr sz="2800">
                <a:solidFill>
                  <a:schemeClr val="accent1"/>
                </a:solidFill>
                <a:latin typeface="Franklin Gothic Medium" charset="0"/>
                <a:ea typeface="Franklin Gothic Medium" charset="0"/>
                <a:cs typeface="Franklin Gothic Medium" charset="0"/>
              </a:defRPr>
            </a:lvl1pPr>
          </a:lstStyle>
          <a:p>
            <a:r>
              <a:rPr lang="en-US" dirty="0"/>
              <a:t>Click to edit Master title style</a:t>
            </a:r>
          </a:p>
        </p:txBody>
      </p:sp>
      <p:sp>
        <p:nvSpPr>
          <p:cNvPr id="3" name="Subtitle 2"/>
          <p:cNvSpPr>
            <a:spLocks noGrp="1"/>
          </p:cNvSpPr>
          <p:nvPr>
            <p:ph type="subTitle" idx="1"/>
          </p:nvPr>
        </p:nvSpPr>
        <p:spPr>
          <a:xfrm>
            <a:off x="1502571" y="2860770"/>
            <a:ext cx="4790727" cy="467512"/>
          </a:xfrm>
        </p:spPr>
        <p:txBody>
          <a:bodyPr anchor="ctr"/>
          <a:lstStyle>
            <a:lvl1pPr marL="0" indent="0" algn="l">
              <a:buNone/>
              <a:defRPr sz="1700">
                <a:solidFill>
                  <a:srgbClr val="696A6D"/>
                </a:solidFill>
                <a:latin typeface="Franklin Gothic Medium" charset="0"/>
                <a:ea typeface="Franklin Gothic Medium" charset="0"/>
                <a:cs typeface="Franklin Gothic Medium"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14856" y="4021767"/>
            <a:ext cx="1932458" cy="506690"/>
          </a:xfrm>
          <a:prstGeom prst="rect">
            <a:avLst/>
          </a:prstGeom>
        </p:spPr>
      </p:pic>
    </p:spTree>
    <p:extLst>
      <p:ext uri="{BB962C8B-B14F-4D97-AF65-F5344CB8AC3E}">
        <p14:creationId xmlns:p14="http://schemas.microsoft.com/office/powerpoint/2010/main" val="1662851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38785" y="4662606"/>
            <a:ext cx="792782" cy="274638"/>
          </a:xfrm>
        </p:spPr>
        <p:txBody>
          <a:bodyPr/>
          <a:lstStyle/>
          <a:p>
            <a:fld id="{4572941C-6974-BE4E-9E84-DF4E3BF99134}" type="slidenum">
              <a:rPr lang="en-US" altLang="x-none" smtClean="0"/>
              <a:pPr/>
              <a:t>‹#›</a:t>
            </a:fld>
            <a:endParaRPr lang="en-US" altLang="x-none" dirty="0"/>
          </a:p>
        </p:txBody>
      </p:sp>
      <p:sp>
        <p:nvSpPr>
          <p:cNvPr id="7" name="Text Placeholder 6"/>
          <p:cNvSpPr>
            <a:spLocks noGrp="1"/>
          </p:cNvSpPr>
          <p:nvPr>
            <p:ph type="body" sz="quarter" idx="11"/>
          </p:nvPr>
        </p:nvSpPr>
        <p:spPr>
          <a:xfrm>
            <a:off x="1013254" y="1714200"/>
            <a:ext cx="7133900" cy="3232554"/>
          </a:xfrm>
        </p:spPr>
        <p:txBody>
          <a:bodyPr/>
          <a:lstStyle>
            <a:lvl1pPr>
              <a:spcBef>
                <a:spcPts val="0"/>
              </a:spcBef>
              <a:spcAft>
                <a:spcPts val="900"/>
              </a:spcAft>
              <a:defRPr sz="1200">
                <a:solidFill>
                  <a:srgbClr val="696A6D"/>
                </a:solidFill>
                <a:latin typeface="+mn-lt"/>
              </a:defRPr>
            </a:lvl1pPr>
            <a:lvl2pPr>
              <a:spcBef>
                <a:spcPts val="0"/>
              </a:spcBef>
              <a:spcAft>
                <a:spcPts val="900"/>
              </a:spcAft>
              <a:defRPr sz="1200">
                <a:solidFill>
                  <a:srgbClr val="696A6D"/>
                </a:solidFill>
                <a:latin typeface="+mn-lt"/>
              </a:defRPr>
            </a:lvl2pPr>
            <a:lvl3pPr>
              <a:spcBef>
                <a:spcPts val="0"/>
              </a:spcBef>
              <a:spcAft>
                <a:spcPts val="9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33985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dy Slide: Tab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able Placeholder 5"/>
          <p:cNvSpPr>
            <a:spLocks noGrp="1"/>
          </p:cNvSpPr>
          <p:nvPr>
            <p:ph type="tbl" sz="quarter" idx="11"/>
          </p:nvPr>
        </p:nvSpPr>
        <p:spPr>
          <a:xfrm>
            <a:off x="1003300" y="1711325"/>
            <a:ext cx="7143854" cy="2825750"/>
          </a:xfrm>
        </p:spPr>
        <p:txBody>
          <a:bodyPr/>
          <a:lstStyle>
            <a:lvl1pPr marL="0" indent="0">
              <a:buFont typeface="Arial" charset="0"/>
              <a:buNone/>
              <a:defRPr/>
            </a:lvl1pPr>
          </a:lstStyle>
          <a:p>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204551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Copy: 2 Colum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ext Placeholder 5"/>
          <p:cNvSpPr>
            <a:spLocks noGrp="1"/>
          </p:cNvSpPr>
          <p:nvPr>
            <p:ph type="body" sz="quarter" idx="11"/>
          </p:nvPr>
        </p:nvSpPr>
        <p:spPr>
          <a:xfrm>
            <a:off x="1011238" y="1711325"/>
            <a:ext cx="7128421" cy="2833688"/>
          </a:xfrm>
        </p:spPr>
        <p:txBody>
          <a:bodyPr numCol="2" spcCol="182880"/>
          <a:lstStyle>
            <a:lvl1pPr>
              <a:defRPr>
                <a:latin typeface="+mn-lt"/>
              </a:defRPr>
            </a:lvl1pPr>
            <a:lvl2pPr>
              <a:defRPr>
                <a:latin typeface="+mn-lt"/>
              </a:defRPr>
            </a:lvl2pPr>
            <a:lvl3pP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1820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04230" y="2188028"/>
            <a:ext cx="7251049" cy="796835"/>
          </a:xfrm>
        </p:spPr>
        <p:txBody>
          <a:bodyPr/>
          <a:lstStyle>
            <a:lvl1pPr>
              <a:defRPr sz="2800"/>
            </a:lvl1pPr>
          </a:lstStyle>
          <a:p>
            <a:r>
              <a:rPr lang="en-US" dirty="0"/>
              <a:t>Click to edit Master title style</a:t>
            </a:r>
          </a:p>
        </p:txBody>
      </p:sp>
      <p:sp>
        <p:nvSpPr>
          <p:cNvPr id="6" name="Slide Number Placeholder 5"/>
          <p:cNvSpPr>
            <a:spLocks noGrp="1"/>
          </p:cNvSpPr>
          <p:nvPr>
            <p:ph type="sldNum" sz="quarter" idx="12"/>
          </p:nvPr>
        </p:nvSpPr>
        <p:spPr>
          <a:xfrm>
            <a:off x="8211397" y="4663981"/>
            <a:ext cx="719470" cy="274638"/>
          </a:xfrm>
        </p:spPr>
        <p:txBody>
          <a:bodyPr/>
          <a:lstStyle>
            <a:lvl1pPr defTabSz="914400">
              <a:defRPr>
                <a:solidFill>
                  <a:srgbClr val="696A6D"/>
                </a:solidFill>
                <a:latin typeface="Franklin Gothic Medium" charset="0"/>
                <a:ea typeface="Franklin Gothic Medium" charset="0"/>
                <a:cs typeface="Franklin Gothic Medium" charset="0"/>
              </a:defRPr>
            </a:lvl1pPr>
          </a:lstStyle>
          <a:p>
            <a:fld id="{DA86648E-21C2-4E4D-995E-31FFBD2E87B9}" type="slidenum">
              <a:rPr lang="x-none" altLang="x-none" smtClean="0"/>
              <a:pPr/>
              <a:t>‹#›</a:t>
            </a:fld>
            <a:endParaRPr lang="en-US" altLang="x-none"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62" y="4023948"/>
            <a:ext cx="2517414" cy="519352"/>
          </a:xfrm>
          <a:prstGeom prst="rect">
            <a:avLst/>
          </a:prstGeom>
        </p:spPr>
      </p:pic>
    </p:spTree>
    <p:extLst>
      <p:ext uri="{BB962C8B-B14F-4D97-AF65-F5344CB8AC3E}">
        <p14:creationId xmlns:p14="http://schemas.microsoft.com/office/powerpoint/2010/main" val="300025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219075" y="5036344"/>
            <a:ext cx="2133600" cy="100013"/>
          </a:xfrm>
          <a:prstGeom prst="rect">
            <a:avLst/>
          </a:prstGeom>
        </p:spPr>
        <p:txBody>
          <a:bodyPr/>
          <a:lstStyle>
            <a:lvl1pPr eaLnBrk="1" hangingPunct="1">
              <a:defRPr/>
            </a:lvl1pPr>
          </a:lstStyle>
          <a:p>
            <a:pPr>
              <a:defRPr/>
            </a:pPr>
            <a:endParaRPr lang="en-US"/>
          </a:p>
        </p:txBody>
      </p:sp>
      <p:sp>
        <p:nvSpPr>
          <p:cNvPr id="5" name="Rectangle 7"/>
          <p:cNvSpPr>
            <a:spLocks noGrp="1" noChangeArrowheads="1"/>
          </p:cNvSpPr>
          <p:nvPr>
            <p:ph type="sldNum" sz="quarter" idx="11"/>
          </p:nvPr>
        </p:nvSpPr>
        <p:spPr/>
        <p:txBody>
          <a:bodyPr/>
          <a:lstStyle>
            <a:lvl1pPr>
              <a:defRPr/>
            </a:lvl1pPr>
          </a:lstStyle>
          <a:p>
            <a:fld id="{40A54C3A-367E-4D19-B04E-8109DE3E97E5}" type="slidenum">
              <a:rPr lang="en-US" altLang="en-US"/>
              <a:pPr/>
              <a:t>‹#›</a:t>
            </a:fld>
            <a:endParaRPr lang="en-US" altLang="en-US"/>
          </a:p>
        </p:txBody>
      </p:sp>
    </p:spTree>
    <p:extLst>
      <p:ext uri="{BB962C8B-B14F-4D97-AF65-F5344CB8AC3E}">
        <p14:creationId xmlns:p14="http://schemas.microsoft.com/office/powerpoint/2010/main" val="21019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 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04230" y="2188028"/>
            <a:ext cx="7251049" cy="796835"/>
          </a:xfrm>
        </p:spPr>
        <p:txBody>
          <a:bodyPr/>
          <a:lstStyle>
            <a:lvl1pPr>
              <a:defRPr sz="2800"/>
            </a:lvl1pPr>
          </a:lstStyle>
          <a:p>
            <a:r>
              <a:rPr lang="en-US" dirty="0"/>
              <a:t>Click to edit Master title style</a:t>
            </a:r>
          </a:p>
        </p:txBody>
      </p:sp>
      <p:sp>
        <p:nvSpPr>
          <p:cNvPr id="6" name="Slide Number Placeholder 5"/>
          <p:cNvSpPr>
            <a:spLocks noGrp="1"/>
          </p:cNvSpPr>
          <p:nvPr>
            <p:ph type="sldNum" sz="quarter" idx="12"/>
          </p:nvPr>
        </p:nvSpPr>
        <p:spPr>
          <a:xfrm>
            <a:off x="8211397" y="4663981"/>
            <a:ext cx="719470" cy="274638"/>
          </a:xfrm>
        </p:spPr>
        <p:txBody>
          <a:bodyPr/>
          <a:lstStyle>
            <a:lvl1pPr defTabSz="914400">
              <a:defRPr>
                <a:solidFill>
                  <a:srgbClr val="696A6D"/>
                </a:solidFill>
                <a:latin typeface="Franklin Gothic Medium" charset="0"/>
                <a:ea typeface="Franklin Gothic Medium" charset="0"/>
                <a:cs typeface="Franklin Gothic Medium" charset="0"/>
              </a:defRPr>
            </a:lvl1pPr>
          </a:lstStyle>
          <a:p>
            <a:fld id="{DA86648E-21C2-4E4D-995E-31FFBD2E87B9}" type="slidenum">
              <a:rPr lang="x-none" altLang="x-none" smtClean="0"/>
              <a:pPr/>
              <a:t>‹#›</a:t>
            </a:fld>
            <a:endParaRPr lang="en-US" altLang="x-none" dirty="0"/>
          </a:p>
        </p:txBody>
      </p:sp>
      <p:sp>
        <p:nvSpPr>
          <p:cNvPr id="9" name="Subtitle 2"/>
          <p:cNvSpPr>
            <a:spLocks noGrp="1"/>
          </p:cNvSpPr>
          <p:nvPr>
            <p:ph type="subTitle" idx="1"/>
          </p:nvPr>
        </p:nvSpPr>
        <p:spPr>
          <a:xfrm>
            <a:off x="702471" y="2860770"/>
            <a:ext cx="6702536" cy="467512"/>
          </a:xfrm>
        </p:spPr>
        <p:txBody>
          <a:bodyPr anchor="ctr"/>
          <a:lstStyle>
            <a:lvl1pPr marL="0" indent="0" algn="l">
              <a:buNone/>
              <a:defRPr sz="1700">
                <a:solidFill>
                  <a:srgbClr val="696A6D"/>
                </a:solidFill>
                <a:latin typeface="Franklin Gothic Book" charset="0"/>
                <a:ea typeface="Franklin Gothic Book" charset="0"/>
                <a:cs typeface="Franklin Gothic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4628" y="4021766"/>
            <a:ext cx="1932458" cy="506690"/>
          </a:xfrm>
          <a:prstGeom prst="rect">
            <a:avLst/>
          </a:prstGeom>
        </p:spPr>
      </p:pic>
    </p:spTree>
    <p:extLst>
      <p:ext uri="{BB962C8B-B14F-4D97-AF65-F5344CB8AC3E}">
        <p14:creationId xmlns:p14="http://schemas.microsoft.com/office/powerpoint/2010/main" val="186272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Cop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38785" y="4662606"/>
            <a:ext cx="792782" cy="274638"/>
          </a:xfrm>
        </p:spPr>
        <p:txBody>
          <a:bodyPr/>
          <a:lstStyle/>
          <a:p>
            <a:fld id="{4572941C-6974-BE4E-9E84-DF4E3BF99134}" type="slidenum">
              <a:rPr lang="en-US" altLang="x-none" smtClean="0"/>
              <a:pPr/>
              <a:t>‹#›</a:t>
            </a:fld>
            <a:endParaRPr lang="en-US" altLang="x-none" dirty="0"/>
          </a:p>
        </p:txBody>
      </p:sp>
      <p:sp>
        <p:nvSpPr>
          <p:cNvPr id="7" name="Text Placeholder 6"/>
          <p:cNvSpPr>
            <a:spLocks noGrp="1"/>
          </p:cNvSpPr>
          <p:nvPr>
            <p:ph type="body" sz="quarter" idx="11"/>
          </p:nvPr>
        </p:nvSpPr>
        <p:spPr>
          <a:xfrm>
            <a:off x="1013254" y="1604200"/>
            <a:ext cx="7133900" cy="3232554"/>
          </a:xfrm>
        </p:spPr>
        <p:txBody>
          <a:bodyPr/>
          <a:lstStyle>
            <a:lvl1pPr marL="137160" indent="-137160">
              <a:spcBef>
                <a:spcPts val="0"/>
              </a:spcBef>
              <a:spcAft>
                <a:spcPts val="600"/>
              </a:spcAft>
              <a:buSzPct val="125000"/>
              <a:buFont typeface="Wingdings" panose="05000000000000000000" pitchFamily="2" charset="2"/>
              <a:buChar char="§"/>
              <a:defRPr sz="1200">
                <a:solidFill>
                  <a:srgbClr val="696A6D"/>
                </a:solidFill>
                <a:latin typeface="+mn-lt"/>
              </a:defRPr>
            </a:lvl1pPr>
            <a:lvl2pPr marL="320040" indent="-137160">
              <a:spcBef>
                <a:spcPts val="0"/>
              </a:spcBef>
              <a:spcAft>
                <a:spcPts val="600"/>
              </a:spcAft>
              <a:buSzPct val="125000"/>
              <a:buFont typeface="Wingdings" panose="05000000000000000000" pitchFamily="2" charset="2"/>
              <a:buChar char="§"/>
              <a:defRPr sz="1200">
                <a:solidFill>
                  <a:srgbClr val="696A6D"/>
                </a:solidFill>
                <a:latin typeface="+mn-lt"/>
              </a:defRPr>
            </a:lvl2pPr>
            <a:lvl3pPr>
              <a:spcBef>
                <a:spcPts val="0"/>
              </a:spcBef>
              <a:spcAft>
                <a:spcPts val="6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8211376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Image &amp; Cop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Picture Placeholder 5"/>
          <p:cNvSpPr>
            <a:spLocks noGrp="1"/>
          </p:cNvSpPr>
          <p:nvPr>
            <p:ph type="pic" sz="quarter" idx="11"/>
          </p:nvPr>
        </p:nvSpPr>
        <p:spPr>
          <a:xfrm>
            <a:off x="1003300" y="1603297"/>
            <a:ext cx="3444947" cy="3196992"/>
          </a:xfrm>
        </p:spPr>
        <p:txBody>
          <a:bodyPr/>
          <a:lstStyle>
            <a:lvl1pPr marL="0" indent="0">
              <a:buFont typeface="Arial" charset="0"/>
              <a:buNone/>
              <a:defRPr/>
            </a:lvl1pPr>
          </a:lstStyle>
          <a:p>
            <a:endParaRPr lang="en-US" dirty="0"/>
          </a:p>
        </p:txBody>
      </p:sp>
      <p:sp>
        <p:nvSpPr>
          <p:cNvPr id="7" name="Text Placeholder 6"/>
          <p:cNvSpPr>
            <a:spLocks noGrp="1"/>
          </p:cNvSpPr>
          <p:nvPr>
            <p:ph type="body" sz="quarter" idx="12"/>
          </p:nvPr>
        </p:nvSpPr>
        <p:spPr>
          <a:xfrm>
            <a:off x="4695825" y="1602388"/>
            <a:ext cx="3421349" cy="3168992"/>
          </a:xfrm>
        </p:spPr>
        <p:txBody>
          <a:bodyPr/>
          <a:lstStyle>
            <a:lvl1pPr>
              <a:spcAft>
                <a:spcPts val="600"/>
              </a:spcAft>
              <a:defRPr>
                <a:latin typeface="+mn-lt"/>
              </a:defRPr>
            </a:lvl1pPr>
            <a:lvl2pPr>
              <a:spcAft>
                <a:spcPts val="600"/>
              </a:spcAft>
              <a:defRPr>
                <a:latin typeface="+mn-lt"/>
              </a:defRPr>
            </a:lvl2pPr>
            <a:lvl3pPr>
              <a:spcAft>
                <a:spcPts val="600"/>
              </a:spcAft>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826380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Copy Colum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ext Placeholder 5"/>
          <p:cNvSpPr>
            <a:spLocks noGrp="1"/>
          </p:cNvSpPr>
          <p:nvPr>
            <p:ph type="body" sz="quarter" idx="11"/>
          </p:nvPr>
        </p:nvSpPr>
        <p:spPr>
          <a:xfrm>
            <a:off x="1010653" y="1601325"/>
            <a:ext cx="3561348" cy="3231932"/>
          </a:xfrm>
        </p:spPr>
        <p:txBody>
          <a:bodyPr numCol="1" spcCol="182880"/>
          <a:lstStyle>
            <a:lvl1pPr>
              <a:defRPr>
                <a:latin typeface="+mn-lt"/>
              </a:defRPr>
            </a:lvl1pPr>
            <a:lvl2pPr>
              <a:defRPr>
                <a:latin typeface="+mn-lt"/>
              </a:defRPr>
            </a:lvl2pPr>
            <a:lvl3pP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
        <p:nvSpPr>
          <p:cNvPr id="8" name="Text Placeholder 7"/>
          <p:cNvSpPr>
            <a:spLocks noGrp="1"/>
          </p:cNvSpPr>
          <p:nvPr>
            <p:ph type="body" sz="quarter" idx="12"/>
          </p:nvPr>
        </p:nvSpPr>
        <p:spPr>
          <a:xfrm>
            <a:off x="4578263" y="1603375"/>
            <a:ext cx="3576311" cy="3225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872849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Image (More Spac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73233"/>
          <a:stretch/>
        </p:blipFill>
        <p:spPr>
          <a:xfrm>
            <a:off x="0" y="0"/>
            <a:ext cx="2447567"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ontent Placeholder 5"/>
          <p:cNvSpPr>
            <a:spLocks noGrp="1"/>
          </p:cNvSpPr>
          <p:nvPr>
            <p:ph sz="quarter" idx="11"/>
          </p:nvPr>
        </p:nvSpPr>
        <p:spPr>
          <a:xfrm>
            <a:off x="1003300" y="1601966"/>
            <a:ext cx="7158844" cy="3348169"/>
          </a:xfrm>
        </p:spPr>
        <p:txBody>
          <a:bodyPr/>
          <a:lstStyle>
            <a:lvl1pPr>
              <a:defRPr>
                <a:latin typeface="+mn-lt"/>
              </a:defRPr>
            </a:lvl1pPr>
            <a:lvl2pPr>
              <a:defRPr>
                <a:latin typeface="+mn-lt"/>
              </a:defRPr>
            </a:lvl2pPr>
            <a:lvl3pPr>
              <a:defRPr>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31446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able Placeholder 5"/>
          <p:cNvSpPr>
            <a:spLocks noGrp="1"/>
          </p:cNvSpPr>
          <p:nvPr>
            <p:ph type="tbl" sz="quarter" idx="11"/>
          </p:nvPr>
        </p:nvSpPr>
        <p:spPr>
          <a:xfrm>
            <a:off x="1003300" y="1663200"/>
            <a:ext cx="7143854" cy="2825750"/>
          </a:xfrm>
        </p:spPr>
        <p:txBody>
          <a:bodyPr/>
          <a:lstStyle>
            <a:lvl1pPr marL="0" indent="0">
              <a:buFont typeface="Arial" charset="0"/>
              <a:buNone/>
              <a:defRPr/>
            </a:lvl1pPr>
          </a:lstStyle>
          <a:p>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1821192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hart Placeholder 5"/>
          <p:cNvSpPr>
            <a:spLocks noGrp="1"/>
          </p:cNvSpPr>
          <p:nvPr>
            <p:ph type="chart" sz="quarter" idx="11"/>
          </p:nvPr>
        </p:nvSpPr>
        <p:spPr>
          <a:xfrm>
            <a:off x="1011238" y="1663725"/>
            <a:ext cx="7113431" cy="2955925"/>
          </a:xfrm>
        </p:spPr>
        <p:txBody>
          <a:bodyPr/>
          <a:lstStyle/>
          <a:p>
            <a:endParaRPr lang="en-US" dirty="0"/>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4326418"/>
            <a:ext cx="473920" cy="519352"/>
          </a:xfrm>
          <a:prstGeom prst="rect">
            <a:avLst/>
          </a:prstGeom>
        </p:spPr>
      </p:pic>
    </p:spTree>
    <p:extLst>
      <p:ext uri="{BB962C8B-B14F-4D97-AF65-F5344CB8AC3E}">
        <p14:creationId xmlns:p14="http://schemas.microsoft.com/office/powerpoint/2010/main" val="1227364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37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4676" y="859399"/>
            <a:ext cx="7251049" cy="735645"/>
          </a:xfrm>
          <a:prstGeom prst="rect">
            <a:avLst/>
          </a:prstGeom>
        </p:spPr>
        <p:txBody>
          <a:bodyPr vert="horz" lIns="0" tIns="0" rIns="0" bIns="0" rtlCol="0" anchor="ctr" anchorCtr="0">
            <a:noAutofit/>
          </a:bodyPr>
          <a:lstStyle/>
          <a:p>
            <a:r>
              <a:rPr lang="en-US" dirty="0"/>
              <a:t>Click to edit Master title style</a:t>
            </a:r>
          </a:p>
        </p:txBody>
      </p:sp>
      <p:sp>
        <p:nvSpPr>
          <p:cNvPr id="1028" name="Text Placeholder 2"/>
          <p:cNvSpPr>
            <a:spLocks noGrp="1"/>
          </p:cNvSpPr>
          <p:nvPr>
            <p:ph type="body" idx="1"/>
          </p:nvPr>
        </p:nvSpPr>
        <p:spPr bwMode="auto">
          <a:xfrm>
            <a:off x="1007666" y="1601919"/>
            <a:ext cx="7241530" cy="33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138785" y="4662606"/>
            <a:ext cx="792782" cy="274638"/>
          </a:xfrm>
          <a:prstGeom prst="rect">
            <a:avLst/>
          </a:prstGeom>
        </p:spPr>
        <p:txBody>
          <a:bodyPr vert="horz" wrap="square" lIns="0" tIns="0" rIns="0" bIns="0" numCol="1" anchor="ctr" anchorCtr="0" compatLnSpc="1">
            <a:prstTxWarp prst="textNoShape">
              <a:avLst/>
            </a:prstTxWarp>
          </a:bodyPr>
          <a:lstStyle>
            <a:lvl1pPr algn="r" defTabSz="457200">
              <a:defRPr sz="900">
                <a:solidFill>
                  <a:srgbClr val="696A6D"/>
                </a:solidFill>
                <a:latin typeface="Franklin Gothic Medium" charset="0"/>
                <a:ea typeface="Franklin Gothic Medium" charset="0"/>
                <a:cs typeface="Franklin Gothic Medium" charset="0"/>
              </a:defRPr>
            </a:lvl1pPr>
          </a:lstStyle>
          <a:p>
            <a:fld id="{4572941C-6974-BE4E-9E84-DF4E3BF99134}" type="slidenum">
              <a:rPr lang="en-US" altLang="x-none" smtClean="0"/>
              <a:pPr/>
              <a:t>‹#›</a:t>
            </a:fld>
            <a:endParaRPr lang="en-US" altLang="x-none"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735" r:id="rId3"/>
    <p:sldLayoutId id="2147483748" r:id="rId4"/>
    <p:sldLayoutId id="2147483753" r:id="rId5"/>
    <p:sldLayoutId id="2147483749" r:id="rId6"/>
    <p:sldLayoutId id="2147483751" r:id="rId7"/>
    <p:sldLayoutId id="2147483752" r:id="rId8"/>
    <p:sldLayoutId id="2147483755" r:id="rId9"/>
    <p:sldLayoutId id="2147483756" r:id="rId10"/>
    <p:sldLayoutId id="2147483757" r:id="rId11"/>
    <p:sldLayoutId id="2147483758" r:id="rId12"/>
    <p:sldLayoutId id="2147483759" r:id="rId13"/>
    <p:sldLayoutId id="2147483760" r:id="rId14"/>
  </p:sldLayoutIdLst>
  <p:timing>
    <p:tnLst>
      <p:par>
        <p:cTn id="1" dur="indefinite" restart="never" nodeType="tmRoot"/>
      </p:par>
    </p:tnLst>
  </p:timing>
  <p:hf hdr="0" ftr="0" dt="0"/>
  <p:txStyles>
    <p:titleStyle>
      <a:lvl1pPr algn="l" defTabSz="457200" rtl="0" fontAlgn="base">
        <a:lnSpc>
          <a:spcPct val="90000"/>
        </a:lnSpc>
        <a:spcBef>
          <a:spcPct val="0"/>
        </a:spcBef>
        <a:spcAft>
          <a:spcPct val="0"/>
        </a:spcAft>
        <a:defRPr sz="2100" kern="1200" spc="-30">
          <a:solidFill>
            <a:srgbClr val="B30838"/>
          </a:solidFill>
          <a:latin typeface="Franklin Gothic Medium" charset="0"/>
          <a:ea typeface="Franklin Gothic Medium" charset="0"/>
          <a:cs typeface="Franklin Gothic Medium"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mn-lt"/>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ideo" Target="file:///C:\HM%20II%20Clinical%20Operation%20and%20Patient%20Management%20with%20GGSC%20104249B\pump%20overview.wmv" TargetMode="Externa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dhdsp/data_statistics/fact_sheets/fs_heart_failure.htm"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tiff"/></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538379" y="2521351"/>
            <a:ext cx="5374265" cy="993446"/>
          </a:xfrm>
        </p:spPr>
        <p:txBody>
          <a:bodyPr/>
          <a:lstStyle/>
          <a:p>
            <a:pPr algn="ctr"/>
            <a:r>
              <a:rPr lang="en-US" altLang="en-US" sz="3200" dirty="0" smtClean="0"/>
              <a:t>Mechanical Circulatory </a:t>
            </a:r>
            <a:br>
              <a:rPr lang="en-US" altLang="en-US" sz="3200" dirty="0" smtClean="0"/>
            </a:br>
            <a:r>
              <a:rPr lang="en-US" altLang="en-US" sz="3200" dirty="0" smtClean="0"/>
              <a:t>Assist Devices</a:t>
            </a:r>
            <a:br>
              <a:rPr lang="en-US" altLang="en-US" sz="3200" dirty="0" smtClean="0"/>
            </a:br>
            <a:r>
              <a:rPr lang="en-US" altLang="en-US" sz="3200" dirty="0"/>
              <a:t/>
            </a:r>
            <a:br>
              <a:rPr lang="en-US" altLang="en-US" sz="3200" dirty="0"/>
            </a:br>
            <a:r>
              <a:rPr lang="en-US" altLang="en-US" sz="3200" dirty="0" smtClean="0"/>
              <a:t/>
            </a:r>
            <a:br>
              <a:rPr lang="en-US" altLang="en-US" sz="3200" dirty="0" smtClean="0"/>
            </a:br>
            <a:r>
              <a:rPr lang="en-US" altLang="en-US" sz="1600" dirty="0" smtClean="0"/>
              <a:t>April 20, 2023 </a:t>
            </a:r>
          </a:p>
        </p:txBody>
      </p:sp>
    </p:spTree>
    <p:extLst>
      <p:ext uri="{BB962C8B-B14F-4D97-AF65-F5344CB8AC3E}">
        <p14:creationId xmlns:p14="http://schemas.microsoft.com/office/powerpoint/2010/main" val="9621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6CE79199-FE1A-403B-A5ED-129B431E78CB}" type="slidenum">
              <a:rPr lang="en-US" altLang="en-US" sz="700" smtClean="0">
                <a:solidFill>
                  <a:srgbClr val="000000"/>
                </a:solidFill>
              </a:rPr>
              <a:pPr eaLnBrk="1" hangingPunct="1">
                <a:lnSpc>
                  <a:spcPct val="100000"/>
                </a:lnSpc>
                <a:spcBef>
                  <a:spcPct val="0"/>
                </a:spcBef>
                <a:buClrTx/>
                <a:buFontTx/>
                <a:buNone/>
              </a:pPr>
              <a:t>10</a:t>
            </a:fld>
            <a:endParaRPr lang="en-US" altLang="en-US" sz="700" smtClean="0">
              <a:solidFill>
                <a:srgbClr val="000000"/>
              </a:solidFill>
            </a:endParaRPr>
          </a:p>
        </p:txBody>
      </p:sp>
      <p:sp>
        <p:nvSpPr>
          <p:cNvPr id="9220" name="AutoShape 3"/>
          <p:cNvSpPr>
            <a:spLocks noGrp="1" noChangeAspect="1" noChangeArrowheads="1"/>
          </p:cNvSpPr>
          <p:nvPr>
            <p:ph type="body" sz="quarter" idx="11"/>
          </p:nvPr>
        </p:nvSpPr>
        <p:spPr>
          <a:xfrm>
            <a:off x="2745038" y="1679284"/>
            <a:ext cx="6029230" cy="3232554"/>
          </a:xfrm>
        </p:spPr>
        <p:txBody>
          <a:bodyPr wrap="none"/>
          <a:lstStyle/>
          <a:p>
            <a:pPr eaLnBrk="1" hangingPunct="1">
              <a:lnSpc>
                <a:spcPct val="90000"/>
              </a:lnSpc>
              <a:defRPr/>
            </a:pPr>
            <a:r>
              <a:rPr lang="en-US" altLang="en-US" sz="1800" dirty="0" smtClean="0">
                <a:solidFill>
                  <a:schemeClr val="tx1"/>
                </a:solidFill>
              </a:rPr>
              <a:t>A MCSD is designed to circulate the blood</a:t>
            </a:r>
          </a:p>
          <a:p>
            <a:pPr marL="0" indent="0" eaLnBrk="1" hangingPunct="1">
              <a:lnSpc>
                <a:spcPct val="90000"/>
              </a:lnSpc>
              <a:buFontTx/>
              <a:buNone/>
              <a:defRPr/>
            </a:pPr>
            <a:r>
              <a:rPr lang="en-US" altLang="en-US" sz="1800" dirty="0" smtClean="0">
                <a:solidFill>
                  <a:schemeClr val="tx1"/>
                </a:solidFill>
              </a:rPr>
              <a:t>     in the body when the patient’s heart is </a:t>
            </a:r>
          </a:p>
          <a:p>
            <a:pPr marL="0" indent="0" eaLnBrk="1" hangingPunct="1">
              <a:lnSpc>
                <a:spcPct val="90000"/>
              </a:lnSpc>
              <a:buFontTx/>
              <a:buNone/>
              <a:defRPr/>
            </a:pPr>
            <a:r>
              <a:rPr lang="en-US" altLang="en-US" sz="1800" dirty="0">
                <a:solidFill>
                  <a:schemeClr val="tx1"/>
                </a:solidFill>
              </a:rPr>
              <a:t> </a:t>
            </a:r>
            <a:r>
              <a:rPr lang="en-US" altLang="en-US" sz="1800" dirty="0" smtClean="0">
                <a:solidFill>
                  <a:schemeClr val="tx1"/>
                </a:solidFill>
              </a:rPr>
              <a:t>    unable.</a:t>
            </a:r>
          </a:p>
          <a:p>
            <a:pPr eaLnBrk="1" hangingPunct="1">
              <a:lnSpc>
                <a:spcPct val="90000"/>
              </a:lnSpc>
              <a:buFont typeface="Arial" panose="020B0604020202020204" pitchFamily="34" charset="0"/>
              <a:buChar char="•"/>
              <a:defRPr/>
            </a:pPr>
            <a:r>
              <a:rPr lang="en-US" altLang="en-US" sz="1800" u="sng" dirty="0" smtClean="0">
                <a:solidFill>
                  <a:schemeClr val="tx1"/>
                </a:solidFill>
              </a:rPr>
              <a:t>Types of Mechanical Circulatory Support Devices</a:t>
            </a:r>
          </a:p>
          <a:p>
            <a:pPr lvl="1" eaLnBrk="1" hangingPunct="1">
              <a:lnSpc>
                <a:spcPct val="150000"/>
              </a:lnSpc>
              <a:defRPr/>
            </a:pPr>
            <a:r>
              <a:rPr lang="en-US" altLang="en-US" sz="1800" dirty="0" smtClean="0">
                <a:solidFill>
                  <a:schemeClr val="tx1"/>
                </a:solidFill>
              </a:rPr>
              <a:t>HeartMate 2/3</a:t>
            </a:r>
            <a:endParaRPr lang="en-US" altLang="en-US" sz="1800" dirty="0">
              <a:solidFill>
                <a:schemeClr val="tx1"/>
              </a:solidFill>
            </a:endParaRPr>
          </a:p>
          <a:p>
            <a:pPr lvl="1" eaLnBrk="1" hangingPunct="1">
              <a:lnSpc>
                <a:spcPct val="150000"/>
              </a:lnSpc>
              <a:defRPr/>
            </a:pPr>
            <a:r>
              <a:rPr lang="en-US" altLang="en-US" sz="1800" dirty="0" err="1" smtClean="0">
                <a:solidFill>
                  <a:schemeClr val="tx1"/>
                </a:solidFill>
              </a:rPr>
              <a:t>HeartWare</a:t>
            </a:r>
            <a:endParaRPr lang="en-US" altLang="en-US" sz="1800" dirty="0" smtClean="0">
              <a:solidFill>
                <a:schemeClr val="tx1"/>
              </a:solidFill>
            </a:endParaRPr>
          </a:p>
          <a:p>
            <a:pPr eaLnBrk="1" hangingPunct="1">
              <a:lnSpc>
                <a:spcPct val="90000"/>
              </a:lnSpc>
              <a:buFontTx/>
              <a:buNone/>
              <a:defRPr/>
            </a:pPr>
            <a:endParaRPr lang="en-US" altLang="en-US" sz="1800" u="sng" dirty="0" smtClean="0">
              <a:solidFill>
                <a:schemeClr val="tx1"/>
              </a:solidFill>
              <a:latin typeface="+mj-lt"/>
            </a:endParaRPr>
          </a:p>
        </p:txBody>
      </p:sp>
      <p:sp>
        <p:nvSpPr>
          <p:cNvPr id="65538" name="Date Placeholder 1"/>
          <p:cNvSpPr>
            <a:spLocks noGrp="1"/>
          </p:cNvSpPr>
          <p:nvPr>
            <p:ph type="dt" sz="quarter" idx="4294967295"/>
          </p:nvPr>
        </p:nvSpPr>
        <p:spPr>
          <a:xfrm>
            <a:off x="0" y="4767263"/>
            <a:ext cx="2133600"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6A3BF1FE-140A-4061-B416-446DC0578EA3}" type="datetime1">
              <a:rPr lang="en-US" altLang="en-US" sz="700" smtClean="0">
                <a:solidFill>
                  <a:srgbClr val="000000"/>
                </a:solidFill>
              </a:rPr>
              <a:pPr eaLnBrk="1" hangingPunct="1">
                <a:lnSpc>
                  <a:spcPct val="100000"/>
                </a:lnSpc>
                <a:spcBef>
                  <a:spcPct val="0"/>
                </a:spcBef>
                <a:buClrTx/>
                <a:buFontTx/>
                <a:buNone/>
              </a:pPr>
              <a:t>3/1/2023</a:t>
            </a:fld>
            <a:endParaRPr lang="en-US" altLang="en-US" sz="700" smtClean="0">
              <a:solidFill>
                <a:srgbClr val="000000"/>
              </a:solidFill>
            </a:endParaRPr>
          </a:p>
        </p:txBody>
      </p:sp>
      <p:pic>
        <p:nvPicPr>
          <p:cNvPr id="65541" name="Picture 4" descr="j0097371"/>
          <p:cNvPicPr>
            <a:picLocks noGrp="1" noChangeAspect="1" noChangeArrowheads="1"/>
          </p:cNvPicPr>
          <p:nvPr>
            <p:ph type="clipArt"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46392"/>
            <a:ext cx="2514600" cy="3143250"/>
          </a:xfrm>
          <a:noFill/>
        </p:spPr>
      </p:pic>
      <p:sp>
        <p:nvSpPr>
          <p:cNvPr id="65542" name="Rectangle 4"/>
          <p:cNvSpPr>
            <a:spLocks noChangeArrowheads="1"/>
          </p:cNvSpPr>
          <p:nvPr/>
        </p:nvSpPr>
        <p:spPr bwMode="auto">
          <a:xfrm>
            <a:off x="2115982" y="276192"/>
            <a:ext cx="60228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r>
              <a:rPr lang="en-US" altLang="en-US" sz="3200" dirty="0">
                <a:solidFill>
                  <a:srgbClr val="C00000"/>
                </a:solidFill>
                <a:latin typeface="Times New Roman" pitchFamily="18" charset="0"/>
              </a:rPr>
              <a:t>Defining a Mechanical Circulatory </a:t>
            </a:r>
          </a:p>
          <a:p>
            <a:pPr eaLnBrk="1" hangingPunct="1"/>
            <a:r>
              <a:rPr lang="en-US" altLang="en-US" sz="3200" dirty="0">
                <a:solidFill>
                  <a:srgbClr val="C00000"/>
                </a:solidFill>
                <a:latin typeface="Times New Roman" pitchFamily="18" charset="0"/>
              </a:rPr>
              <a:t>Support Device (MCSD)   </a:t>
            </a:r>
          </a:p>
          <a:p>
            <a:pPr eaLnBrk="1" hangingPunct="1"/>
            <a:endParaRPr lang="en-US" altLang="en-US" sz="3200" dirty="0">
              <a:solidFill>
                <a:srgbClr val="C00000"/>
              </a:solidFill>
              <a:latin typeface="Times New Roman" pitchFamily="18" charset="0"/>
            </a:endParaRPr>
          </a:p>
        </p:txBody>
      </p:sp>
    </p:spTree>
    <p:extLst>
      <p:ext uri="{BB962C8B-B14F-4D97-AF65-F5344CB8AC3E}">
        <p14:creationId xmlns:p14="http://schemas.microsoft.com/office/powerpoint/2010/main" val="23810118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eartMate XVE LV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038" y="914400"/>
            <a:ext cx="2971800" cy="1797844"/>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2467" name="Rectangle 4"/>
          <p:cNvSpPr>
            <a:spLocks noGrp="1" noChangeArrowheads="1"/>
          </p:cNvSpPr>
          <p:nvPr>
            <p:ph type="title"/>
          </p:nvPr>
        </p:nvSpPr>
        <p:spPr>
          <a:xfrm>
            <a:off x="2175750" y="117565"/>
            <a:ext cx="7251049" cy="796835"/>
          </a:xfrm>
        </p:spPr>
        <p:txBody>
          <a:bodyPr/>
          <a:lstStyle/>
          <a:p>
            <a:pPr eaLnBrk="1" hangingPunct="1"/>
            <a:r>
              <a:rPr lang="en-US" altLang="en-US" dirty="0"/>
              <a:t>1</a:t>
            </a:r>
            <a:r>
              <a:rPr lang="en-US" altLang="en-US" baseline="30000" dirty="0"/>
              <a:t>st</a:t>
            </a:r>
            <a:r>
              <a:rPr lang="en-US" altLang="en-US" dirty="0"/>
              <a:t> Generation Pulsatile LVADs</a:t>
            </a:r>
          </a:p>
        </p:txBody>
      </p:sp>
      <p:pic>
        <p:nvPicPr>
          <p:cNvPr id="62468" name="Picture 4" descr="vent_assist_h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9" y="3314700"/>
            <a:ext cx="25701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8038" y="3314700"/>
            <a:ext cx="2971800" cy="1485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Novac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438" y="914400"/>
            <a:ext cx="2570162" cy="179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02644" y="2806700"/>
            <a:ext cx="2922588" cy="461665"/>
          </a:xfrm>
          <a:prstGeom prst="rect">
            <a:avLst/>
          </a:prstGeom>
          <a:noFill/>
        </p:spPr>
        <p:txBody>
          <a:bodyPr wrap="square" rtlCol="0">
            <a:spAutoFit/>
          </a:bodyPr>
          <a:lstStyle/>
          <a:p>
            <a:r>
              <a:rPr lang="en-US" sz="1200" dirty="0"/>
              <a:t>Top: Heartmate XVE</a:t>
            </a:r>
          </a:p>
          <a:p>
            <a:r>
              <a:rPr lang="en-US" sz="1200" dirty="0"/>
              <a:t>Below: PVAD </a:t>
            </a:r>
          </a:p>
        </p:txBody>
      </p:sp>
      <p:sp>
        <p:nvSpPr>
          <p:cNvPr id="3" name="TextBox 2"/>
          <p:cNvSpPr txBox="1"/>
          <p:nvPr/>
        </p:nvSpPr>
        <p:spPr>
          <a:xfrm>
            <a:off x="5278438" y="2832616"/>
            <a:ext cx="2570162" cy="461665"/>
          </a:xfrm>
          <a:prstGeom prst="rect">
            <a:avLst/>
          </a:prstGeom>
          <a:noFill/>
        </p:spPr>
        <p:txBody>
          <a:bodyPr wrap="square" rtlCol="0">
            <a:spAutoFit/>
          </a:bodyPr>
          <a:lstStyle/>
          <a:p>
            <a:r>
              <a:rPr lang="en-US" sz="1200" dirty="0"/>
              <a:t>Top: </a:t>
            </a:r>
            <a:r>
              <a:rPr lang="en-US" sz="1200" dirty="0" err="1"/>
              <a:t>Novacor</a:t>
            </a:r>
            <a:endParaRPr lang="en-US" sz="1200" dirty="0"/>
          </a:p>
          <a:p>
            <a:r>
              <a:rPr lang="en-US" sz="1200" dirty="0"/>
              <a:t>Bottom: IVAD</a:t>
            </a:r>
          </a:p>
        </p:txBody>
      </p:sp>
    </p:spTree>
    <p:extLst>
      <p:ext uri="{BB962C8B-B14F-4D97-AF65-F5344CB8AC3E}">
        <p14:creationId xmlns:p14="http://schemas.microsoft.com/office/powerpoint/2010/main" val="14448864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48CC41AD-E6A8-4EF1-A4D6-C13F97581F56}" type="slidenum">
              <a:rPr lang="en-US" altLang="en-US" sz="700" smtClean="0"/>
              <a:pPr eaLnBrk="1" hangingPunct="1">
                <a:lnSpc>
                  <a:spcPct val="100000"/>
                </a:lnSpc>
                <a:spcBef>
                  <a:spcPct val="0"/>
                </a:spcBef>
                <a:buClrTx/>
                <a:buFontTx/>
                <a:buNone/>
              </a:pPr>
              <a:t>12</a:t>
            </a:fld>
            <a:endParaRPr lang="en-US" altLang="en-US" sz="700" smtClean="0"/>
          </a:p>
        </p:txBody>
      </p:sp>
      <p:sp>
        <p:nvSpPr>
          <p:cNvPr id="10244" name="AutoShape 3"/>
          <p:cNvSpPr>
            <a:spLocks noGrp="1" noChangeAspect="1" noChangeArrowheads="1"/>
          </p:cNvSpPr>
          <p:nvPr>
            <p:ph type="body" sz="quarter" idx="11"/>
          </p:nvPr>
        </p:nvSpPr>
        <p:spPr>
          <a:xfrm>
            <a:off x="1342117" y="1048453"/>
            <a:ext cx="7133900" cy="3232554"/>
          </a:xfrm>
        </p:spPr>
        <p:txBody>
          <a:bodyPr wrap="none"/>
          <a:lstStyle/>
          <a:p>
            <a:pPr eaLnBrk="1" hangingPunct="1">
              <a:lnSpc>
                <a:spcPct val="150000"/>
              </a:lnSpc>
              <a:defRPr/>
            </a:pPr>
            <a:r>
              <a:rPr lang="en-US" altLang="en-US" sz="2400" b="1" dirty="0" smtClean="0">
                <a:solidFill>
                  <a:srgbClr val="FE8002"/>
                </a:solidFill>
              </a:rPr>
              <a:t>HeartMate 2 </a:t>
            </a:r>
          </a:p>
          <a:p>
            <a:pPr eaLnBrk="1" hangingPunct="1">
              <a:lnSpc>
                <a:spcPct val="150000"/>
              </a:lnSpc>
              <a:defRPr/>
            </a:pPr>
            <a:r>
              <a:rPr lang="en-US" altLang="en-US" sz="2400" b="1" dirty="0" err="1" smtClean="0">
                <a:solidFill>
                  <a:srgbClr val="00B050"/>
                </a:solidFill>
              </a:rPr>
              <a:t>HeartMate</a:t>
            </a:r>
            <a:r>
              <a:rPr lang="en-US" altLang="en-US" sz="2400" b="1" dirty="0" smtClean="0">
                <a:solidFill>
                  <a:srgbClr val="00B050"/>
                </a:solidFill>
              </a:rPr>
              <a:t> 3</a:t>
            </a:r>
          </a:p>
          <a:p>
            <a:pPr eaLnBrk="1" hangingPunct="1">
              <a:lnSpc>
                <a:spcPct val="150000"/>
              </a:lnSpc>
              <a:defRPr/>
            </a:pPr>
            <a:r>
              <a:rPr lang="en-US" altLang="en-US" sz="2400" b="1" dirty="0" err="1" smtClean="0">
                <a:solidFill>
                  <a:srgbClr val="0070C0"/>
                </a:solidFill>
              </a:rPr>
              <a:t>HeartWare</a:t>
            </a:r>
            <a:endParaRPr lang="en-US" altLang="en-US" sz="2400" b="1" dirty="0" smtClean="0">
              <a:solidFill>
                <a:srgbClr val="0070C0"/>
              </a:solidFill>
            </a:endParaRPr>
          </a:p>
        </p:txBody>
      </p:sp>
      <p:sp>
        <p:nvSpPr>
          <p:cNvPr id="69634" name="Date Placeholder 1"/>
          <p:cNvSpPr>
            <a:spLocks noGrp="1"/>
          </p:cNvSpPr>
          <p:nvPr>
            <p:ph type="dt" sz="quarter" idx="4294967295"/>
          </p:nvPr>
        </p:nvSpPr>
        <p:spPr>
          <a:xfrm>
            <a:off x="0" y="4767263"/>
            <a:ext cx="2133600"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AE117547-2B19-47A4-9947-E21BEB245029}" type="datetime1">
              <a:rPr lang="en-US" altLang="en-US" sz="700" smtClean="0"/>
              <a:pPr eaLnBrk="1" hangingPunct="1">
                <a:lnSpc>
                  <a:spcPct val="100000"/>
                </a:lnSpc>
                <a:spcBef>
                  <a:spcPct val="0"/>
                </a:spcBef>
                <a:buClrTx/>
                <a:buFontTx/>
                <a:buNone/>
              </a:pPr>
              <a:t>3/1/2023</a:t>
            </a:fld>
            <a:endParaRPr lang="en-US" altLang="en-US" sz="700" smtClean="0"/>
          </a:p>
        </p:txBody>
      </p:sp>
      <p:sp>
        <p:nvSpPr>
          <p:cNvPr id="25605" name="Rectangle 3"/>
          <p:cNvSpPr>
            <a:spLocks noChangeArrowheads="1"/>
          </p:cNvSpPr>
          <p:nvPr/>
        </p:nvSpPr>
        <p:spPr bwMode="auto">
          <a:xfrm>
            <a:off x="2403059" y="200277"/>
            <a:ext cx="3432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defRPr/>
            </a:pPr>
            <a:r>
              <a:rPr lang="en-US" altLang="en-US" sz="3600" b="1" dirty="0" smtClean="0">
                <a:solidFill>
                  <a:schemeClr val="accent1"/>
                </a:solidFill>
                <a:latin typeface="+mj-lt"/>
              </a:rPr>
              <a:t>Types of MCSD’s</a:t>
            </a:r>
          </a:p>
        </p:txBody>
      </p:sp>
      <p:sp>
        <p:nvSpPr>
          <p:cNvPr id="2" name="Rectangle 1"/>
          <p:cNvSpPr/>
          <p:nvPr/>
        </p:nvSpPr>
        <p:spPr>
          <a:xfrm>
            <a:off x="4149873" y="1695449"/>
            <a:ext cx="3438377" cy="288290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548150" y="1814285"/>
            <a:ext cx="2641822" cy="2517549"/>
          </a:xfrm>
          <a:prstGeom prst="rect">
            <a:avLst/>
          </a:prstGeom>
        </p:spPr>
      </p:pic>
    </p:spTree>
    <p:extLst>
      <p:ext uri="{BB962C8B-B14F-4D97-AF65-F5344CB8AC3E}">
        <p14:creationId xmlns:p14="http://schemas.microsoft.com/office/powerpoint/2010/main" val="41100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A49A4617-C179-4D24-94DF-AE494DED74E1}" type="datetime1">
              <a:rPr lang="en-US" altLang="en-US" sz="700" smtClean="0"/>
              <a:pPr eaLnBrk="1" hangingPunct="1">
                <a:lnSpc>
                  <a:spcPct val="100000"/>
                </a:lnSpc>
                <a:spcBef>
                  <a:spcPct val="0"/>
                </a:spcBef>
                <a:buClrTx/>
                <a:buFontTx/>
                <a:buNone/>
              </a:pPr>
              <a:t>3/1/2023</a:t>
            </a:fld>
            <a:endParaRPr lang="en-US" altLang="en-US" sz="700" smtClean="0"/>
          </a:p>
        </p:txBody>
      </p:sp>
      <p:sp>
        <p:nvSpPr>
          <p:cNvPr id="79875" name="Slide Number Placeholder 2"/>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72FC85EE-7423-40C0-A00C-DC989DEB61D2}" type="slidenum">
              <a:rPr lang="en-US" altLang="en-US" sz="700" smtClean="0"/>
              <a:pPr eaLnBrk="1" hangingPunct="1">
                <a:lnSpc>
                  <a:spcPct val="100000"/>
                </a:lnSpc>
                <a:spcBef>
                  <a:spcPct val="0"/>
                </a:spcBef>
                <a:buClrTx/>
                <a:buFontTx/>
                <a:buNone/>
              </a:pPr>
              <a:t>13</a:t>
            </a:fld>
            <a:endParaRPr lang="en-US" altLang="en-US" sz="700" smtClean="0"/>
          </a:p>
        </p:txBody>
      </p:sp>
      <p:sp>
        <p:nvSpPr>
          <p:cNvPr id="79876" name="Rectangle 2"/>
          <p:cNvSpPr>
            <a:spLocks noGrp="1" noChangeArrowheads="1"/>
          </p:cNvSpPr>
          <p:nvPr>
            <p:ph type="title" idx="4294967295"/>
          </p:nvPr>
        </p:nvSpPr>
        <p:spPr>
          <a:xfrm>
            <a:off x="241300" y="69057"/>
            <a:ext cx="7772400" cy="788194"/>
          </a:xfrm>
        </p:spPr>
        <p:txBody>
          <a:bodyPr anchor="ctr"/>
          <a:lstStyle/>
          <a:p>
            <a:pPr eaLnBrk="1" hangingPunct="1"/>
            <a:r>
              <a:rPr lang="en-US" altLang="en-US" sz="3200" smtClean="0"/>
              <a:t>Comparison of Pulsatile and Continuous Flow</a:t>
            </a:r>
          </a:p>
        </p:txBody>
      </p:sp>
      <p:pic>
        <p:nvPicPr>
          <p:cNvPr id="79877" name="Picture 3"/>
          <p:cNvPicPr>
            <a:picLocks noChangeAspect="1" noChangeArrowheads="1"/>
          </p:cNvPicPr>
          <p:nvPr/>
        </p:nvPicPr>
        <p:blipFill>
          <a:blip r:embed="rId3">
            <a:extLst>
              <a:ext uri="{28A0092B-C50C-407E-A947-70E740481C1C}">
                <a14:useLocalDpi xmlns:a14="http://schemas.microsoft.com/office/drawing/2010/main" val="0"/>
              </a:ext>
            </a:extLst>
          </a:blip>
          <a:srcRect l="2361" t="6297" r="59850" b="5544"/>
          <a:stretch>
            <a:fillRect/>
          </a:stretch>
        </p:blipFill>
        <p:spPr bwMode="auto">
          <a:xfrm>
            <a:off x="152400" y="1314450"/>
            <a:ext cx="4343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4"/>
          <p:cNvPicPr>
            <a:picLocks noChangeAspect="1" noChangeArrowheads="1"/>
          </p:cNvPicPr>
          <p:nvPr/>
        </p:nvPicPr>
        <p:blipFill>
          <a:blip r:embed="rId4">
            <a:extLst>
              <a:ext uri="{28A0092B-C50C-407E-A947-70E740481C1C}">
                <a14:useLocalDpi xmlns:a14="http://schemas.microsoft.com/office/drawing/2010/main" val="0"/>
              </a:ext>
            </a:extLst>
          </a:blip>
          <a:srcRect l="11626" t="18391" r="10513" b="16017"/>
          <a:stretch>
            <a:fillRect/>
          </a:stretch>
        </p:blipFill>
        <p:spPr bwMode="auto">
          <a:xfrm>
            <a:off x="4772026" y="1371601"/>
            <a:ext cx="39401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9" name="Text Box 5"/>
          <p:cNvSpPr txBox="1">
            <a:spLocks noChangeArrowheads="1"/>
          </p:cNvSpPr>
          <p:nvPr/>
        </p:nvSpPr>
        <p:spPr bwMode="auto">
          <a:xfrm>
            <a:off x="850900" y="4629149"/>
            <a:ext cx="701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algn="ctr" eaLnBrk="1" hangingPunct="1">
              <a:lnSpc>
                <a:spcPct val="100000"/>
              </a:lnSpc>
              <a:spcBef>
                <a:spcPct val="0"/>
              </a:spcBef>
              <a:buClrTx/>
              <a:buFontTx/>
              <a:buNone/>
            </a:pPr>
            <a:r>
              <a:rPr lang="en-US" altLang="en-US" sz="2400">
                <a:latin typeface="Arial Narrow" pitchFamily="34" charset="0"/>
              </a:rPr>
              <a:t>(Both have average flow between 4-5 L/min)</a:t>
            </a:r>
          </a:p>
          <a:p>
            <a:pPr eaLnBrk="1" hangingPunct="1">
              <a:lnSpc>
                <a:spcPct val="100000"/>
              </a:lnSpc>
              <a:spcBef>
                <a:spcPct val="50000"/>
              </a:spcBef>
              <a:buClrTx/>
              <a:buFontTx/>
              <a:buNone/>
            </a:pPr>
            <a:endParaRPr lang="en-US" altLang="en-US" sz="2400">
              <a:latin typeface="Times New Roman" pitchFamily="18" charset="0"/>
            </a:endParaRPr>
          </a:p>
        </p:txBody>
      </p:sp>
      <p:sp>
        <p:nvSpPr>
          <p:cNvPr id="2" name="TextBox 1"/>
          <p:cNvSpPr txBox="1"/>
          <p:nvPr/>
        </p:nvSpPr>
        <p:spPr>
          <a:xfrm>
            <a:off x="2279650" y="4383087"/>
            <a:ext cx="1206500" cy="276999"/>
          </a:xfrm>
          <a:prstGeom prst="rect">
            <a:avLst/>
          </a:prstGeom>
          <a:noFill/>
        </p:spPr>
        <p:txBody>
          <a:bodyPr wrap="square" rtlCol="0">
            <a:spAutoFit/>
          </a:bodyPr>
          <a:lstStyle/>
          <a:p>
            <a:pPr algn="ctr"/>
            <a:r>
              <a:rPr lang="en-US" sz="1200" dirty="0" smtClean="0"/>
              <a:t>Pulsatile</a:t>
            </a:r>
            <a:endParaRPr lang="en-US" sz="1200" dirty="0"/>
          </a:p>
        </p:txBody>
      </p:sp>
      <p:sp>
        <p:nvSpPr>
          <p:cNvPr id="3" name="TextBox 2"/>
          <p:cNvSpPr txBox="1"/>
          <p:nvPr/>
        </p:nvSpPr>
        <p:spPr>
          <a:xfrm>
            <a:off x="5911850" y="4250938"/>
            <a:ext cx="2559050" cy="276999"/>
          </a:xfrm>
          <a:prstGeom prst="rect">
            <a:avLst/>
          </a:prstGeom>
          <a:noFill/>
        </p:spPr>
        <p:txBody>
          <a:bodyPr wrap="square" rtlCol="0">
            <a:spAutoFit/>
          </a:bodyPr>
          <a:lstStyle/>
          <a:p>
            <a:pPr algn="ctr"/>
            <a:r>
              <a:rPr lang="en-US" sz="1200" dirty="0" smtClean="0"/>
              <a:t>Continuous</a:t>
            </a:r>
            <a:endParaRPr lang="en-US" sz="1200" dirty="0"/>
          </a:p>
        </p:txBody>
      </p:sp>
    </p:spTree>
    <p:extLst>
      <p:ext uri="{BB962C8B-B14F-4D97-AF65-F5344CB8AC3E}">
        <p14:creationId xmlns:p14="http://schemas.microsoft.com/office/powerpoint/2010/main" val="4035593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FBF644C5-31C4-46E9-A2A3-EEE92383B76A}" type="slidenum">
              <a:rPr lang="en-US" altLang="en-US" sz="700" smtClean="0"/>
              <a:pPr eaLnBrk="1" hangingPunct="1">
                <a:lnSpc>
                  <a:spcPct val="100000"/>
                </a:lnSpc>
                <a:spcBef>
                  <a:spcPct val="0"/>
                </a:spcBef>
                <a:buClrTx/>
                <a:buFontTx/>
                <a:buNone/>
              </a:pPr>
              <a:t>14</a:t>
            </a:fld>
            <a:endParaRPr lang="en-US" altLang="en-US" sz="700" smtClean="0"/>
          </a:p>
        </p:txBody>
      </p:sp>
      <p:sp>
        <p:nvSpPr>
          <p:cNvPr id="73732" name="Rectangle 3"/>
          <p:cNvSpPr>
            <a:spLocks noGrp="1" noChangeArrowheads="1"/>
          </p:cNvSpPr>
          <p:nvPr>
            <p:ph type="body" sz="quarter" idx="11"/>
          </p:nvPr>
        </p:nvSpPr>
        <p:spPr>
          <a:xfrm>
            <a:off x="820859" y="916246"/>
            <a:ext cx="7133900" cy="3232554"/>
          </a:xfrm>
        </p:spPr>
        <p:txBody>
          <a:bodyPr/>
          <a:lstStyle/>
          <a:p>
            <a:pPr eaLnBrk="1" hangingPunct="1"/>
            <a:r>
              <a:rPr lang="en-US" altLang="en-US" sz="2200" dirty="0" smtClean="0"/>
              <a:t>Left ventricular assist device only</a:t>
            </a:r>
          </a:p>
          <a:p>
            <a:pPr eaLnBrk="1" hangingPunct="1"/>
            <a:r>
              <a:rPr lang="en-US" altLang="en-US" sz="2200" dirty="0" smtClean="0"/>
              <a:t>Long term use</a:t>
            </a:r>
          </a:p>
          <a:p>
            <a:pPr eaLnBrk="1" hangingPunct="1"/>
            <a:r>
              <a:rPr lang="en-US" altLang="en-US" sz="2200" dirty="0" smtClean="0"/>
              <a:t>Axial flow – continuous flow</a:t>
            </a:r>
          </a:p>
          <a:p>
            <a:pPr eaLnBrk="1" hangingPunct="1"/>
            <a:r>
              <a:rPr lang="en-US" altLang="en-US" sz="2200" dirty="0" smtClean="0"/>
              <a:t>Bridge to transplant </a:t>
            </a:r>
          </a:p>
          <a:p>
            <a:pPr eaLnBrk="1" hangingPunct="1"/>
            <a:r>
              <a:rPr lang="en-US" altLang="en-US" sz="2200" dirty="0" smtClean="0"/>
              <a:t>Destination therapy</a:t>
            </a:r>
          </a:p>
          <a:p>
            <a:pPr eaLnBrk="1" hangingPunct="1"/>
            <a:endParaRPr lang="en-US" altLang="en-US" sz="3500" dirty="0" smtClean="0">
              <a:solidFill>
                <a:srgbClr val="FF0000"/>
              </a:solidFill>
            </a:endParaRPr>
          </a:p>
        </p:txBody>
      </p:sp>
      <p:sp>
        <p:nvSpPr>
          <p:cNvPr id="73730" name="Date Placeholder 1"/>
          <p:cNvSpPr>
            <a:spLocks noGrp="1"/>
          </p:cNvSpPr>
          <p:nvPr>
            <p:ph type="dt" sz="quarter" idx="4294967295"/>
          </p:nvPr>
        </p:nvSpPr>
        <p:spPr>
          <a:xfrm>
            <a:off x="0" y="4767263"/>
            <a:ext cx="2133600"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22861E38-3B17-486F-9B46-F79DABEDDC16}" type="datetime1">
              <a:rPr lang="en-US" altLang="en-US" sz="700" smtClean="0"/>
              <a:pPr eaLnBrk="1" hangingPunct="1">
                <a:lnSpc>
                  <a:spcPct val="100000"/>
                </a:lnSpc>
                <a:spcBef>
                  <a:spcPct val="0"/>
                </a:spcBef>
                <a:buClrTx/>
                <a:buFontTx/>
                <a:buNone/>
              </a:pPr>
              <a:t>3/1/2023</a:t>
            </a:fld>
            <a:endParaRPr lang="en-US" altLang="en-US" sz="700" smtClean="0"/>
          </a:p>
        </p:txBody>
      </p:sp>
      <p:sp>
        <p:nvSpPr>
          <p:cNvPr id="28677" name="Rectangle 3"/>
          <p:cNvSpPr>
            <a:spLocks noChangeArrowheads="1"/>
          </p:cNvSpPr>
          <p:nvPr/>
        </p:nvSpPr>
        <p:spPr bwMode="auto">
          <a:xfrm>
            <a:off x="2175045" y="208360"/>
            <a:ext cx="29496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algn="ctr" eaLnBrk="1" hangingPunct="1">
              <a:lnSpc>
                <a:spcPct val="100000"/>
              </a:lnSpc>
              <a:spcBef>
                <a:spcPct val="0"/>
              </a:spcBef>
              <a:buClrTx/>
              <a:buFontTx/>
              <a:buNone/>
              <a:defRPr/>
            </a:pPr>
            <a:r>
              <a:rPr lang="en-US" altLang="en-US" sz="4000" b="1" dirty="0" smtClean="0">
                <a:solidFill>
                  <a:srgbClr val="FE8002"/>
                </a:solidFill>
                <a:latin typeface="+mj-lt"/>
              </a:rPr>
              <a:t>HeartMate </a:t>
            </a:r>
            <a:r>
              <a:rPr lang="en-US" altLang="en-US" sz="4000" b="1" dirty="0">
                <a:solidFill>
                  <a:srgbClr val="FE8002"/>
                </a:solidFill>
                <a:latin typeface="+mj-lt"/>
              </a:rPr>
              <a:t>2</a:t>
            </a:r>
            <a:endParaRPr lang="en-US" altLang="en-US" sz="4000" b="1" dirty="0" smtClean="0">
              <a:solidFill>
                <a:srgbClr val="FE8002"/>
              </a:solidFill>
              <a:latin typeface="+mj-lt"/>
            </a:endParaRPr>
          </a:p>
        </p:txBody>
      </p:sp>
      <p:pic>
        <p:nvPicPr>
          <p:cNvPr id="73734" name="Picture 4" descr="Heartmate II KUB X-Ray edi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3164682"/>
            <a:ext cx="3159125"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3" descr="heartmate_II_lv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1358899"/>
            <a:ext cx="3159125" cy="165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ump overview.wmv">
            <a:hlinkClick r:id="" action="ppaction://media"/>
          </p:cNvPr>
          <p:cNvPicPr>
            <a:picLocks noRot="1" noChangeAspect="1" noChangeArrowheads="1"/>
          </p:cNvPicPr>
          <p:nvPr>
            <a:videoFile r:link="rId1"/>
          </p:nvPr>
        </p:nvPicPr>
        <p:blipFill>
          <a:blip r:embed="rId6"/>
          <a:stretch>
            <a:fillRect/>
          </a:stretch>
        </p:blipFill>
        <p:spPr>
          <a:xfrm>
            <a:off x="969963" y="3164682"/>
            <a:ext cx="3065462" cy="1737122"/>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07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mute="1">
                <p:cTn id="7" repeatCount="indefinite" fill="remove"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139157" y="272715"/>
            <a:ext cx="7251049" cy="796835"/>
          </a:xfrm>
        </p:spPr>
        <p:txBody>
          <a:bodyPr/>
          <a:lstStyle/>
          <a:p>
            <a:r>
              <a:rPr lang="en-US" altLang="en-US" sz="2800" b="1" dirty="0" smtClean="0">
                <a:solidFill>
                  <a:srgbClr val="00B050"/>
                </a:solidFill>
              </a:rPr>
              <a:t>HeartMate 3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3676" y="1282227"/>
            <a:ext cx="3648584" cy="3422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6804" name="Rectangle 4"/>
          <p:cNvSpPr>
            <a:spLocks noChangeArrowheads="1"/>
          </p:cNvSpPr>
          <p:nvPr/>
        </p:nvSpPr>
        <p:spPr bwMode="auto">
          <a:xfrm>
            <a:off x="613612" y="1282227"/>
            <a:ext cx="32115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20000"/>
              </a:spcBef>
              <a:buSzPct val="101000"/>
            </a:pPr>
            <a:r>
              <a:rPr lang="en-US" altLang="en-US" sz="2200" dirty="0">
                <a:latin typeface="+mj-lt"/>
              </a:rPr>
              <a:t>Left ventricular assist device only</a:t>
            </a:r>
          </a:p>
          <a:p>
            <a:pPr eaLnBrk="1" hangingPunct="1">
              <a:lnSpc>
                <a:spcPct val="100000"/>
              </a:lnSpc>
              <a:spcBef>
                <a:spcPct val="20000"/>
              </a:spcBef>
              <a:buSzPct val="101000"/>
            </a:pPr>
            <a:r>
              <a:rPr lang="en-US" altLang="en-US" sz="2200" dirty="0">
                <a:latin typeface="+mj-lt"/>
              </a:rPr>
              <a:t>Long term use</a:t>
            </a:r>
          </a:p>
          <a:p>
            <a:pPr eaLnBrk="1" hangingPunct="1">
              <a:lnSpc>
                <a:spcPct val="100000"/>
              </a:lnSpc>
              <a:spcBef>
                <a:spcPct val="20000"/>
              </a:spcBef>
              <a:buSzPct val="101000"/>
            </a:pPr>
            <a:r>
              <a:rPr lang="en-US" altLang="en-US" sz="2200" dirty="0">
                <a:latin typeface="+mj-lt"/>
              </a:rPr>
              <a:t>Centrifugal pump - continuous flow</a:t>
            </a:r>
          </a:p>
          <a:p>
            <a:pPr eaLnBrk="1" hangingPunct="1">
              <a:lnSpc>
                <a:spcPct val="100000"/>
              </a:lnSpc>
              <a:spcBef>
                <a:spcPct val="20000"/>
              </a:spcBef>
              <a:buSzPct val="101000"/>
            </a:pPr>
            <a:r>
              <a:rPr lang="en-US" altLang="en-US" sz="2200" dirty="0">
                <a:latin typeface="+mj-lt"/>
              </a:rPr>
              <a:t>Bridge to transplant </a:t>
            </a:r>
            <a:endParaRPr lang="en-US" altLang="en-US" sz="2200" dirty="0" smtClean="0">
              <a:latin typeface="+mj-lt"/>
            </a:endParaRPr>
          </a:p>
          <a:p>
            <a:pPr eaLnBrk="1" hangingPunct="1">
              <a:lnSpc>
                <a:spcPct val="100000"/>
              </a:lnSpc>
              <a:spcBef>
                <a:spcPct val="20000"/>
              </a:spcBef>
              <a:buSzPct val="101000"/>
            </a:pPr>
            <a:r>
              <a:rPr lang="en-US" altLang="en-US" sz="2200" dirty="0" smtClean="0">
                <a:latin typeface="+mj-lt"/>
              </a:rPr>
              <a:t>Destination therap</a:t>
            </a:r>
            <a:r>
              <a:rPr lang="en-US" altLang="en-US" sz="2200" dirty="0">
                <a:latin typeface="+mj-lt"/>
              </a:rPr>
              <a:t>y</a:t>
            </a:r>
          </a:p>
          <a:p>
            <a:pPr marL="0" indent="0" eaLnBrk="1" hangingPunct="1">
              <a:buSzPct val="101000"/>
              <a:buNone/>
            </a:pPr>
            <a:endParaRPr lang="en-US" altLang="en-US" sz="2400" dirty="0">
              <a:latin typeface="+mj-lt"/>
            </a:endParaRPr>
          </a:p>
          <a:p>
            <a:pPr eaLnBrk="1" hangingPunct="1">
              <a:lnSpc>
                <a:spcPct val="100000"/>
              </a:lnSpc>
              <a:spcBef>
                <a:spcPct val="20000"/>
              </a:spcBef>
              <a:buClr>
                <a:schemeClr val="tx1"/>
              </a:buClr>
              <a:buSzPct val="60000"/>
              <a:buFont typeface="Wingdings" pitchFamily="2" charset="2"/>
              <a:buNone/>
            </a:pPr>
            <a:endParaRPr lang="en-US" altLang="en-US" sz="3600" dirty="0">
              <a:latin typeface="+mj-lt"/>
            </a:endParaRPr>
          </a:p>
        </p:txBody>
      </p:sp>
      <p:pic>
        <p:nvPicPr>
          <p:cNvPr id="76805" name="Picture 2" descr="C:\Users\EBurke\Documents\HM III LVAS\Photo Shoot Feb 2013\Slimming Photos June 2013\IMG_0526_Dropo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063" y="3156347"/>
            <a:ext cx="1143000" cy="137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2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68449" y="284124"/>
            <a:ext cx="7251049" cy="796835"/>
          </a:xfrm>
        </p:spPr>
        <p:txBody>
          <a:bodyPr>
            <a:normAutofit/>
          </a:bodyPr>
          <a:lstStyle/>
          <a:p>
            <a:r>
              <a:rPr lang="en-US" sz="2325" dirty="0" err="1"/>
              <a:t>HeartMate</a:t>
            </a:r>
            <a:r>
              <a:rPr lang="en-US" sz="2325" dirty="0"/>
              <a:t> System Controller </a:t>
            </a:r>
            <a:r>
              <a:rPr lang="en-US" dirty="0"/>
              <a:t/>
            </a:r>
            <a:br>
              <a:rPr lang="en-US" dirty="0"/>
            </a:br>
            <a:r>
              <a:rPr lang="en-US" sz="2025" b="0" dirty="0"/>
              <a:t>Alarm Indicators</a:t>
            </a:r>
          </a:p>
        </p:txBody>
      </p:sp>
      <p:grpSp>
        <p:nvGrpSpPr>
          <p:cNvPr id="14" name="Group 13"/>
          <p:cNvGrpSpPr/>
          <p:nvPr/>
        </p:nvGrpSpPr>
        <p:grpSpPr>
          <a:xfrm>
            <a:off x="3429000" y="1200807"/>
            <a:ext cx="4811661" cy="2815636"/>
            <a:chOff x="548926" y="1279420"/>
            <a:chExt cx="7901455" cy="4831429"/>
          </a:xfrm>
        </p:grpSpPr>
        <p:grpSp>
          <p:nvGrpSpPr>
            <p:cNvPr id="3" name="Group 2"/>
            <p:cNvGrpSpPr/>
            <p:nvPr/>
          </p:nvGrpSpPr>
          <p:grpSpPr>
            <a:xfrm>
              <a:off x="548926" y="1279420"/>
              <a:ext cx="7901455" cy="4831429"/>
              <a:chOff x="-265723" y="1279420"/>
              <a:chExt cx="7901455" cy="4831429"/>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0847" y="1848906"/>
                <a:ext cx="6352481" cy="3730823"/>
              </a:xfrm>
              <a:prstGeom prst="rect">
                <a:avLst/>
              </a:prstGeom>
            </p:spPr>
          </p:pic>
          <p:cxnSp>
            <p:nvCxnSpPr>
              <p:cNvPr id="4" name="Straight Connector 12"/>
              <p:cNvCxnSpPr>
                <a:cxnSpLocks noChangeShapeType="1"/>
              </p:cNvCxnSpPr>
              <p:nvPr/>
            </p:nvCxnSpPr>
            <p:spPr bwMode="auto">
              <a:xfrm flipV="1">
                <a:off x="3381153" y="1681882"/>
                <a:ext cx="345083" cy="1232647"/>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cxnSp>
            <p:nvCxnSpPr>
              <p:cNvPr id="6" name="Straight Connector 25"/>
              <p:cNvCxnSpPr>
                <a:cxnSpLocks noChangeShapeType="1"/>
              </p:cNvCxnSpPr>
              <p:nvPr/>
            </p:nvCxnSpPr>
            <p:spPr bwMode="auto">
              <a:xfrm flipH="1">
                <a:off x="4019107" y="1681882"/>
                <a:ext cx="1901650" cy="1653660"/>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cxnSp>
            <p:nvCxnSpPr>
              <p:cNvPr id="7" name="Straight Connector 40"/>
              <p:cNvCxnSpPr>
                <a:cxnSpLocks noChangeShapeType="1"/>
              </p:cNvCxnSpPr>
              <p:nvPr/>
            </p:nvCxnSpPr>
            <p:spPr bwMode="auto">
              <a:xfrm>
                <a:off x="1527286" y="1745677"/>
                <a:ext cx="1217454" cy="763035"/>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cxnSp>
            <p:nvCxnSpPr>
              <p:cNvPr id="8" name="Straight Connector 42"/>
              <p:cNvCxnSpPr>
                <a:cxnSpLocks noChangeShapeType="1"/>
              </p:cNvCxnSpPr>
              <p:nvPr/>
            </p:nvCxnSpPr>
            <p:spPr bwMode="auto">
              <a:xfrm flipV="1">
                <a:off x="805465" y="4572003"/>
                <a:ext cx="1939276" cy="639575"/>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cxnSp>
            <p:nvCxnSpPr>
              <p:cNvPr id="9" name="Straight Connector 46"/>
              <p:cNvCxnSpPr>
                <a:cxnSpLocks noChangeShapeType="1"/>
              </p:cNvCxnSpPr>
              <p:nvPr/>
            </p:nvCxnSpPr>
            <p:spPr bwMode="auto">
              <a:xfrm>
                <a:off x="1527286" y="1745677"/>
                <a:ext cx="1217454" cy="1531496"/>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sp>
            <p:nvSpPr>
              <p:cNvPr id="12" name="TextBox 13"/>
              <p:cNvSpPr txBox="1">
                <a:spLocks noChangeArrowheads="1"/>
              </p:cNvSpPr>
              <p:nvPr/>
            </p:nvSpPr>
            <p:spPr bwMode="auto">
              <a:xfrm>
                <a:off x="3359415" y="1311999"/>
                <a:ext cx="2007733" cy="2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Low Battery Advisory</a:t>
                </a:r>
              </a:p>
            </p:txBody>
          </p:sp>
          <p:sp>
            <p:nvSpPr>
              <p:cNvPr id="13" name="TextBox 13"/>
              <p:cNvSpPr txBox="1">
                <a:spLocks noChangeArrowheads="1"/>
              </p:cNvSpPr>
              <p:nvPr/>
            </p:nvSpPr>
            <p:spPr bwMode="auto">
              <a:xfrm>
                <a:off x="5627999" y="1431973"/>
                <a:ext cx="2007733" cy="2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Low Battery Hazard</a:t>
                </a:r>
              </a:p>
            </p:txBody>
          </p:sp>
          <p:sp>
            <p:nvSpPr>
              <p:cNvPr id="20" name="TextBox 13"/>
              <p:cNvSpPr txBox="1">
                <a:spLocks noChangeArrowheads="1"/>
              </p:cNvSpPr>
              <p:nvPr/>
            </p:nvSpPr>
            <p:spPr bwMode="auto">
              <a:xfrm>
                <a:off x="1957380" y="5873195"/>
                <a:ext cx="1890502" cy="2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Advisory Alarm</a:t>
                </a:r>
              </a:p>
            </p:txBody>
          </p:sp>
          <p:sp>
            <p:nvSpPr>
              <p:cNvPr id="21" name="TextBox 13"/>
              <p:cNvSpPr txBox="1">
                <a:spLocks noChangeArrowheads="1"/>
              </p:cNvSpPr>
              <p:nvPr/>
            </p:nvSpPr>
            <p:spPr bwMode="auto">
              <a:xfrm>
                <a:off x="4470388" y="5794679"/>
                <a:ext cx="1744271" cy="2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Hazard Alarm</a:t>
                </a:r>
              </a:p>
            </p:txBody>
          </p:sp>
          <p:cxnSp>
            <p:nvCxnSpPr>
              <p:cNvPr id="22" name="Straight Connector 42"/>
              <p:cNvCxnSpPr>
                <a:cxnSpLocks noChangeShapeType="1"/>
              </p:cNvCxnSpPr>
              <p:nvPr/>
            </p:nvCxnSpPr>
            <p:spPr bwMode="auto">
              <a:xfrm>
                <a:off x="3905072" y="3934047"/>
                <a:ext cx="889447" cy="1891233"/>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sp>
            <p:nvSpPr>
              <p:cNvPr id="31" name="TextBox 13"/>
              <p:cNvSpPr txBox="1">
                <a:spLocks noChangeArrowheads="1"/>
              </p:cNvSpPr>
              <p:nvPr/>
            </p:nvSpPr>
            <p:spPr bwMode="auto">
              <a:xfrm>
                <a:off x="-265723" y="5414237"/>
                <a:ext cx="2149418" cy="47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Driveline Disconnected Hazard Alarm</a:t>
                </a:r>
              </a:p>
            </p:txBody>
          </p:sp>
          <p:sp>
            <p:nvSpPr>
              <p:cNvPr id="36" name="TextBox 13"/>
              <p:cNvSpPr txBox="1">
                <a:spLocks noChangeArrowheads="1"/>
              </p:cNvSpPr>
              <p:nvPr/>
            </p:nvSpPr>
            <p:spPr bwMode="auto">
              <a:xfrm>
                <a:off x="263332" y="1279420"/>
                <a:ext cx="2154871" cy="47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dirty="0">
                    <a:solidFill>
                      <a:prstClr val="black"/>
                    </a:solidFill>
                    <a:latin typeface="Century Gothic" panose="020B0502020202020204" pitchFamily="34" charset="0"/>
                  </a:rPr>
                  <a:t>Power Cable Disconnected Advisory</a:t>
                </a:r>
              </a:p>
            </p:txBody>
          </p:sp>
        </p:grpSp>
        <p:cxnSp>
          <p:nvCxnSpPr>
            <p:cNvPr id="18" name="Straight Connector 19"/>
            <p:cNvCxnSpPr>
              <a:cxnSpLocks noChangeShapeType="1"/>
            </p:cNvCxnSpPr>
            <p:nvPr/>
          </p:nvCxnSpPr>
          <p:spPr bwMode="auto">
            <a:xfrm flipH="1">
              <a:off x="3391191" y="4414968"/>
              <a:ext cx="977152" cy="1410312"/>
            </a:xfrm>
            <a:prstGeom prst="line">
              <a:avLst/>
            </a:prstGeom>
            <a:noFill/>
            <a:ln w="9525">
              <a:solidFill>
                <a:srgbClr val="3B7B9D"/>
              </a:solidFill>
              <a:round/>
              <a:headEnd/>
              <a:tailEnd/>
            </a:ln>
            <a:extLst>
              <a:ext uri="{909E8E84-426E-40DD-AFC4-6F175D3DCCD1}">
                <a14:hiddenFill xmlns:a14="http://schemas.microsoft.com/office/drawing/2010/main">
                  <a:noFill/>
                </a14:hiddenFill>
              </a:ext>
            </a:extLst>
          </p:spPr>
        </p:cxnSp>
      </p:grpSp>
      <p:sp>
        <p:nvSpPr>
          <p:cNvPr id="11" name="TextBox 10"/>
          <p:cNvSpPr txBox="1"/>
          <p:nvPr/>
        </p:nvSpPr>
        <p:spPr>
          <a:xfrm flipH="1">
            <a:off x="536780" y="1614886"/>
            <a:ext cx="2863339" cy="1477328"/>
          </a:xfrm>
          <a:prstGeom prst="rect">
            <a:avLst/>
          </a:prstGeom>
          <a:noFill/>
          <a:ln w="38100">
            <a:solidFill>
              <a:srgbClr val="C00000"/>
            </a:solidFill>
          </a:ln>
        </p:spPr>
        <p:txBody>
          <a:bodyPr wrap="square" rtlCol="0">
            <a:spAutoFit/>
          </a:bodyPr>
          <a:lstStyle/>
          <a:p>
            <a:pPr lvl="0" algn="ctr"/>
            <a:r>
              <a:rPr lang="en-US" sz="1500" dirty="0"/>
              <a:t>The system controller will alarm if it detects an issue in the operation of the pump, if the patient is experiencing alarms, contact the Implant Center for LVAS-specific emergency instructions</a:t>
            </a:r>
          </a:p>
        </p:txBody>
      </p:sp>
      <p:sp>
        <p:nvSpPr>
          <p:cNvPr id="23" name="TextBox 22"/>
          <p:cNvSpPr txBox="1"/>
          <p:nvPr/>
        </p:nvSpPr>
        <p:spPr>
          <a:xfrm>
            <a:off x="2373785" y="4772031"/>
            <a:ext cx="3578328" cy="300082"/>
          </a:xfrm>
          <a:prstGeom prst="rect">
            <a:avLst/>
          </a:prstGeom>
          <a:noFill/>
        </p:spPr>
        <p:txBody>
          <a:bodyPr wrap="square" rtlCol="0">
            <a:spAutoFit/>
          </a:bodyPr>
          <a:lstStyle/>
          <a:p>
            <a:pPr algn="ctr"/>
            <a:r>
              <a:rPr lang="en-US" sz="675" dirty="0">
                <a:solidFill>
                  <a:schemeClr val="bg1">
                    <a:lumMod val="50000"/>
                  </a:schemeClr>
                </a:solidFill>
              </a:rPr>
              <a:t>CAUTION – Investigational device.  Limited by US Federal law to investigational</a:t>
            </a:r>
          </a:p>
          <a:p>
            <a:pPr algn="ctr"/>
            <a:r>
              <a:rPr lang="en-US" sz="675" dirty="0">
                <a:solidFill>
                  <a:schemeClr val="bg1">
                    <a:lumMod val="50000"/>
                  </a:schemeClr>
                </a:solidFill>
              </a:rPr>
              <a:t>ClinicalTrials.gov Identifier: NCT02224755</a:t>
            </a:r>
          </a:p>
        </p:txBody>
      </p:sp>
      <p:sp>
        <p:nvSpPr>
          <p:cNvPr id="24" name="TextBox 23"/>
          <p:cNvSpPr txBox="1"/>
          <p:nvPr/>
        </p:nvSpPr>
        <p:spPr>
          <a:xfrm>
            <a:off x="353961" y="4866501"/>
            <a:ext cx="699230" cy="369332"/>
          </a:xfrm>
          <a:prstGeom prst="rect">
            <a:avLst/>
          </a:prstGeom>
          <a:noFill/>
        </p:spPr>
        <p:txBody>
          <a:bodyPr wrap="none" rtlCol="0">
            <a:spAutoFit/>
          </a:bodyPr>
          <a:lstStyle/>
          <a:p>
            <a:r>
              <a:rPr lang="en-US" sz="900" dirty="0"/>
              <a:t>10001926</a:t>
            </a:r>
            <a:r>
              <a:rPr lang="en-US" dirty="0"/>
              <a:t> </a:t>
            </a:r>
          </a:p>
        </p:txBody>
      </p:sp>
    </p:spTree>
    <p:extLst>
      <p:ext uri="{BB962C8B-B14F-4D97-AF65-F5344CB8AC3E}">
        <p14:creationId xmlns:p14="http://schemas.microsoft.com/office/powerpoint/2010/main" val="22446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47950" y="213123"/>
            <a:ext cx="4627960" cy="735806"/>
          </a:xfrm>
        </p:spPr>
        <p:txBody>
          <a:bodyPr/>
          <a:lstStyle/>
          <a:p>
            <a:pPr eaLnBrk="1" hangingPunct="1">
              <a:defRPr/>
            </a:pPr>
            <a:r>
              <a:rPr lang="en-US" altLang="en-US" sz="2325" dirty="0" err="1"/>
              <a:t>HeartMate</a:t>
            </a:r>
            <a:r>
              <a:rPr lang="en-US" altLang="en-US" sz="2325" dirty="0"/>
              <a:t> 3 System Controller</a:t>
            </a:r>
            <a:r>
              <a:rPr lang="en-US" altLang="en-US" dirty="0"/>
              <a:t/>
            </a:r>
            <a:br>
              <a:rPr lang="en-US" altLang="en-US" dirty="0"/>
            </a:br>
            <a:r>
              <a:rPr lang="en-US" altLang="en-US" sz="2025" dirty="0"/>
              <a:t>Viewing Pump and System Parameters</a:t>
            </a:r>
            <a:endParaRPr lang="en-US" altLang="en-US" dirty="0"/>
          </a:p>
        </p:txBody>
      </p:sp>
      <p:sp>
        <p:nvSpPr>
          <p:cNvPr id="91139"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Aft>
                <a:spcPts val="450"/>
              </a:spcAft>
              <a:buClr>
                <a:schemeClr val="accent1"/>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557213" indent="-214313" defTabSz="342900">
              <a:spcAft>
                <a:spcPts val="450"/>
              </a:spcAft>
              <a:buClr>
                <a:srgbClr val="696A6D"/>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857250" indent="-171450" defTabSz="342900">
              <a:spcAft>
                <a:spcPts val="450"/>
              </a:spcAft>
              <a:buFont typeface="AppleSymbols"/>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2001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5430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Aft>
                <a:spcPct val="0"/>
              </a:spcAft>
              <a:buClrTx/>
              <a:buSzTx/>
              <a:buFontTx/>
              <a:buNone/>
            </a:pPr>
            <a:fld id="{FB357283-49D5-4927-A68A-22D5BD139910}" type="slidenum">
              <a:rPr lang="en-US" altLang="en-US" sz="750">
                <a:solidFill>
                  <a:schemeClr val="bg1"/>
                </a:solidFill>
                <a:latin typeface="Arial" panose="020B0604020202020204" pitchFamily="34" charset="0"/>
                <a:ea typeface="MS PGothic" panose="020B0600070205080204" pitchFamily="34" charset="-128"/>
              </a:rPr>
              <a:pPr>
                <a:spcAft>
                  <a:spcPct val="0"/>
                </a:spcAft>
                <a:buClrTx/>
                <a:buSzTx/>
                <a:buFontTx/>
                <a:buNone/>
              </a:pPr>
              <a:t>17</a:t>
            </a:fld>
            <a:endParaRPr lang="en-US" altLang="en-US" sz="750">
              <a:solidFill>
                <a:schemeClr val="bg1"/>
              </a:solidFill>
              <a:latin typeface="Arial" panose="020B0604020202020204" pitchFamily="34" charset="0"/>
              <a:ea typeface="MS PGothic" panose="020B0600070205080204" pitchFamily="34" charset="-128"/>
            </a:endParaRPr>
          </a:p>
        </p:txBody>
      </p:sp>
      <p:sp>
        <p:nvSpPr>
          <p:cNvPr id="91140" name="Content Placeholder 2"/>
          <p:cNvSpPr>
            <a:spLocks noGrp="1"/>
          </p:cNvSpPr>
          <p:nvPr>
            <p:ph sz="quarter" idx="11"/>
          </p:nvPr>
        </p:nvSpPr>
        <p:spPr>
          <a:xfrm>
            <a:off x="5106591" y="1566863"/>
            <a:ext cx="2505075" cy="1837135"/>
          </a:xfrm>
        </p:spPr>
        <p:txBody>
          <a:bodyPr/>
          <a:lstStyle/>
          <a:p>
            <a:pPr marL="0" indent="0">
              <a:buNone/>
            </a:pPr>
            <a:r>
              <a:rPr lang="en-US" altLang="en-US" sz="1500">
                <a:solidFill>
                  <a:schemeClr val="tx1"/>
                </a:solidFill>
                <a:latin typeface="Calibri" panose="020F0502020204030204" pitchFamily="34" charset="0"/>
                <a:ea typeface="Franklin Gothic Medium" panose="020B0603020102020204" pitchFamily="34" charset="0"/>
                <a:cs typeface="Franklin Gothic Medium" panose="020B0603020102020204" pitchFamily="34" charset="0"/>
              </a:rPr>
              <a:t>Press the Display Button to view pump parameters and backup battery charge status on the display screen.</a:t>
            </a:r>
          </a:p>
        </p:txBody>
      </p:sp>
      <p:grpSp>
        <p:nvGrpSpPr>
          <p:cNvPr id="91141" name="Group 2"/>
          <p:cNvGrpSpPr>
            <a:grpSpLocks/>
          </p:cNvGrpSpPr>
          <p:nvPr/>
        </p:nvGrpSpPr>
        <p:grpSpPr bwMode="auto">
          <a:xfrm>
            <a:off x="1888331" y="1179910"/>
            <a:ext cx="3149204" cy="3571875"/>
            <a:chOff x="397042" y="998621"/>
            <a:chExt cx="4795444" cy="5337458"/>
          </a:xfrm>
        </p:grpSpPr>
        <p:pic>
          <p:nvPicPr>
            <p:cNvPr id="911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42" y="998621"/>
              <a:ext cx="4795444" cy="533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43" name="TextBox 5"/>
            <p:cNvSpPr txBox="1">
              <a:spLocks noChangeArrowheads="1"/>
            </p:cNvSpPr>
            <p:nvPr/>
          </p:nvSpPr>
          <p:spPr bwMode="auto">
            <a:xfrm>
              <a:off x="4302795" y="2074688"/>
              <a:ext cx="517453" cy="4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chemeClr val="accent1"/>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742950" indent="-285750">
                <a:spcAft>
                  <a:spcPts val="600"/>
                </a:spcAft>
                <a:buClr>
                  <a:srgbClr val="696A6D"/>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1143000" indent="-228600">
                <a:spcAft>
                  <a:spcPts val="600"/>
                </a:spcAft>
                <a:buFont typeface="AppleSymbols"/>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600200" indent="-22860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Aft>
                  <a:spcPct val="0"/>
                </a:spcAft>
                <a:buClrTx/>
                <a:buSzTx/>
                <a:buFontTx/>
                <a:buNone/>
              </a:pPr>
              <a:r>
                <a:rPr lang="en-US" altLang="en-US" sz="1350" b="1">
                  <a:solidFill>
                    <a:schemeClr val="tx1"/>
                  </a:solidFill>
                </a:rPr>
                <a:t>*</a:t>
              </a:r>
            </a:p>
          </p:txBody>
        </p:sp>
      </p:grpSp>
    </p:spTree>
    <p:extLst>
      <p:ext uri="{BB962C8B-B14F-4D97-AF65-F5344CB8AC3E}">
        <p14:creationId xmlns:p14="http://schemas.microsoft.com/office/powerpoint/2010/main" val="370624969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B9318D-F15B-423A-8F21-7B64BDD96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1638" y="1352552"/>
            <a:ext cx="3894653" cy="2920990"/>
          </a:xfrm>
          <a:prstGeom prst="rect">
            <a:avLst/>
          </a:prstGeom>
        </p:spPr>
      </p:pic>
      <p:sp>
        <p:nvSpPr>
          <p:cNvPr id="8" name="Title 7"/>
          <p:cNvSpPr>
            <a:spLocks noGrp="1"/>
          </p:cNvSpPr>
          <p:nvPr>
            <p:ph type="title"/>
          </p:nvPr>
        </p:nvSpPr>
        <p:spPr>
          <a:xfrm>
            <a:off x="1355242" y="262826"/>
            <a:ext cx="7251049" cy="796835"/>
          </a:xfrm>
        </p:spPr>
        <p:txBody>
          <a:bodyPr>
            <a:normAutofit/>
          </a:bodyPr>
          <a:lstStyle/>
          <a:p>
            <a:r>
              <a:rPr lang="en-US" dirty="0"/>
              <a:t/>
            </a:r>
            <a:br>
              <a:rPr lang="en-US" dirty="0"/>
            </a:br>
            <a:r>
              <a:rPr lang="en-US" dirty="0"/>
              <a:t>Pump Parameters</a:t>
            </a:r>
          </a:p>
        </p:txBody>
      </p:sp>
      <p:sp>
        <p:nvSpPr>
          <p:cNvPr id="2" name="Slide Number Placeholder 1">
            <a:extLst>
              <a:ext uri="{FF2B5EF4-FFF2-40B4-BE49-F238E27FC236}">
                <a16:creationId xmlns:a16="http://schemas.microsoft.com/office/drawing/2014/main" id="{146E5689-21E0-48A3-BC5C-2C325790D136}"/>
              </a:ext>
            </a:extLst>
          </p:cNvPr>
          <p:cNvSpPr>
            <a:spLocks noGrp="1"/>
          </p:cNvSpPr>
          <p:nvPr>
            <p:ph type="sldNum" sz="quarter" idx="10"/>
          </p:nvPr>
        </p:nvSpPr>
        <p:spPr/>
        <p:txBody>
          <a:bodyPr/>
          <a:lstStyle/>
          <a:p>
            <a:fld id="{A2885E78-1F86-4A3D-9EE1-B0103B1CEF15}" type="slidenum">
              <a:rPr lang="en-US" smtClean="0"/>
              <a:pPr/>
              <a:t>18</a:t>
            </a:fld>
            <a:endParaRPr lang="en-US"/>
          </a:p>
        </p:txBody>
      </p:sp>
      <p:sp>
        <p:nvSpPr>
          <p:cNvPr id="11" name="Content Placeholder 10">
            <a:extLst>
              <a:ext uri="{FF2B5EF4-FFF2-40B4-BE49-F238E27FC236}">
                <a16:creationId xmlns:a16="http://schemas.microsoft.com/office/drawing/2014/main" id="{2DCB8356-FB00-4881-9795-BD40B4BBE291}"/>
              </a:ext>
            </a:extLst>
          </p:cNvPr>
          <p:cNvSpPr>
            <a:spLocks noGrp="1"/>
          </p:cNvSpPr>
          <p:nvPr>
            <p:ph idx="4294967295"/>
          </p:nvPr>
        </p:nvSpPr>
        <p:spPr>
          <a:xfrm>
            <a:off x="914400" y="1235223"/>
            <a:ext cx="8229600" cy="3395662"/>
          </a:xfrm>
        </p:spPr>
        <p:txBody>
          <a:bodyPr/>
          <a:lstStyle/>
          <a:p>
            <a:pPr lvl="1"/>
            <a:r>
              <a:rPr lang="en-US" sz="1700" dirty="0"/>
              <a:t>Speed</a:t>
            </a:r>
          </a:p>
          <a:p>
            <a:pPr lvl="1"/>
            <a:r>
              <a:rPr lang="en-US" sz="1700" dirty="0"/>
              <a:t>Flow</a:t>
            </a:r>
          </a:p>
          <a:p>
            <a:pPr lvl="1"/>
            <a:r>
              <a:rPr lang="en-US" sz="1700" dirty="0"/>
              <a:t>Power</a:t>
            </a:r>
          </a:p>
          <a:p>
            <a:pPr lvl="1"/>
            <a:r>
              <a:rPr lang="en-US" sz="1700" dirty="0" err="1"/>
              <a:t>Pulsatility</a:t>
            </a:r>
            <a:r>
              <a:rPr lang="en-US" sz="1700" dirty="0"/>
              <a:t> Index</a:t>
            </a:r>
          </a:p>
          <a:p>
            <a:pPr lvl="1"/>
            <a:endParaRPr lang="en-US" sz="1700" dirty="0"/>
          </a:p>
          <a:p>
            <a:endParaRPr lang="en-US" sz="1700" dirty="0"/>
          </a:p>
        </p:txBody>
      </p:sp>
      <p:sp>
        <p:nvSpPr>
          <p:cNvPr id="7" name="Rectangle 6">
            <a:extLst>
              <a:ext uri="{FF2B5EF4-FFF2-40B4-BE49-F238E27FC236}">
                <a16:creationId xmlns:a16="http://schemas.microsoft.com/office/drawing/2014/main" id="{41CEC486-0878-4178-96FF-2390A2A12DD6}"/>
              </a:ext>
            </a:extLst>
          </p:cNvPr>
          <p:cNvSpPr/>
          <p:nvPr/>
        </p:nvSpPr>
        <p:spPr>
          <a:xfrm>
            <a:off x="522765" y="2933054"/>
            <a:ext cx="4062642" cy="13404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0" rtlCol="0" anchor="ctr"/>
          <a:lstStyle/>
          <a:p>
            <a:pPr lvl="0">
              <a:lnSpc>
                <a:spcPct val="93000"/>
              </a:lnSpc>
            </a:pPr>
            <a:r>
              <a:rPr lang="en-US" altLang="en-US" sz="1600" b="1" dirty="0">
                <a:solidFill>
                  <a:schemeClr val="bg1"/>
                </a:solidFill>
                <a:latin typeface="Calibri" panose="020F0502020204030204" pitchFamily="34" charset="0"/>
                <a:ea typeface="Calibri" charset="0"/>
                <a:cs typeface="Calibri" panose="020F0502020204030204" pitchFamily="34" charset="0"/>
              </a:rPr>
              <a:t>IMPORTANT! </a:t>
            </a:r>
          </a:p>
          <a:p>
            <a:pPr lvl="0">
              <a:lnSpc>
                <a:spcPct val="93000"/>
              </a:lnSpc>
            </a:pPr>
            <a:r>
              <a:rPr lang="en-US" altLang="en-US" sz="1400" dirty="0">
                <a:solidFill>
                  <a:schemeClr val="bg1"/>
                </a:solidFill>
                <a:ea typeface="Calibri" charset="0"/>
                <a:cs typeface="Calibri" charset="0"/>
              </a:rPr>
              <a:t>One single pump parameter is not a </a:t>
            </a:r>
            <a:r>
              <a:rPr lang="en-US" altLang="en-US" sz="1400" spc="-20" dirty="0">
                <a:solidFill>
                  <a:schemeClr val="bg1"/>
                </a:solidFill>
                <a:ea typeface="Calibri" charset="0"/>
                <a:cs typeface="Calibri" charset="0"/>
              </a:rPr>
              <a:t>surrogate </a:t>
            </a:r>
            <a:br>
              <a:rPr lang="en-US" altLang="en-US" sz="1400" spc="-20" dirty="0">
                <a:solidFill>
                  <a:schemeClr val="bg1"/>
                </a:solidFill>
                <a:ea typeface="Calibri" charset="0"/>
                <a:cs typeface="Calibri" charset="0"/>
              </a:rPr>
            </a:br>
            <a:r>
              <a:rPr lang="en-US" altLang="en-US" sz="1400" spc="-20" dirty="0">
                <a:solidFill>
                  <a:schemeClr val="bg1"/>
                </a:solidFill>
                <a:ea typeface="Calibri" charset="0"/>
                <a:cs typeface="Calibri" charset="0"/>
              </a:rPr>
              <a:t>for monitoring the overall clinical </a:t>
            </a:r>
            <a:r>
              <a:rPr lang="en-US" altLang="en-US" sz="1400" dirty="0">
                <a:solidFill>
                  <a:schemeClr val="bg1"/>
                </a:solidFill>
                <a:ea typeface="Calibri" charset="0"/>
                <a:cs typeface="Calibri" charset="0"/>
              </a:rPr>
              <a:t>status of the patient. Any change in parameters should </a:t>
            </a:r>
            <a:br>
              <a:rPr lang="en-US" altLang="en-US" sz="1400" dirty="0">
                <a:solidFill>
                  <a:schemeClr val="bg1"/>
                </a:solidFill>
                <a:ea typeface="Calibri" charset="0"/>
                <a:cs typeface="Calibri" charset="0"/>
              </a:rPr>
            </a:br>
            <a:r>
              <a:rPr lang="en-US" altLang="en-US" sz="1400" dirty="0">
                <a:solidFill>
                  <a:schemeClr val="bg1"/>
                </a:solidFill>
                <a:ea typeface="Calibri" charset="0"/>
                <a:cs typeface="Calibri" charset="0"/>
              </a:rPr>
              <a:t>be evaluated with all clinical considerations </a:t>
            </a:r>
            <a:br>
              <a:rPr lang="en-US" altLang="en-US" sz="1400" dirty="0">
                <a:solidFill>
                  <a:schemeClr val="bg1"/>
                </a:solidFill>
                <a:ea typeface="Calibri" charset="0"/>
                <a:cs typeface="Calibri" charset="0"/>
              </a:rPr>
            </a:br>
            <a:r>
              <a:rPr lang="en-US" altLang="en-US" sz="1400" dirty="0">
                <a:solidFill>
                  <a:schemeClr val="bg1"/>
                </a:solidFill>
                <a:ea typeface="Calibri" charset="0"/>
                <a:cs typeface="Calibri" charset="0"/>
              </a:rPr>
              <a:t>in mind.</a:t>
            </a:r>
          </a:p>
        </p:txBody>
      </p:sp>
      <p:sp>
        <p:nvSpPr>
          <p:cNvPr id="10" name="Rectangle 9">
            <a:extLst>
              <a:ext uri="{FF2B5EF4-FFF2-40B4-BE49-F238E27FC236}">
                <a16:creationId xmlns:a16="http://schemas.microsoft.com/office/drawing/2014/main" id="{F912A733-CD50-45D1-8B10-53AE4C419DB2}"/>
              </a:ext>
            </a:extLst>
          </p:cNvPr>
          <p:cNvSpPr/>
          <p:nvPr/>
        </p:nvSpPr>
        <p:spPr>
          <a:xfrm>
            <a:off x="1850919" y="262826"/>
            <a:ext cx="5721438" cy="307777"/>
          </a:xfrm>
          <a:prstGeom prst="rect">
            <a:avLst/>
          </a:prstGeom>
        </p:spPr>
        <p:txBody>
          <a:bodyPr wrap="none">
            <a:spAutoFit/>
          </a:bodyPr>
          <a:lstStyle/>
          <a:p>
            <a:pPr lvl="0">
              <a:defRPr/>
            </a:pPr>
            <a:r>
              <a:rPr lang="en-US" sz="1400" b="1" kern="0" dirty="0">
                <a:solidFill>
                  <a:schemeClr val="accent1"/>
                </a:solidFill>
                <a:latin typeface="Calibri" panose="020F0502020204030204" pitchFamily="34" charset="0"/>
                <a:cs typeface="Calibri" panose="020F0502020204030204" pitchFamily="34" charset="0"/>
              </a:rPr>
              <a:t>HeartMate 3™ LEFT VENTRICULAR ASSIST SYSTEM THEORY OF OPERATION</a:t>
            </a:r>
          </a:p>
        </p:txBody>
      </p:sp>
    </p:spTree>
    <p:extLst>
      <p:ext uri="{BB962C8B-B14F-4D97-AF65-F5344CB8AC3E}">
        <p14:creationId xmlns:p14="http://schemas.microsoft.com/office/powerpoint/2010/main" val="16515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475310" y="177404"/>
            <a:ext cx="5438775" cy="735806"/>
          </a:xfrm>
        </p:spPr>
        <p:txBody>
          <a:bodyPr/>
          <a:lstStyle/>
          <a:p>
            <a:pPr eaLnBrk="1" hangingPunct="1">
              <a:defRPr/>
            </a:pPr>
            <a:r>
              <a:rPr lang="en-US" altLang="en-US" sz="1800" dirty="0"/>
              <a:t>Low Flow (Hazard Alarm)</a:t>
            </a:r>
          </a:p>
        </p:txBody>
      </p:sp>
      <p:sp>
        <p:nvSpPr>
          <p:cNvPr id="165891" name="Slide Number Placeholder 1"/>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Aft>
                <a:spcPts val="450"/>
              </a:spcAft>
              <a:buClr>
                <a:schemeClr val="accent1"/>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557213" indent="-214313" defTabSz="342900">
              <a:spcAft>
                <a:spcPts val="450"/>
              </a:spcAft>
              <a:buClr>
                <a:srgbClr val="696A6D"/>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857250" indent="-171450" defTabSz="342900">
              <a:spcAft>
                <a:spcPts val="450"/>
              </a:spcAft>
              <a:buFont typeface="AppleSymbols"/>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2001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5430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Aft>
                <a:spcPct val="0"/>
              </a:spcAft>
              <a:buClrTx/>
              <a:buSzTx/>
              <a:buFontTx/>
              <a:buNone/>
            </a:pPr>
            <a:fld id="{F1B66497-25AB-4289-ACCE-CAF25B03F277}" type="slidenum">
              <a:rPr lang="en-US" altLang="en-US" sz="675">
                <a:latin typeface="Franklin Gothic Medium" panose="020B0603020102020204" pitchFamily="34" charset="0"/>
              </a:rPr>
              <a:pPr>
                <a:spcAft>
                  <a:spcPct val="0"/>
                </a:spcAft>
                <a:buClrTx/>
                <a:buSzTx/>
                <a:buFontTx/>
                <a:buNone/>
              </a:pPr>
              <a:t>19</a:t>
            </a:fld>
            <a:endParaRPr lang="en-US" altLang="en-US" sz="675">
              <a:latin typeface="Franklin Gothic Medium" panose="020B0603020102020204" pitchFamily="34" charset="0"/>
            </a:endParaRPr>
          </a:p>
        </p:txBody>
      </p:sp>
      <p:sp>
        <p:nvSpPr>
          <p:cNvPr id="3" name="Content Placeholder 2"/>
          <p:cNvSpPr>
            <a:spLocks noGrp="1"/>
          </p:cNvSpPr>
          <p:nvPr>
            <p:ph type="body" sz="quarter" idx="12"/>
          </p:nvPr>
        </p:nvSpPr>
        <p:spPr>
          <a:xfrm>
            <a:off x="2013347" y="784622"/>
            <a:ext cx="2856309" cy="3976688"/>
          </a:xfrm>
        </p:spPr>
        <p:txBody>
          <a:bodyPr>
            <a:noAutofit/>
          </a:bodyPr>
          <a:lstStyle/>
          <a:p>
            <a:pPr marL="0" indent="0">
              <a:buNone/>
              <a:defRPr/>
            </a:pPr>
            <a:r>
              <a:rPr lang="en-US" sz="2100" b="1" dirty="0">
                <a:latin typeface="Calibri" panose="020F0502020204030204" pitchFamily="34" charset="0"/>
              </a:rPr>
              <a:t>Alarm Means:</a:t>
            </a:r>
          </a:p>
          <a:p>
            <a:pPr marL="0" indent="0">
              <a:buNone/>
              <a:defRPr/>
            </a:pPr>
            <a:r>
              <a:rPr lang="en-US" dirty="0">
                <a:latin typeface="Calibri" panose="020F0502020204030204" pitchFamily="34" charset="0"/>
              </a:rPr>
              <a:t>Pump flow is less than 2.5 lpm</a:t>
            </a:r>
          </a:p>
          <a:p>
            <a:pPr marL="102870" indent="-102870">
              <a:defRPr/>
            </a:pPr>
            <a:r>
              <a:rPr lang="en-US" altLang="en-US" sz="1650" dirty="0">
                <a:latin typeface="Calibri" panose="020F0502020204030204" pitchFamily="34" charset="0"/>
              </a:rPr>
              <a:t>Constant audio tone</a:t>
            </a:r>
          </a:p>
          <a:p>
            <a:pPr marL="102870" indent="-102870">
              <a:spcAft>
                <a:spcPts val="1350"/>
              </a:spcAft>
              <a:defRPr/>
            </a:pPr>
            <a:r>
              <a:rPr lang="en-US" altLang="en-US" sz="1650" dirty="0">
                <a:latin typeface="Calibri" panose="020F0502020204030204" pitchFamily="34" charset="0"/>
              </a:rPr>
              <a:t>Silence is 2 minutes</a:t>
            </a:r>
            <a:endParaRPr lang="en-US" sz="1650" dirty="0">
              <a:latin typeface="Calibri" panose="020F0502020204030204" pitchFamily="34" charset="0"/>
            </a:endParaRPr>
          </a:p>
          <a:p>
            <a:pPr marL="0" indent="0">
              <a:buNone/>
              <a:defRPr/>
            </a:pPr>
            <a:r>
              <a:rPr lang="en-US" sz="2100" b="1" dirty="0">
                <a:latin typeface="Calibri" panose="020F0502020204030204" pitchFamily="34" charset="0"/>
              </a:rPr>
              <a:t>Action:</a:t>
            </a:r>
          </a:p>
          <a:p>
            <a:pPr marL="102870" indent="-102870">
              <a:defRPr/>
            </a:pPr>
            <a:r>
              <a:rPr lang="en-US" sz="1650" dirty="0">
                <a:latin typeface="Calibri" panose="020F0502020204030204" pitchFamily="34" charset="0"/>
              </a:rPr>
              <a:t>Connect to a working power source</a:t>
            </a:r>
          </a:p>
          <a:p>
            <a:pPr marL="102870" indent="-102870">
              <a:defRPr/>
            </a:pPr>
            <a:r>
              <a:rPr lang="en-US" sz="1650" dirty="0">
                <a:latin typeface="Calibri" panose="020F0502020204030204" pitchFamily="34" charset="0"/>
              </a:rPr>
              <a:t>Check connections (Driveline, Modular cable connection, Power, and AC), and push Controller buttons</a:t>
            </a:r>
          </a:p>
          <a:p>
            <a:pPr marL="102870" indent="-102870">
              <a:defRPr/>
            </a:pPr>
            <a:r>
              <a:rPr lang="en-US" sz="1650" dirty="0">
                <a:latin typeface="Calibri" panose="020F0502020204030204" pitchFamily="34" charset="0"/>
              </a:rPr>
              <a:t>Evaluate the patient for causes</a:t>
            </a:r>
          </a:p>
        </p:txBody>
      </p:sp>
      <p:pic>
        <p:nvPicPr>
          <p:cNvPr id="165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66" y="2502694"/>
            <a:ext cx="2638425" cy="176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8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066" y="542925"/>
            <a:ext cx="2626519" cy="176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26021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2250">
                <a:solidFill>
                  <a:schemeClr val="tx1"/>
                </a:solidFill>
                <a:latin typeface="Franklin Gothic Book" pitchFamily="34" charset="0"/>
              </a:defRPr>
            </a:lvl1pPr>
            <a:lvl2pPr marL="557213" indent="-214313" eaLnBrk="0" hangingPunct="0">
              <a:lnSpc>
                <a:spcPct val="95000"/>
              </a:lnSpc>
              <a:spcBef>
                <a:spcPct val="20000"/>
              </a:spcBef>
              <a:buChar char="–"/>
              <a:defRPr sz="2100">
                <a:solidFill>
                  <a:schemeClr val="tx1"/>
                </a:solidFill>
                <a:latin typeface="Franklin Gothic Book" pitchFamily="34" charset="0"/>
              </a:defRPr>
            </a:lvl2pPr>
            <a:lvl3pPr marL="857250" indent="-171450" eaLnBrk="0" hangingPunct="0">
              <a:lnSpc>
                <a:spcPct val="95000"/>
              </a:lnSpc>
              <a:spcBef>
                <a:spcPct val="20000"/>
              </a:spcBef>
              <a:buChar char="•"/>
              <a:defRPr sz="1950">
                <a:solidFill>
                  <a:schemeClr val="tx1"/>
                </a:solidFill>
                <a:latin typeface="Franklin Gothic Book" pitchFamily="34" charset="0"/>
              </a:defRPr>
            </a:lvl3pPr>
            <a:lvl4pPr marL="1200150" indent="-171450" eaLnBrk="0" hangingPunct="0">
              <a:lnSpc>
                <a:spcPct val="95000"/>
              </a:lnSpc>
              <a:spcBef>
                <a:spcPct val="20000"/>
              </a:spcBef>
              <a:buChar char="–"/>
              <a:defRPr sz="1800">
                <a:solidFill>
                  <a:schemeClr val="tx1"/>
                </a:solidFill>
                <a:latin typeface="Franklin Gothic Book" pitchFamily="34" charset="0"/>
              </a:defRPr>
            </a:lvl4pPr>
            <a:lvl5pPr marL="1543050" indent="-171450" eaLnBrk="0" hangingPunct="0">
              <a:lnSpc>
                <a:spcPct val="95000"/>
              </a:lnSpc>
              <a:spcBef>
                <a:spcPct val="20000"/>
              </a:spcBef>
              <a:buChar char="»"/>
              <a:defRPr sz="1800">
                <a:solidFill>
                  <a:schemeClr val="tx1"/>
                </a:solidFill>
                <a:latin typeface="Franklin Gothic Book" pitchFamily="34" charset="0"/>
              </a:defRPr>
            </a:lvl5pPr>
            <a:lvl6pPr marL="18859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6pPr>
            <a:lvl7pPr marL="22288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7pPr>
            <a:lvl8pPr marL="25717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8pPr>
            <a:lvl9pPr marL="29146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9pPr>
          </a:lstStyle>
          <a:p>
            <a:pPr eaLnBrk="1" hangingPunct="1">
              <a:lnSpc>
                <a:spcPct val="100000"/>
              </a:lnSpc>
              <a:spcBef>
                <a:spcPct val="0"/>
              </a:spcBef>
              <a:buClrTx/>
              <a:buFontTx/>
              <a:buNone/>
            </a:pPr>
            <a:fld id="{39A8EC86-DFD1-4119-8038-7F788ED017EE}" type="slidenum">
              <a:rPr lang="en-US" altLang="en-US" sz="525"/>
              <a:pPr eaLnBrk="1" hangingPunct="1">
                <a:lnSpc>
                  <a:spcPct val="100000"/>
                </a:lnSpc>
                <a:spcBef>
                  <a:spcPct val="0"/>
                </a:spcBef>
                <a:buClrTx/>
                <a:buFontTx/>
                <a:buNone/>
              </a:pPr>
              <a:t>2</a:t>
            </a:fld>
            <a:endParaRPr lang="en-US" altLang="en-US" sz="525"/>
          </a:p>
        </p:txBody>
      </p:sp>
      <p:sp>
        <p:nvSpPr>
          <p:cNvPr id="7172" name="AutoShape 3"/>
          <p:cNvSpPr>
            <a:spLocks noGrp="1" noChangeAspect="1" noChangeArrowheads="1"/>
          </p:cNvSpPr>
          <p:nvPr>
            <p:ph type="body" sz="quarter" idx="11"/>
          </p:nvPr>
        </p:nvSpPr>
        <p:spPr>
          <a:xfrm>
            <a:off x="1516547" y="1458605"/>
            <a:ext cx="6000362" cy="2481384"/>
          </a:xfrm>
        </p:spPr>
        <p:txBody>
          <a:bodyPr wrap="square"/>
          <a:lstStyle/>
          <a:p>
            <a:pPr marL="171450" indent="-171450">
              <a:lnSpc>
                <a:spcPct val="90000"/>
              </a:lnSpc>
            </a:pPr>
            <a:r>
              <a:rPr lang="en-US" altLang="en-US" sz="1950" b="1" dirty="0"/>
              <a:t>Discuss available mechanical circulatory support devices for home use</a:t>
            </a:r>
          </a:p>
          <a:p>
            <a:pPr marL="0" indent="0">
              <a:lnSpc>
                <a:spcPct val="90000"/>
              </a:lnSpc>
              <a:buNone/>
            </a:pPr>
            <a:endParaRPr lang="en-US" altLang="en-US" sz="1950" b="1" dirty="0"/>
          </a:p>
          <a:p>
            <a:pPr marL="171450" indent="-171450">
              <a:lnSpc>
                <a:spcPct val="90000"/>
              </a:lnSpc>
            </a:pPr>
            <a:r>
              <a:rPr lang="en-US" altLang="en-US" sz="1950" b="1" dirty="0"/>
              <a:t>Review clinical </a:t>
            </a:r>
            <a:r>
              <a:rPr lang="en-US" altLang="en-US" sz="1950" b="1" dirty="0" smtClean="0"/>
              <a:t>management </a:t>
            </a:r>
            <a:r>
              <a:rPr lang="en-US" altLang="en-US" sz="1950" b="1" dirty="0"/>
              <a:t>for </a:t>
            </a:r>
            <a:r>
              <a:rPr lang="en-US" altLang="en-US" sz="1950" b="1" dirty="0" smtClean="0"/>
              <a:t>rehabilitation of patients with </a:t>
            </a:r>
            <a:r>
              <a:rPr lang="en-US" altLang="en-US" sz="1950" b="1" dirty="0"/>
              <a:t>mechanical circulatory support devices </a:t>
            </a:r>
          </a:p>
          <a:p>
            <a:pPr marL="0" indent="0">
              <a:lnSpc>
                <a:spcPct val="90000"/>
              </a:lnSpc>
              <a:buNone/>
            </a:pPr>
            <a:endParaRPr lang="en-US" altLang="en-US" sz="1950" b="1" dirty="0"/>
          </a:p>
          <a:p>
            <a:pPr marL="171450" indent="-171450">
              <a:lnSpc>
                <a:spcPct val="90000"/>
              </a:lnSpc>
            </a:pPr>
            <a:r>
              <a:rPr lang="en-US" altLang="en-US" sz="1950" b="1" dirty="0"/>
              <a:t>To understand patient care requirements </a:t>
            </a:r>
            <a:r>
              <a:rPr lang="en-US" altLang="en-US" sz="1950" b="1" dirty="0" smtClean="0"/>
              <a:t>during emergency situations</a:t>
            </a:r>
            <a:endParaRPr lang="en-US" altLang="en-US" sz="1950" b="1" dirty="0"/>
          </a:p>
        </p:txBody>
      </p:sp>
      <p:sp>
        <p:nvSpPr>
          <p:cNvPr id="80900" name="Rectangle 4"/>
          <p:cNvSpPr>
            <a:spLocks noChangeArrowheads="1"/>
          </p:cNvSpPr>
          <p:nvPr/>
        </p:nvSpPr>
        <p:spPr bwMode="auto">
          <a:xfrm>
            <a:off x="2062347" y="714377"/>
            <a:ext cx="3004349" cy="507831"/>
          </a:xfrm>
          <a:prstGeom prst="rect">
            <a:avLst/>
          </a:prstGeom>
          <a:noFill/>
          <a:ln w="9525">
            <a:noFill/>
            <a:miter lim="800000"/>
            <a:headEnd/>
            <a:tailEnd/>
          </a:ln>
          <a:effectLst/>
        </p:spPr>
        <p:txBody>
          <a:bodyPr wrap="none">
            <a:spAutoFit/>
          </a:bodyPr>
          <a:lstStyle/>
          <a:p>
            <a:pPr>
              <a:defRPr/>
            </a:pPr>
            <a:r>
              <a:rPr lang="en-US" sz="2700" b="1" dirty="0">
                <a:solidFill>
                  <a:srgbClr val="C00000"/>
                </a:solidFill>
                <a:effectLst>
                  <a:outerShdw blurRad="38100" dist="38100" dir="2700000" algn="tl">
                    <a:srgbClr val="C0C0C0"/>
                  </a:outerShdw>
                </a:effectLst>
              </a:rPr>
              <a:t>Learning Objectives</a:t>
            </a:r>
          </a:p>
        </p:txBody>
      </p:sp>
    </p:spTree>
    <p:extLst>
      <p:ext uri="{BB962C8B-B14F-4D97-AF65-F5344CB8AC3E}">
        <p14:creationId xmlns:p14="http://schemas.microsoft.com/office/powerpoint/2010/main" val="8860760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496870" y="279413"/>
            <a:ext cx="7251049" cy="735645"/>
          </a:xfrm>
        </p:spPr>
        <p:txBody>
          <a:bodyPr/>
          <a:lstStyle/>
          <a:p>
            <a:pPr eaLnBrk="1" hangingPunct="1">
              <a:defRPr/>
            </a:pPr>
            <a:r>
              <a:rPr lang="en-US" altLang="en-US" dirty="0"/>
              <a:t>Driveline Disconnected (Hazard Alarm)</a:t>
            </a:r>
          </a:p>
        </p:txBody>
      </p:sp>
      <p:sp>
        <p:nvSpPr>
          <p:cNvPr id="3" name="Content Placeholder 2"/>
          <p:cNvSpPr>
            <a:spLocks noGrp="1"/>
          </p:cNvSpPr>
          <p:nvPr>
            <p:ph idx="4294967295"/>
          </p:nvPr>
        </p:nvSpPr>
        <p:spPr>
          <a:xfrm>
            <a:off x="1176571" y="1027906"/>
            <a:ext cx="3560763" cy="3771900"/>
          </a:xfrm>
        </p:spPr>
        <p:txBody>
          <a:bodyPr>
            <a:normAutofit/>
          </a:bodyPr>
          <a:lstStyle/>
          <a:p>
            <a:pPr marL="0" indent="0">
              <a:buNone/>
              <a:defRPr/>
            </a:pPr>
            <a:r>
              <a:rPr lang="en-US" sz="1950" b="1" dirty="0"/>
              <a:t>Alarm Means:</a:t>
            </a:r>
          </a:p>
          <a:p>
            <a:pPr marL="0" indent="0">
              <a:buNone/>
              <a:defRPr/>
            </a:pPr>
            <a:r>
              <a:rPr lang="en-US" dirty="0"/>
              <a:t>The Driveline is disconnected from the System Controller</a:t>
            </a:r>
          </a:p>
          <a:p>
            <a:pPr marL="102870" indent="-102870">
              <a:defRPr/>
            </a:pPr>
            <a:r>
              <a:rPr lang="en-US" altLang="en-US" sz="1650" dirty="0"/>
              <a:t>Constant audio tone</a:t>
            </a:r>
          </a:p>
          <a:p>
            <a:pPr marL="102870" indent="-102870">
              <a:spcAft>
                <a:spcPts val="1350"/>
              </a:spcAft>
              <a:defRPr/>
            </a:pPr>
            <a:r>
              <a:rPr lang="en-US" altLang="en-US" sz="1650" dirty="0"/>
              <a:t>Silence is 2 minutes</a:t>
            </a:r>
            <a:endParaRPr lang="en-US" sz="1650" dirty="0"/>
          </a:p>
          <a:p>
            <a:pPr marL="0" indent="0">
              <a:buNone/>
              <a:defRPr/>
            </a:pPr>
            <a:r>
              <a:rPr lang="en-US" sz="1950" b="1" dirty="0"/>
              <a:t>Action:</a:t>
            </a:r>
          </a:p>
          <a:p>
            <a:pPr marL="102870" indent="-102870">
              <a:defRPr/>
            </a:pPr>
            <a:r>
              <a:rPr lang="en-US" sz="1650" dirty="0"/>
              <a:t>Immediately connect the driveline to the System Controller</a:t>
            </a:r>
          </a:p>
          <a:p>
            <a:pPr marL="102870" indent="-102870">
              <a:defRPr/>
            </a:pPr>
            <a:r>
              <a:rPr lang="en-US" sz="1650" dirty="0"/>
              <a:t>Check Modular cable connector for a complete connection</a:t>
            </a:r>
          </a:p>
          <a:p>
            <a:pPr marL="102870" indent="-102870">
              <a:defRPr/>
            </a:pPr>
            <a:r>
              <a:rPr lang="en-US" sz="1650" dirty="0"/>
              <a:t>Exchange controller</a:t>
            </a:r>
          </a:p>
        </p:txBody>
      </p:sp>
      <p:sp>
        <p:nvSpPr>
          <p:cNvPr id="167942" name="Slide Number Placeholder 1"/>
          <p:cNvSpPr>
            <a:spLocks noGrp="1"/>
          </p:cNvSpPr>
          <p:nvPr>
            <p:ph type="sldNum" sz="quarter" idx="4294967295"/>
          </p:nvPr>
        </p:nvSpPr>
        <p:spPr bwMode="auto">
          <a:xfrm>
            <a:off x="8351838" y="4662488"/>
            <a:ext cx="79216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Aft>
                <a:spcPts val="450"/>
              </a:spcAft>
              <a:buClr>
                <a:schemeClr val="accent1"/>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557213" indent="-214313" defTabSz="342900">
              <a:spcAft>
                <a:spcPts val="450"/>
              </a:spcAft>
              <a:buClr>
                <a:srgbClr val="696A6D"/>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857250" indent="-171450" defTabSz="342900">
              <a:spcAft>
                <a:spcPts val="450"/>
              </a:spcAft>
              <a:buFont typeface="AppleSymbols"/>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2001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5430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Aft>
                <a:spcPct val="0"/>
              </a:spcAft>
              <a:buClrTx/>
              <a:buSzTx/>
              <a:buFontTx/>
              <a:buNone/>
            </a:pPr>
            <a:fld id="{FEC9451A-6E35-445F-874A-9FA394DC2F7C}" type="slidenum">
              <a:rPr lang="en-US" altLang="en-US" sz="675">
                <a:latin typeface="Franklin Gothic Medium" panose="020B0603020102020204" pitchFamily="34" charset="0"/>
              </a:rPr>
              <a:pPr>
                <a:spcAft>
                  <a:spcPct val="0"/>
                </a:spcAft>
                <a:buClrTx/>
                <a:buSzTx/>
                <a:buFontTx/>
                <a:buNone/>
              </a:pPr>
              <a:t>20</a:t>
            </a:fld>
            <a:endParaRPr lang="en-US" altLang="en-US" sz="675">
              <a:latin typeface="Franklin Gothic Medium" panose="020B0603020102020204" pitchFamily="34" charset="0"/>
            </a:endParaRPr>
          </a:p>
        </p:txBody>
      </p:sp>
      <p:pic>
        <p:nvPicPr>
          <p:cNvPr id="167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531" y="268079"/>
            <a:ext cx="2832497" cy="165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5711811" y="2305012"/>
            <a:ext cx="2770584" cy="1603772"/>
          </a:xfrm>
          <a:prstGeom prst="rect">
            <a:avLst/>
          </a:prstGeom>
          <a:solidFill>
            <a:srgbClr val="3B7B9D">
              <a:alpha val="25098"/>
            </a:srgbClr>
          </a:solidFill>
          <a:ln w="3175">
            <a:solidFill>
              <a:srgbClr val="3B7B9D"/>
            </a:solidFill>
            <a:round/>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altLang="en-US" sz="1500" b="1" i="1" dirty="0">
                <a:latin typeface="+mn-lt"/>
              </a:rPr>
              <a:t>Important! </a:t>
            </a:r>
            <a:r>
              <a:rPr lang="en-US" altLang="en-US" sz="1500" dirty="0">
                <a:latin typeface="+mn-lt"/>
                <a:cs typeface="Arial" pitchFamily="34" charset="0"/>
              </a:rPr>
              <a:t>If controller stops alarming Connect Driveline, but Low Speed and Low Flow alarms persist and the pump does not ramp up to the set speed, disconnect and reconnect the driveline.</a:t>
            </a:r>
            <a:endParaRPr lang="en-US" altLang="en-US" sz="1500" dirty="0">
              <a:latin typeface="+mn-lt"/>
            </a:endParaRPr>
          </a:p>
        </p:txBody>
      </p:sp>
    </p:spTree>
    <p:extLst>
      <p:ext uri="{BB962C8B-B14F-4D97-AF65-F5344CB8AC3E}">
        <p14:creationId xmlns:p14="http://schemas.microsoft.com/office/powerpoint/2010/main" val="365594886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100789" y="539725"/>
            <a:ext cx="7251049" cy="735645"/>
          </a:xfrm>
        </p:spPr>
        <p:txBody>
          <a:bodyPr/>
          <a:lstStyle/>
          <a:p>
            <a:pPr eaLnBrk="1" hangingPunct="1">
              <a:defRPr/>
            </a:pPr>
            <a:r>
              <a:rPr lang="en-US" altLang="en-US" dirty="0"/>
              <a:t>No External Power (Hazard Alarm)</a:t>
            </a:r>
          </a:p>
        </p:txBody>
      </p:sp>
      <p:sp>
        <p:nvSpPr>
          <p:cNvPr id="3" name="Content Placeholder 2"/>
          <p:cNvSpPr>
            <a:spLocks noGrp="1"/>
          </p:cNvSpPr>
          <p:nvPr>
            <p:ph idx="4294967295"/>
          </p:nvPr>
        </p:nvSpPr>
        <p:spPr>
          <a:xfrm>
            <a:off x="549919" y="1142507"/>
            <a:ext cx="3467100" cy="3816350"/>
          </a:xfrm>
        </p:spPr>
        <p:txBody>
          <a:bodyPr>
            <a:normAutofit/>
          </a:bodyPr>
          <a:lstStyle/>
          <a:p>
            <a:pPr marL="0" indent="0">
              <a:buNone/>
              <a:defRPr/>
            </a:pPr>
            <a:r>
              <a:rPr lang="en-US" sz="1950" b="1" dirty="0">
                <a:latin typeface="Calibri" panose="020F0502020204030204" pitchFamily="34" charset="0"/>
              </a:rPr>
              <a:t>Alarm Means:</a:t>
            </a:r>
          </a:p>
          <a:p>
            <a:pPr marL="0" indent="0">
              <a:buNone/>
              <a:defRPr/>
            </a:pPr>
            <a:r>
              <a:rPr lang="en-US" sz="1500" dirty="0">
                <a:latin typeface="Calibri" panose="020F0502020204030204" pitchFamily="34" charset="0"/>
              </a:rPr>
              <a:t>The System Controller is not receiving power from either power cable.</a:t>
            </a:r>
            <a:r>
              <a:rPr lang="en-US" sz="1500" b="1" dirty="0">
                <a:latin typeface="Calibri" panose="020F0502020204030204" pitchFamily="34" charset="0"/>
              </a:rPr>
              <a:t>  </a:t>
            </a:r>
            <a:r>
              <a:rPr lang="en-US" sz="1500" dirty="0">
                <a:latin typeface="Calibri" panose="020F0502020204030204" pitchFamily="34" charset="0"/>
              </a:rPr>
              <a:t>The pump is being powered by the System Controller’s 11 Volt Lithium-Ion backup battery</a:t>
            </a:r>
          </a:p>
          <a:p>
            <a:pPr marL="102870" indent="-102870">
              <a:defRPr/>
            </a:pPr>
            <a:r>
              <a:rPr lang="en-US" altLang="en-US" sz="1650" dirty="0">
                <a:latin typeface="Calibri" panose="020F0502020204030204" pitchFamily="34" charset="0"/>
              </a:rPr>
              <a:t>Constant audio tone</a:t>
            </a:r>
          </a:p>
          <a:p>
            <a:pPr marL="102870" indent="-102870">
              <a:spcAft>
                <a:spcPts val="1350"/>
              </a:spcAft>
              <a:defRPr/>
            </a:pPr>
            <a:r>
              <a:rPr lang="en-US" altLang="en-US" sz="1650" dirty="0">
                <a:latin typeface="Calibri" panose="020F0502020204030204" pitchFamily="34" charset="0"/>
              </a:rPr>
              <a:t>Silence is 2 minutes</a:t>
            </a:r>
            <a:endParaRPr lang="en-US" sz="1650" dirty="0">
              <a:latin typeface="Calibri" panose="020F0502020204030204" pitchFamily="34" charset="0"/>
            </a:endParaRPr>
          </a:p>
          <a:p>
            <a:pPr marL="0" indent="0">
              <a:buNone/>
              <a:defRPr/>
            </a:pPr>
            <a:r>
              <a:rPr lang="en-US" sz="1950" b="1" dirty="0">
                <a:latin typeface="Calibri" panose="020F0502020204030204" pitchFamily="34" charset="0"/>
              </a:rPr>
              <a:t>Action:</a:t>
            </a:r>
          </a:p>
          <a:p>
            <a:pPr marL="102870" indent="-102870">
              <a:defRPr/>
            </a:pPr>
            <a:r>
              <a:rPr lang="en-US" sz="1650" dirty="0">
                <a:latin typeface="Calibri" panose="020F0502020204030204" pitchFamily="34" charset="0"/>
              </a:rPr>
              <a:t>Immediately connect both power cables to a working power source (14 V Li-Ion battery, Power Module, or Mobile Power Unit)</a:t>
            </a:r>
          </a:p>
        </p:txBody>
      </p:sp>
      <p:sp>
        <p:nvSpPr>
          <p:cNvPr id="169990" name="Slide Number Placeholder 1"/>
          <p:cNvSpPr>
            <a:spLocks noGrp="1"/>
          </p:cNvSpPr>
          <p:nvPr>
            <p:ph type="sldNum" sz="quarter" idx="4294967295"/>
          </p:nvPr>
        </p:nvSpPr>
        <p:spPr bwMode="auto">
          <a:xfrm>
            <a:off x="8351838" y="4662488"/>
            <a:ext cx="79216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Aft>
                <a:spcPts val="450"/>
              </a:spcAft>
              <a:buClr>
                <a:schemeClr val="accent1"/>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557213" indent="-214313" defTabSz="342900">
              <a:spcAft>
                <a:spcPts val="450"/>
              </a:spcAft>
              <a:buClr>
                <a:srgbClr val="696A6D"/>
              </a:buClr>
              <a:buSzPct val="125000"/>
              <a:buFont typeface="Wingdings" panose="05000000000000000000" pitchFamily="2" charset="2"/>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857250" indent="-171450" defTabSz="342900">
              <a:spcAft>
                <a:spcPts val="450"/>
              </a:spcAft>
              <a:buFont typeface="AppleSymbols"/>
              <a:buChar char="⎻"/>
              <a:defRPr sz="9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2001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1543050" indent="-171450" defTabSz="342900">
              <a:spcBef>
                <a:spcPct val="20000"/>
              </a:spcBef>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18859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2288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25717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2914650" indent="-171450" defTabSz="342900" eaLnBrk="0" fontAlgn="base" hangingPunct="0">
              <a:spcBef>
                <a:spcPct val="20000"/>
              </a:spcBef>
              <a:spcAft>
                <a:spcPct val="0"/>
              </a:spcAft>
              <a:buFont typeface="Arial" panose="020B0604020202020204" pitchFamily="34" charset="0"/>
              <a:buChar char="»"/>
              <a:defRPr sz="105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a:spcAft>
                <a:spcPct val="0"/>
              </a:spcAft>
              <a:buClrTx/>
              <a:buSzTx/>
              <a:buFontTx/>
              <a:buNone/>
            </a:pPr>
            <a:fld id="{D5252F53-A569-4224-B495-18EF6DE81149}" type="slidenum">
              <a:rPr lang="en-US" altLang="en-US" sz="675">
                <a:latin typeface="Franklin Gothic Medium" panose="020B0603020102020204" pitchFamily="34" charset="0"/>
              </a:rPr>
              <a:pPr>
                <a:spcAft>
                  <a:spcPct val="0"/>
                </a:spcAft>
                <a:buClrTx/>
                <a:buSzTx/>
                <a:buFontTx/>
                <a:buNone/>
              </a:pPr>
              <a:t>21</a:t>
            </a:fld>
            <a:endParaRPr lang="en-US" altLang="en-US" sz="675">
              <a:latin typeface="Franklin Gothic Medium" panose="020B0603020102020204" pitchFamily="34" charset="0"/>
            </a:endParaRPr>
          </a:p>
        </p:txBody>
      </p:sp>
      <p:pic>
        <p:nvPicPr>
          <p:cNvPr id="169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504" y="887016"/>
            <a:ext cx="2682478" cy="177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9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504" y="2758679"/>
            <a:ext cx="2682478" cy="177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32340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BB0ABFD7-6AB0-429B-B1B8-922528A5F214}" type="slidenum">
              <a:rPr lang="en-US" altLang="en-US" sz="700" smtClean="0"/>
              <a:pPr eaLnBrk="1" hangingPunct="1">
                <a:lnSpc>
                  <a:spcPct val="100000"/>
                </a:lnSpc>
                <a:spcBef>
                  <a:spcPct val="0"/>
                </a:spcBef>
                <a:buClrTx/>
                <a:buFontTx/>
                <a:buNone/>
              </a:pPr>
              <a:t>22</a:t>
            </a:fld>
            <a:endParaRPr lang="en-US" altLang="en-US" sz="700" smtClean="0"/>
          </a:p>
        </p:txBody>
      </p:sp>
      <p:sp>
        <p:nvSpPr>
          <p:cNvPr id="78850" name="Date Placeholder 1"/>
          <p:cNvSpPr>
            <a:spLocks noGrp="1"/>
          </p:cNvSpPr>
          <p:nvPr>
            <p:ph type="dt" sz="quarter" idx="4294967295"/>
          </p:nvPr>
        </p:nvSpPr>
        <p:spPr>
          <a:xfrm>
            <a:off x="0" y="4767263"/>
            <a:ext cx="2133600"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0EF8F425-735C-4115-8C7D-EFD797AD720F}" type="datetime1">
              <a:rPr lang="en-US" altLang="en-US" sz="700" smtClean="0"/>
              <a:pPr eaLnBrk="1" hangingPunct="1">
                <a:lnSpc>
                  <a:spcPct val="100000"/>
                </a:lnSpc>
                <a:spcBef>
                  <a:spcPct val="0"/>
                </a:spcBef>
                <a:buClrTx/>
                <a:buFontTx/>
                <a:buNone/>
              </a:pPr>
              <a:t>3/1/2023</a:t>
            </a:fld>
            <a:endParaRPr lang="en-US" altLang="en-US" sz="700" smtClean="0"/>
          </a:p>
        </p:txBody>
      </p:sp>
      <p:sp>
        <p:nvSpPr>
          <p:cNvPr id="78852" name="Rectangle 4"/>
          <p:cNvSpPr>
            <a:spLocks noChangeArrowheads="1"/>
          </p:cNvSpPr>
          <p:nvPr/>
        </p:nvSpPr>
        <p:spPr bwMode="auto">
          <a:xfrm>
            <a:off x="589548" y="1416718"/>
            <a:ext cx="38004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20000"/>
              </a:spcBef>
              <a:buSzPct val="101000"/>
            </a:pPr>
            <a:r>
              <a:rPr lang="en-US" altLang="en-US" sz="2200" dirty="0">
                <a:latin typeface="Arial" pitchFamily="34" charset="0"/>
              </a:rPr>
              <a:t>Left ventricular assist device only</a:t>
            </a:r>
          </a:p>
          <a:p>
            <a:pPr eaLnBrk="1" hangingPunct="1">
              <a:lnSpc>
                <a:spcPct val="100000"/>
              </a:lnSpc>
              <a:spcBef>
                <a:spcPct val="20000"/>
              </a:spcBef>
              <a:buSzPct val="101000"/>
            </a:pPr>
            <a:r>
              <a:rPr lang="en-US" altLang="en-US" sz="2200" dirty="0">
                <a:latin typeface="Arial" pitchFamily="34" charset="0"/>
              </a:rPr>
              <a:t>Long term use</a:t>
            </a:r>
          </a:p>
          <a:p>
            <a:pPr eaLnBrk="1" hangingPunct="1">
              <a:lnSpc>
                <a:spcPct val="100000"/>
              </a:lnSpc>
              <a:spcBef>
                <a:spcPct val="20000"/>
              </a:spcBef>
              <a:buSzPct val="101000"/>
            </a:pPr>
            <a:r>
              <a:rPr lang="en-US" altLang="en-US" sz="2200" dirty="0">
                <a:latin typeface="Arial" pitchFamily="34" charset="0"/>
              </a:rPr>
              <a:t>Centrifugal pump -</a:t>
            </a:r>
            <a:r>
              <a:rPr lang="en-US" altLang="en-US" sz="2200" dirty="0"/>
              <a:t> continuous flow</a:t>
            </a:r>
            <a:endParaRPr lang="en-US" altLang="en-US" sz="2200" dirty="0">
              <a:latin typeface="Arial" pitchFamily="34" charset="0"/>
            </a:endParaRPr>
          </a:p>
          <a:p>
            <a:pPr eaLnBrk="1" hangingPunct="1">
              <a:lnSpc>
                <a:spcPct val="100000"/>
              </a:lnSpc>
              <a:spcBef>
                <a:spcPct val="20000"/>
              </a:spcBef>
              <a:buSzPct val="101000"/>
            </a:pPr>
            <a:r>
              <a:rPr lang="en-US" altLang="en-US" sz="2200" dirty="0">
                <a:latin typeface="Arial" pitchFamily="34" charset="0"/>
              </a:rPr>
              <a:t>Bridge to transplant </a:t>
            </a:r>
          </a:p>
          <a:p>
            <a:pPr eaLnBrk="1" hangingPunct="1">
              <a:buSzPct val="101000"/>
            </a:pPr>
            <a:r>
              <a:rPr lang="en-US" altLang="en-US" sz="2200" dirty="0">
                <a:latin typeface="Arial" pitchFamily="34" charset="0"/>
              </a:rPr>
              <a:t>Destination therapy</a:t>
            </a:r>
          </a:p>
          <a:p>
            <a:pPr eaLnBrk="1" hangingPunct="1">
              <a:lnSpc>
                <a:spcPct val="100000"/>
              </a:lnSpc>
              <a:spcBef>
                <a:spcPct val="20000"/>
              </a:spcBef>
              <a:buSzPct val="101000"/>
            </a:pPr>
            <a:endParaRPr lang="en-US" altLang="en-US" sz="2400" dirty="0">
              <a:latin typeface="Arial" pitchFamily="34" charset="0"/>
            </a:endParaRPr>
          </a:p>
          <a:p>
            <a:pPr eaLnBrk="1" hangingPunct="1">
              <a:lnSpc>
                <a:spcPct val="100000"/>
              </a:lnSpc>
              <a:spcBef>
                <a:spcPct val="20000"/>
              </a:spcBef>
              <a:buClr>
                <a:schemeClr val="tx1"/>
              </a:buClr>
              <a:buSzPct val="60000"/>
              <a:buFont typeface="Wingdings" pitchFamily="2" charset="2"/>
              <a:buNone/>
            </a:pPr>
            <a:endParaRPr lang="en-US" altLang="en-US" sz="3600" dirty="0">
              <a:latin typeface="Arial" pitchFamily="34" charset="0"/>
            </a:endParaRPr>
          </a:p>
        </p:txBody>
      </p:sp>
      <p:sp>
        <p:nvSpPr>
          <p:cNvPr id="30725" name="Rectangle 3"/>
          <p:cNvSpPr>
            <a:spLocks noChangeArrowheads="1"/>
          </p:cNvSpPr>
          <p:nvPr/>
        </p:nvSpPr>
        <p:spPr bwMode="auto">
          <a:xfrm>
            <a:off x="2183898" y="99638"/>
            <a:ext cx="25610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defRPr/>
            </a:pPr>
            <a:r>
              <a:rPr lang="en-US" altLang="en-US" sz="4000" b="1" dirty="0" err="1" smtClean="0">
                <a:solidFill>
                  <a:srgbClr val="0070C0"/>
                </a:solidFill>
                <a:latin typeface="+mj-lt"/>
              </a:rPr>
              <a:t>HeartWare</a:t>
            </a:r>
            <a:endParaRPr lang="en-US" altLang="en-US" sz="4000" b="1" dirty="0" smtClean="0">
              <a:solidFill>
                <a:srgbClr val="0070C0"/>
              </a:solidFill>
              <a:latin typeface="+mj-lt"/>
            </a:endParaRPr>
          </a:p>
        </p:txBody>
      </p:sp>
      <p:pic>
        <p:nvPicPr>
          <p:cNvPr id="78854" name="Picture 2" descr="C:\Documents and Settings\lensz\My Documents\Images\Animation Images\HVAD_0013_R01.jpg"/>
          <p:cNvPicPr>
            <a:picLocks noChangeAspect="1" noChangeArrowheads="1"/>
          </p:cNvPicPr>
          <p:nvPr/>
        </p:nvPicPr>
        <p:blipFill>
          <a:blip r:embed="rId3">
            <a:extLst>
              <a:ext uri="{28A0092B-C50C-407E-A947-70E740481C1C}">
                <a14:useLocalDpi xmlns:a14="http://schemas.microsoft.com/office/drawing/2010/main" val="0"/>
              </a:ext>
            </a:extLst>
          </a:blip>
          <a:srcRect l="9261"/>
          <a:stretch>
            <a:fillRect/>
          </a:stretch>
        </p:blipFill>
        <p:spPr bwMode="auto">
          <a:xfrm>
            <a:off x="4712483" y="709017"/>
            <a:ext cx="3409950" cy="1896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5" name="Picture 10" descr="hwxray.JPG"/>
          <p:cNvPicPr>
            <a:picLocks noChangeAspect="1"/>
          </p:cNvPicPr>
          <p:nvPr/>
        </p:nvPicPr>
        <p:blipFill>
          <a:blip r:embed="rId4">
            <a:extLst>
              <a:ext uri="{28A0092B-C50C-407E-A947-70E740481C1C}">
                <a14:useLocalDpi xmlns:a14="http://schemas.microsoft.com/office/drawing/2010/main" val="0"/>
              </a:ext>
            </a:extLst>
          </a:blip>
          <a:srcRect l="4762" t="5412" b="2579"/>
          <a:stretch>
            <a:fillRect/>
          </a:stretch>
        </p:blipFill>
        <p:spPr bwMode="auto">
          <a:xfrm>
            <a:off x="4712483" y="2621756"/>
            <a:ext cx="3386138" cy="21216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2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0010" y="700088"/>
            <a:ext cx="3149203" cy="495300"/>
          </a:xfrm>
        </p:spPr>
        <p:txBody>
          <a:bodyPr/>
          <a:lstStyle/>
          <a:p>
            <a:pPr eaLnBrk="1" hangingPunct="1">
              <a:defRPr/>
            </a:pPr>
            <a:r>
              <a:rPr lang="en-US" altLang="en-US" dirty="0" smtClean="0"/>
              <a:t>HeartWare® Controller Display</a:t>
            </a:r>
          </a:p>
        </p:txBody>
      </p:sp>
      <p:pic>
        <p:nvPicPr>
          <p:cNvPr id="38915" name="Picture 2"/>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80010" y="1862138"/>
            <a:ext cx="5486400" cy="204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6"/>
          <p:cNvSpPr>
            <a:spLocks noChangeShapeType="1"/>
          </p:cNvSpPr>
          <p:nvPr/>
        </p:nvSpPr>
        <p:spPr bwMode="auto">
          <a:xfrm flipH="1">
            <a:off x="5935266" y="1714500"/>
            <a:ext cx="694134" cy="616744"/>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13" name="Line 4"/>
          <p:cNvSpPr>
            <a:spLocks noChangeShapeType="1"/>
          </p:cNvSpPr>
          <p:nvPr/>
        </p:nvSpPr>
        <p:spPr bwMode="auto">
          <a:xfrm>
            <a:off x="2800350" y="1943100"/>
            <a:ext cx="809625" cy="409575"/>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16" name="Line 14"/>
          <p:cNvSpPr>
            <a:spLocks noChangeShapeType="1"/>
          </p:cNvSpPr>
          <p:nvPr/>
        </p:nvSpPr>
        <p:spPr bwMode="auto">
          <a:xfrm>
            <a:off x="3429000" y="1485900"/>
            <a:ext cx="614363" cy="814388"/>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19" name="Line 11"/>
          <p:cNvSpPr>
            <a:spLocks noChangeShapeType="1"/>
          </p:cNvSpPr>
          <p:nvPr/>
        </p:nvSpPr>
        <p:spPr bwMode="auto">
          <a:xfrm>
            <a:off x="4772025" y="1657350"/>
            <a:ext cx="0" cy="638175"/>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0" name="Line 10"/>
          <p:cNvSpPr>
            <a:spLocks noChangeShapeType="1"/>
          </p:cNvSpPr>
          <p:nvPr/>
        </p:nvSpPr>
        <p:spPr bwMode="auto">
          <a:xfrm flipH="1">
            <a:off x="5437585" y="1314451"/>
            <a:ext cx="391715" cy="983456"/>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2" name="Line 8"/>
          <p:cNvSpPr>
            <a:spLocks noChangeShapeType="1"/>
          </p:cNvSpPr>
          <p:nvPr/>
        </p:nvSpPr>
        <p:spPr bwMode="auto">
          <a:xfrm rot="5400000" flipH="1" flipV="1">
            <a:off x="5651898" y="3356373"/>
            <a:ext cx="1253728" cy="105965"/>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3" name="Line 8"/>
          <p:cNvSpPr>
            <a:spLocks noChangeShapeType="1"/>
          </p:cNvSpPr>
          <p:nvPr/>
        </p:nvSpPr>
        <p:spPr bwMode="auto">
          <a:xfrm rot="5400000" flipH="1">
            <a:off x="2508052" y="3714155"/>
            <a:ext cx="548878" cy="0"/>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4" name="Line 8"/>
          <p:cNvSpPr>
            <a:spLocks noChangeShapeType="1"/>
          </p:cNvSpPr>
          <p:nvPr/>
        </p:nvSpPr>
        <p:spPr bwMode="auto">
          <a:xfrm rot="5400000" flipH="1" flipV="1">
            <a:off x="4336256" y="3361135"/>
            <a:ext cx="928688" cy="0"/>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25" name="Line 14"/>
          <p:cNvSpPr>
            <a:spLocks noChangeShapeType="1"/>
          </p:cNvSpPr>
          <p:nvPr/>
        </p:nvSpPr>
        <p:spPr bwMode="auto">
          <a:xfrm>
            <a:off x="2343150" y="2382441"/>
            <a:ext cx="728663" cy="188119"/>
          </a:xfrm>
          <a:prstGeom prst="line">
            <a:avLst/>
          </a:prstGeom>
          <a:ln w="38100" cmpd="sng">
            <a:solidFill>
              <a:srgbClr val="901C3B"/>
            </a:solidFill>
            <a:headEnd type="none"/>
            <a:tailEnd type="triangle"/>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11" name="Text Box 7"/>
          <p:cNvSpPr txBox="1">
            <a:spLocks noChangeArrowheads="1"/>
          </p:cNvSpPr>
          <p:nvPr/>
        </p:nvSpPr>
        <p:spPr bwMode="auto">
          <a:xfrm>
            <a:off x="5772150" y="3943350"/>
            <a:ext cx="1085850" cy="228600"/>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Scroll Button</a:t>
            </a:r>
          </a:p>
        </p:txBody>
      </p:sp>
      <p:sp>
        <p:nvSpPr>
          <p:cNvPr id="12" name="Text Box 5"/>
          <p:cNvSpPr txBox="1">
            <a:spLocks noChangeArrowheads="1"/>
          </p:cNvSpPr>
          <p:nvPr/>
        </p:nvSpPr>
        <p:spPr bwMode="auto">
          <a:xfrm>
            <a:off x="1314450" y="2141935"/>
            <a:ext cx="1085850" cy="372665"/>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Alarm </a:t>
            </a:r>
            <a:br>
              <a:rPr lang="en-US" sz="1050" dirty="0"/>
            </a:br>
            <a:r>
              <a:rPr lang="en-US" sz="1050" dirty="0"/>
              <a:t>Mute Button</a:t>
            </a:r>
          </a:p>
        </p:txBody>
      </p:sp>
      <p:sp>
        <p:nvSpPr>
          <p:cNvPr id="14" name="Text Box 3"/>
          <p:cNvSpPr txBox="1">
            <a:spLocks noChangeArrowheads="1"/>
          </p:cNvSpPr>
          <p:nvPr/>
        </p:nvSpPr>
        <p:spPr bwMode="auto">
          <a:xfrm>
            <a:off x="2171700" y="3929062"/>
            <a:ext cx="1257300" cy="282179"/>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AC/DC Indicator</a:t>
            </a:r>
          </a:p>
        </p:txBody>
      </p:sp>
      <p:sp>
        <p:nvSpPr>
          <p:cNvPr id="15" name="Text Box 15"/>
          <p:cNvSpPr txBox="1">
            <a:spLocks noChangeArrowheads="1"/>
          </p:cNvSpPr>
          <p:nvPr/>
        </p:nvSpPr>
        <p:spPr bwMode="auto">
          <a:xfrm>
            <a:off x="2571750" y="1337073"/>
            <a:ext cx="1371600" cy="253603"/>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Battery Indicator 1</a:t>
            </a:r>
          </a:p>
        </p:txBody>
      </p:sp>
      <p:sp>
        <p:nvSpPr>
          <p:cNvPr id="17" name="Text Box 13"/>
          <p:cNvSpPr txBox="1">
            <a:spLocks noChangeArrowheads="1"/>
          </p:cNvSpPr>
          <p:nvPr/>
        </p:nvSpPr>
        <p:spPr bwMode="auto">
          <a:xfrm>
            <a:off x="4114800" y="1600200"/>
            <a:ext cx="1257300" cy="220266"/>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Alarm Indicator</a:t>
            </a:r>
          </a:p>
        </p:txBody>
      </p:sp>
      <p:sp>
        <p:nvSpPr>
          <p:cNvPr id="18" name="Text Box 12"/>
          <p:cNvSpPr txBox="1">
            <a:spLocks noChangeArrowheads="1"/>
          </p:cNvSpPr>
          <p:nvPr/>
        </p:nvSpPr>
        <p:spPr bwMode="auto">
          <a:xfrm>
            <a:off x="5257800" y="1143000"/>
            <a:ext cx="1314450" cy="228600"/>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Battery Indicator 2</a:t>
            </a:r>
          </a:p>
        </p:txBody>
      </p:sp>
      <p:sp>
        <p:nvSpPr>
          <p:cNvPr id="21" name="Text Box 9"/>
          <p:cNvSpPr txBox="1">
            <a:spLocks noChangeArrowheads="1"/>
          </p:cNvSpPr>
          <p:nvPr/>
        </p:nvSpPr>
        <p:spPr bwMode="auto">
          <a:xfrm>
            <a:off x="4107656" y="3807619"/>
            <a:ext cx="1371600" cy="250031"/>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Controller Display</a:t>
            </a:r>
          </a:p>
        </p:txBody>
      </p:sp>
      <p:sp>
        <p:nvSpPr>
          <p:cNvPr id="26" name="Text Box 9"/>
          <p:cNvSpPr txBox="1">
            <a:spLocks noChangeArrowheads="1"/>
          </p:cNvSpPr>
          <p:nvPr/>
        </p:nvSpPr>
        <p:spPr bwMode="auto">
          <a:xfrm>
            <a:off x="6286500" y="1543050"/>
            <a:ext cx="1200150" cy="228600"/>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Power Source 2</a:t>
            </a:r>
          </a:p>
        </p:txBody>
      </p:sp>
      <p:sp>
        <p:nvSpPr>
          <p:cNvPr id="27" name="Text Box 9"/>
          <p:cNvSpPr txBox="1">
            <a:spLocks noChangeArrowheads="1"/>
          </p:cNvSpPr>
          <p:nvPr/>
        </p:nvSpPr>
        <p:spPr bwMode="auto">
          <a:xfrm>
            <a:off x="1714500" y="1714501"/>
            <a:ext cx="1143000" cy="269081"/>
          </a:xfrm>
          <a:prstGeom prst="rect">
            <a:avLst/>
          </a:prstGeom>
          <a:solidFill>
            <a:srgbClr val="FFFFFF"/>
          </a:solidFill>
          <a:ln w="19050" cmpd="sng">
            <a:solidFill>
              <a:srgbClr val="5F9BAF"/>
            </a:solidFill>
          </a:ln>
          <a:effectLst>
            <a:outerShdw blurRad="152400" dist="38100" dir="2700000" algn="tl" rotWithShape="0">
              <a:schemeClr val="bg1">
                <a:lumMod val="50000"/>
                <a:alpha val="43000"/>
              </a:schemeClr>
            </a:outerShdw>
          </a:effectLst>
        </p:spPr>
        <p:txBody>
          <a:bodyPr lIns="0" tIns="0" rIns="0" bIns="0" anchor="ctr"/>
          <a:lstStyle>
            <a:defPPr>
              <a:defRPr lang="en-US"/>
            </a:defPPr>
            <a:lvl1pPr algn="ctr" eaLnBrk="0" hangingPunct="0">
              <a:defRPr sz="1400" b="1">
                <a:solidFill>
                  <a:schemeClr val="tx2"/>
                </a:solidFill>
              </a:defRPr>
            </a:lvl1pPr>
          </a:lstStyle>
          <a:p>
            <a:pPr>
              <a:defRPr/>
            </a:pPr>
            <a:r>
              <a:rPr lang="en-US" sz="1050" dirty="0"/>
              <a:t>Power Source 1</a:t>
            </a:r>
          </a:p>
        </p:txBody>
      </p:sp>
    </p:spTree>
    <p:extLst>
      <p:ext uri="{BB962C8B-B14F-4D97-AF65-F5344CB8AC3E}">
        <p14:creationId xmlns:p14="http://schemas.microsoft.com/office/powerpoint/2010/main" val="419543311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794" y="3050382"/>
            <a:ext cx="3949304" cy="14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4399360" y="2346722"/>
            <a:ext cx="1708547" cy="314325"/>
          </a:xfrm>
          <a:prstGeom prst="roundRect">
            <a:avLst/>
          </a:prstGeom>
          <a:ln w="12700"/>
        </p:spPr>
        <p:style>
          <a:lnRef idx="2">
            <a:schemeClr val="accent1"/>
          </a:lnRef>
          <a:fillRef idx="1">
            <a:schemeClr val="lt1"/>
          </a:fillRef>
          <a:effectRef idx="0">
            <a:schemeClr val="accent1"/>
          </a:effectRef>
          <a:fontRef idx="minor">
            <a:schemeClr val="dk1"/>
          </a:fontRef>
        </p:style>
        <p:txBody>
          <a:bodyPr lIns="0" tIns="0" rIns="0" bIns="0" anchor="ctr"/>
          <a:lstStyle>
            <a:defPPr>
              <a:defRPr lang="en-US"/>
            </a:defPPr>
            <a:lvl1pPr algn="ctr" eaLnBrk="0" hangingPunct="0">
              <a:defRPr sz="1400">
                <a:latin typeface="+mj-lt"/>
                <a:ea typeface="+mj-ea"/>
                <a:cs typeface="+mj-cs"/>
              </a:defRPr>
            </a:lvl1pPr>
          </a:lstStyle>
          <a:p>
            <a:pPr>
              <a:defRPr/>
            </a:pPr>
            <a:r>
              <a:rPr lang="en-US" sz="1050" dirty="0"/>
              <a:t>Alarm Indicator Symbol</a:t>
            </a:r>
          </a:p>
        </p:txBody>
      </p:sp>
      <p:sp>
        <p:nvSpPr>
          <p:cNvPr id="16" name="Rectangle 9"/>
          <p:cNvSpPr txBox="1">
            <a:spLocks noChangeArrowheads="1"/>
          </p:cNvSpPr>
          <p:nvPr/>
        </p:nvSpPr>
        <p:spPr bwMode="auto">
          <a:xfrm>
            <a:off x="1846788" y="1276391"/>
            <a:ext cx="4139497" cy="1050602"/>
          </a:xfrm>
          <a:prstGeom prst="rect">
            <a:avLst/>
          </a:prstGeom>
          <a:noFill/>
          <a:ln w="9525">
            <a:noFill/>
            <a:miter lim="800000"/>
            <a:headEnd/>
            <a:tailEnd/>
          </a:ln>
        </p:spPr>
        <p:txBody>
          <a:bodyPr/>
          <a:lstStyle/>
          <a:p>
            <a:pPr marL="257175" indent="-257175">
              <a:lnSpc>
                <a:spcPct val="110000"/>
              </a:lnSpc>
              <a:spcBef>
                <a:spcPct val="40000"/>
              </a:spcBef>
              <a:buClr>
                <a:srgbClr val="0070C0"/>
              </a:buClr>
              <a:buFontTx/>
              <a:buChar char="•"/>
              <a:defRPr/>
            </a:pPr>
            <a:r>
              <a:rPr lang="en-US" sz="1500" kern="0" dirty="0">
                <a:latin typeface="+mj-lt"/>
              </a:rPr>
              <a:t>Low Priority: </a:t>
            </a:r>
            <a:r>
              <a:rPr lang="en-US" sz="1500" b="1" kern="0" dirty="0">
                <a:ln>
                  <a:solidFill>
                    <a:srgbClr val="000000"/>
                  </a:solidFill>
                </a:ln>
                <a:solidFill>
                  <a:srgbClr val="FFFF00"/>
                </a:solidFill>
                <a:latin typeface="+mj-lt"/>
              </a:rPr>
              <a:t>Solid Yellow</a:t>
            </a:r>
          </a:p>
          <a:p>
            <a:pPr marL="257175" indent="-257175">
              <a:lnSpc>
                <a:spcPct val="110000"/>
              </a:lnSpc>
              <a:spcBef>
                <a:spcPct val="40000"/>
              </a:spcBef>
              <a:buClr>
                <a:srgbClr val="0070C0"/>
              </a:buClr>
              <a:buFontTx/>
              <a:buChar char="•"/>
              <a:defRPr/>
            </a:pPr>
            <a:r>
              <a:rPr lang="en-US" sz="1500" kern="0" dirty="0">
                <a:latin typeface="+mj-lt"/>
              </a:rPr>
              <a:t>Medium Priority:  </a:t>
            </a:r>
            <a:r>
              <a:rPr lang="en-US" sz="1500" b="1" kern="0" dirty="0">
                <a:ln>
                  <a:solidFill>
                    <a:srgbClr val="000000"/>
                  </a:solidFill>
                </a:ln>
                <a:solidFill>
                  <a:srgbClr val="FFFF00"/>
                </a:solidFill>
                <a:latin typeface="+mj-lt"/>
              </a:rPr>
              <a:t>Flashing Yellow</a:t>
            </a:r>
          </a:p>
          <a:p>
            <a:pPr marL="257175" indent="-257175">
              <a:lnSpc>
                <a:spcPct val="110000"/>
              </a:lnSpc>
              <a:spcBef>
                <a:spcPct val="40000"/>
              </a:spcBef>
              <a:buClr>
                <a:srgbClr val="0070C0"/>
              </a:buClr>
              <a:buFontTx/>
              <a:buChar char="•"/>
              <a:defRPr/>
            </a:pPr>
            <a:r>
              <a:rPr lang="en-US" sz="1500" kern="0" dirty="0">
                <a:latin typeface="+mj-lt"/>
              </a:rPr>
              <a:t>High Priority:  </a:t>
            </a:r>
            <a:r>
              <a:rPr lang="en-US" sz="1500" b="1" kern="0" dirty="0">
                <a:ln>
                  <a:solidFill>
                    <a:srgbClr val="000000"/>
                  </a:solidFill>
                </a:ln>
                <a:solidFill>
                  <a:srgbClr val="FF0000"/>
                </a:solidFill>
                <a:latin typeface="+mj-lt"/>
              </a:rPr>
              <a:t>Flashing Red</a:t>
            </a:r>
          </a:p>
        </p:txBody>
      </p:sp>
      <p:sp>
        <p:nvSpPr>
          <p:cNvPr id="19" name="Line 14"/>
          <p:cNvSpPr>
            <a:spLocks noChangeShapeType="1"/>
          </p:cNvSpPr>
          <p:nvPr/>
        </p:nvSpPr>
        <p:spPr bwMode="auto">
          <a:xfrm>
            <a:off x="4560094" y="2661048"/>
            <a:ext cx="35719" cy="706040"/>
          </a:xfrm>
          <a:prstGeom prst="line">
            <a:avLst/>
          </a:prstGeom>
          <a:ln w="12700">
            <a:solidFill>
              <a:schemeClr val="accent2"/>
            </a:solidFill>
            <a:tailEnd type="oval"/>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
        <p:nvSpPr>
          <p:cNvPr id="52230" name="TextBox 1"/>
          <p:cNvSpPr txBox="1">
            <a:spLocks noChangeArrowheads="1"/>
          </p:cNvSpPr>
          <p:nvPr/>
        </p:nvSpPr>
        <p:spPr bwMode="auto">
          <a:xfrm>
            <a:off x="5623323" y="1400175"/>
            <a:ext cx="7250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ts val="600"/>
              </a:spcAft>
              <a:buClr>
                <a:schemeClr val="accent1"/>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742950" indent="-285750" eaLnBrk="0" hangingPunct="0">
              <a:spcAft>
                <a:spcPts val="600"/>
              </a:spcAft>
              <a:buClr>
                <a:srgbClr val="696A6D"/>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1143000" indent="-228600" eaLnBrk="0" hangingPunct="0">
              <a:spcAft>
                <a:spcPts val="600"/>
              </a:spcAft>
              <a:buFont typeface="AppleSymbols"/>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600200" indent="-228600" eaLnBrk="0" hangingPunct="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eaLnBrk="0" hangingPunct="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Aft>
                <a:spcPct val="0"/>
              </a:spcAft>
              <a:buClrTx/>
              <a:buSzTx/>
              <a:buFontTx/>
              <a:buNone/>
            </a:pPr>
            <a:r>
              <a:rPr lang="en-US" altLang="en-US" sz="900">
                <a:solidFill>
                  <a:schemeClr val="tx1"/>
                </a:solidFill>
              </a:rPr>
              <a:t>*as shown</a:t>
            </a:r>
          </a:p>
        </p:txBody>
      </p:sp>
      <p:sp>
        <p:nvSpPr>
          <p:cNvPr id="44039" name="Title 3"/>
          <p:cNvSpPr>
            <a:spLocks noGrp="1"/>
          </p:cNvSpPr>
          <p:nvPr>
            <p:ph type="title"/>
          </p:nvPr>
        </p:nvSpPr>
        <p:spPr>
          <a:xfrm>
            <a:off x="2196703" y="431007"/>
            <a:ext cx="5575697" cy="735806"/>
          </a:xfrm>
        </p:spPr>
        <p:txBody>
          <a:bodyPr/>
          <a:lstStyle/>
          <a:p>
            <a:pPr eaLnBrk="1" hangingPunct="1">
              <a:defRPr/>
            </a:pPr>
            <a:r>
              <a:rPr lang="en-US" altLang="en-US" sz="3000" dirty="0"/>
              <a:t>HVAD® Controller: Alarm Indicator &amp; Mute Button</a:t>
            </a:r>
          </a:p>
        </p:txBody>
      </p:sp>
      <p:sp>
        <p:nvSpPr>
          <p:cNvPr id="11" name="Text Box 8"/>
          <p:cNvSpPr txBox="1">
            <a:spLocks noChangeArrowheads="1"/>
          </p:cNvSpPr>
          <p:nvPr/>
        </p:nvSpPr>
        <p:spPr bwMode="auto">
          <a:xfrm>
            <a:off x="1657351" y="2538413"/>
            <a:ext cx="1708547" cy="313135"/>
          </a:xfrm>
          <a:prstGeom prst="roundRect">
            <a:avLst/>
          </a:prstGeom>
          <a:ln w="12700"/>
        </p:spPr>
        <p:style>
          <a:lnRef idx="2">
            <a:schemeClr val="accent1"/>
          </a:lnRef>
          <a:fillRef idx="1">
            <a:schemeClr val="lt1"/>
          </a:fillRef>
          <a:effectRef idx="0">
            <a:schemeClr val="accent1"/>
          </a:effectRef>
          <a:fontRef idx="minor">
            <a:schemeClr val="dk1"/>
          </a:fontRef>
        </p:style>
        <p:txBody>
          <a:bodyPr lIns="0" tIns="0" rIns="0" bIns="0" anchor="ctr"/>
          <a:lstStyle>
            <a:defPPr>
              <a:defRPr lang="en-US"/>
            </a:defPPr>
            <a:lvl1pPr algn="ctr" eaLnBrk="0" hangingPunct="0">
              <a:defRPr sz="1400">
                <a:latin typeface="+mj-lt"/>
                <a:ea typeface="+mj-ea"/>
                <a:cs typeface="+mj-cs"/>
              </a:defRPr>
            </a:lvl1pPr>
          </a:lstStyle>
          <a:p>
            <a:pPr>
              <a:defRPr/>
            </a:pPr>
            <a:r>
              <a:rPr lang="en-US" sz="1050" dirty="0"/>
              <a:t>Alarm Mute Button</a:t>
            </a:r>
          </a:p>
        </p:txBody>
      </p:sp>
      <p:sp>
        <p:nvSpPr>
          <p:cNvPr id="12" name="Line 14"/>
          <p:cNvSpPr>
            <a:spLocks noChangeShapeType="1"/>
          </p:cNvSpPr>
          <p:nvPr/>
        </p:nvSpPr>
        <p:spPr bwMode="auto">
          <a:xfrm>
            <a:off x="3133725" y="2847975"/>
            <a:ext cx="171450" cy="704850"/>
          </a:xfrm>
          <a:prstGeom prst="line">
            <a:avLst/>
          </a:prstGeom>
          <a:ln w="12700">
            <a:solidFill>
              <a:schemeClr val="accent2"/>
            </a:solidFill>
            <a:tailEnd type="oval"/>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spTree>
    <p:extLst>
      <p:ext uri="{BB962C8B-B14F-4D97-AF65-F5344CB8AC3E}">
        <p14:creationId xmlns:p14="http://schemas.microsoft.com/office/powerpoint/2010/main" val="89942409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475310" y="271462"/>
            <a:ext cx="5437584" cy="452438"/>
          </a:xfrm>
        </p:spPr>
        <p:txBody>
          <a:bodyPr/>
          <a:lstStyle/>
          <a:p>
            <a:pPr algn="ctr" eaLnBrk="1" hangingPunct="1">
              <a:defRPr/>
            </a:pPr>
            <a:r>
              <a:rPr lang="en-US" altLang="en-US" sz="3000" dirty="0"/>
              <a:t>Alarm Guide</a:t>
            </a:r>
          </a:p>
        </p:txBody>
      </p:sp>
      <p:pic>
        <p:nvPicPr>
          <p:cNvPr id="5632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82454" y="1122760"/>
            <a:ext cx="3989784" cy="3899297"/>
          </a:xfrm>
        </p:spPr>
      </p:pic>
    </p:spTree>
    <p:extLst>
      <p:ext uri="{BB962C8B-B14F-4D97-AF65-F5344CB8AC3E}">
        <p14:creationId xmlns:p14="http://schemas.microsoft.com/office/powerpoint/2010/main" val="4240737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1"/>
          </p:nvPr>
        </p:nvSpPr>
        <p:spPr>
          <a:xfrm>
            <a:off x="527279" y="1483942"/>
            <a:ext cx="7133900" cy="3232554"/>
          </a:xfrm>
        </p:spPr>
        <p:txBody>
          <a:bodyPr/>
          <a:lstStyle/>
          <a:p>
            <a:r>
              <a:rPr lang="en-US" dirty="0" smtClean="0"/>
              <a:t>Place the blood pressure cuff on the upper arm and apply transmission gel to the skin over the brachial artery</a:t>
            </a:r>
          </a:p>
          <a:p>
            <a:r>
              <a:rPr lang="en-US" dirty="0" smtClean="0"/>
              <a:t>Position the probe over the artery until pulse is heard.  Keep the pressure light enough so that the artery is </a:t>
            </a:r>
            <a:br>
              <a:rPr lang="en-US" dirty="0" smtClean="0"/>
            </a:br>
            <a:r>
              <a:rPr lang="en-US" dirty="0" smtClean="0"/>
              <a:t>not compressed</a:t>
            </a:r>
          </a:p>
          <a:p>
            <a:r>
              <a:rPr lang="en-US" dirty="0" smtClean="0"/>
              <a:t>Inflate the blood pressure cuff until the arterial pulse is no longer audible</a:t>
            </a:r>
          </a:p>
          <a:p>
            <a:r>
              <a:rPr lang="en-US" dirty="0" smtClean="0"/>
              <a:t>Slowly deflate the cuff until the first sound can be heard</a:t>
            </a:r>
          </a:p>
          <a:p>
            <a:r>
              <a:rPr lang="en-US" dirty="0" smtClean="0"/>
              <a:t>Document this single number as the blood pressure</a:t>
            </a:r>
          </a:p>
          <a:p>
            <a:pPr lvl="2"/>
            <a:r>
              <a:rPr lang="en-US" dirty="0" smtClean="0"/>
              <a:t>Recommended range for HeartMate and Heartware patients is </a:t>
            </a:r>
            <a:br>
              <a:rPr lang="en-US" dirty="0" smtClean="0"/>
            </a:br>
            <a:r>
              <a:rPr lang="en-US" dirty="0" smtClean="0"/>
              <a:t>60-90 mmHg, not to exceed 90 mmHg </a:t>
            </a:r>
          </a:p>
          <a:p>
            <a:pPr lvl="2"/>
            <a:r>
              <a:rPr lang="en-US" dirty="0" smtClean="0"/>
              <a:t>Review patient’s history log to assure Doppler pressure is not &gt;90 mmHg</a:t>
            </a:r>
            <a:endParaRPr lang="en-US" dirty="0"/>
          </a:p>
        </p:txBody>
      </p:sp>
      <p:pic>
        <p:nvPicPr>
          <p:cNvPr id="266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88284" y="2294664"/>
            <a:ext cx="2012813" cy="1927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19583" y="783417"/>
            <a:ext cx="7063633" cy="700525"/>
          </a:xfrm>
          <a:prstGeom prst="rect">
            <a:avLst/>
          </a:prstGeom>
          <a:noFill/>
          <a:ln>
            <a:noFill/>
          </a:ln>
        </p:spPr>
        <p:txBody>
          <a:bodyPr wrap="square" rtlCol="0">
            <a:noAutofit/>
          </a:bodyPr>
          <a:lstStyle/>
          <a:p>
            <a:r>
              <a:rPr lang="en-US" i="1" dirty="0">
                <a:latin typeface="Century Gothic" panose="020B0502020202020204" pitchFamily="34" charset="0"/>
              </a:rPr>
              <a:t>It is recommended to use a Doppler to obtain an accurate blood </a:t>
            </a:r>
            <a:r>
              <a:rPr lang="en-US" i="1" dirty="0" err="1" smtClean="0">
                <a:latin typeface="Century Gothic" panose="020B0502020202020204" pitchFamily="34" charset="0"/>
              </a:rPr>
              <a:t>pessure</a:t>
            </a:r>
            <a:endParaRPr lang="en-US" i="1" dirty="0">
              <a:latin typeface="Century Gothic" panose="020B0502020202020204" pitchFamily="34" charset="0"/>
            </a:endParaRPr>
          </a:p>
        </p:txBody>
      </p:sp>
      <p:sp>
        <p:nvSpPr>
          <p:cNvPr id="6" name="Title Placeholder 1"/>
          <p:cNvSpPr txBox="1">
            <a:spLocks/>
          </p:cNvSpPr>
          <p:nvPr/>
        </p:nvSpPr>
        <p:spPr>
          <a:xfrm>
            <a:off x="2205378" y="145977"/>
            <a:ext cx="5149454" cy="812006"/>
          </a:xfrm>
          <a:prstGeom prst="rect">
            <a:avLst/>
          </a:prstGeom>
        </p:spPr>
        <p:txBody>
          <a:bodyPr vert="horz" lIns="68580" tIns="34290" rIns="68580" bIns="34290" rtlCol="0" anchor="t">
            <a:noAutofit/>
          </a:bodyPr>
          <a:lstStyle>
            <a:lvl1pPr algn="l" defTabSz="913526" rtl="0" eaLnBrk="1" fontAlgn="base" hangingPunct="1">
              <a:spcBef>
                <a:spcPct val="0"/>
              </a:spcBef>
              <a:spcAft>
                <a:spcPct val="0"/>
              </a:spcAft>
              <a:tabLst>
                <a:tab pos="275353" algn="l"/>
              </a:tabLst>
              <a:defRPr sz="30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100" dirty="0">
                <a:solidFill>
                  <a:schemeClr val="accent1"/>
                </a:solidFill>
              </a:rPr>
              <a:t>Blood Pressure Assessment</a:t>
            </a:r>
            <a:r>
              <a:rPr lang="en-US" sz="2100" b="0" baseline="30000" dirty="0">
                <a:solidFill>
                  <a:schemeClr val="accent1"/>
                </a:solidFill>
              </a:rPr>
              <a:t>1</a:t>
            </a:r>
          </a:p>
          <a:p>
            <a:r>
              <a:rPr lang="en-US" sz="2100" b="0" dirty="0" smtClean="0">
                <a:solidFill>
                  <a:schemeClr val="accent1"/>
                </a:solidFill>
              </a:rPr>
              <a:t>Continuous flow device</a:t>
            </a:r>
            <a:endParaRPr lang="en-US" sz="2100" b="0" kern="0" dirty="0">
              <a:solidFill>
                <a:schemeClr val="accent1"/>
              </a:solidFill>
            </a:endParaRPr>
          </a:p>
        </p:txBody>
      </p:sp>
      <p:sp>
        <p:nvSpPr>
          <p:cNvPr id="11" name="Rectangle 10"/>
          <p:cNvSpPr/>
          <p:nvPr/>
        </p:nvSpPr>
        <p:spPr>
          <a:xfrm>
            <a:off x="821865" y="4624269"/>
            <a:ext cx="4914900" cy="184666"/>
          </a:xfrm>
          <a:prstGeom prst="rect">
            <a:avLst/>
          </a:prstGeom>
        </p:spPr>
        <p:txBody>
          <a:bodyPr wrap="square">
            <a:spAutoFit/>
          </a:bodyPr>
          <a:lstStyle/>
          <a:p>
            <a:r>
              <a:rPr lang="en-US" sz="600" dirty="0"/>
              <a:t>1. Clinical Management of Continuous-flow LVADs in Heart Failure. </a:t>
            </a:r>
            <a:r>
              <a:rPr lang="en-US" sz="600" i="1" dirty="0"/>
              <a:t>JHLT.</a:t>
            </a:r>
            <a:r>
              <a:rPr lang="en-US" sz="600" dirty="0"/>
              <a:t> 2010:1-39.</a:t>
            </a:r>
          </a:p>
        </p:txBody>
      </p:sp>
      <p:sp>
        <p:nvSpPr>
          <p:cNvPr id="12" name="TextBox 11"/>
          <p:cNvSpPr txBox="1"/>
          <p:nvPr/>
        </p:nvSpPr>
        <p:spPr>
          <a:xfrm>
            <a:off x="353961" y="4866501"/>
            <a:ext cx="699230" cy="369332"/>
          </a:xfrm>
          <a:prstGeom prst="rect">
            <a:avLst/>
          </a:prstGeom>
          <a:noFill/>
        </p:spPr>
        <p:txBody>
          <a:bodyPr wrap="none" rtlCol="0">
            <a:spAutoFit/>
          </a:bodyPr>
          <a:lstStyle/>
          <a:p>
            <a:r>
              <a:rPr lang="en-US" sz="900" dirty="0"/>
              <a:t>10001926</a:t>
            </a:r>
            <a:r>
              <a:rPr lang="en-US" dirty="0"/>
              <a:t> </a:t>
            </a:r>
          </a:p>
        </p:txBody>
      </p:sp>
    </p:spTree>
    <p:extLst>
      <p:ext uri="{BB962C8B-B14F-4D97-AF65-F5344CB8AC3E}">
        <p14:creationId xmlns:p14="http://schemas.microsoft.com/office/powerpoint/2010/main" val="245115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sz="3300" b="1" dirty="0">
                <a:latin typeface="+mn-lt"/>
              </a:rPr>
              <a:t>Physiologic Management</a:t>
            </a:r>
          </a:p>
        </p:txBody>
      </p:sp>
      <p:sp>
        <p:nvSpPr>
          <p:cNvPr id="37891" name="Content Placeholder 1"/>
          <p:cNvSpPr>
            <a:spLocks noGrp="1"/>
          </p:cNvSpPr>
          <p:nvPr>
            <p:ph type="body" sz="quarter" idx="11"/>
          </p:nvPr>
        </p:nvSpPr>
        <p:spPr>
          <a:xfrm>
            <a:off x="1902619" y="1603772"/>
            <a:ext cx="5350669" cy="1346597"/>
          </a:xfrm>
        </p:spPr>
        <p:txBody>
          <a:bodyPr/>
          <a:lstStyle/>
          <a:p>
            <a:pPr marL="102394" indent="-102394">
              <a:spcBef>
                <a:spcPct val="0"/>
              </a:spcBef>
              <a:buNone/>
            </a:pPr>
            <a:r>
              <a:rPr lang="en-US" altLang="en-US" sz="4050" b="1">
                <a:ea typeface="Franklin Gothic Medium" panose="020B0603020102020204" pitchFamily="34" charset="0"/>
                <a:cs typeface="Franklin Gothic Medium" panose="020B0603020102020204" pitchFamily="34" charset="0"/>
              </a:rPr>
              <a:t>	</a:t>
            </a:r>
            <a:r>
              <a:rPr lang="en-US" altLang="en-US" sz="2700" b="1">
                <a:solidFill>
                  <a:schemeClr val="tx1"/>
                </a:solidFill>
                <a:ea typeface="Franklin Gothic Medium" panose="020B0603020102020204" pitchFamily="34" charset="0"/>
                <a:cs typeface="Franklin Gothic Medium" panose="020B0603020102020204" pitchFamily="34" charset="0"/>
              </a:rPr>
              <a:t>Optimize preload and afterload and you will optimize the pump output</a:t>
            </a:r>
            <a:endParaRPr lang="en-US" altLang="en-US" sz="2700">
              <a:solidFill>
                <a:schemeClr val="tx1"/>
              </a:solidFill>
              <a:ea typeface="Franklin Gothic Medium" panose="020B0603020102020204" pitchFamily="34" charset="0"/>
              <a:cs typeface="Franklin Gothic Medium" panose="020B0603020102020204" pitchFamily="34" charset="0"/>
            </a:endParaRPr>
          </a:p>
        </p:txBody>
      </p:sp>
    </p:spTree>
    <p:extLst>
      <p:ext uri="{BB962C8B-B14F-4D97-AF65-F5344CB8AC3E}">
        <p14:creationId xmlns:p14="http://schemas.microsoft.com/office/powerpoint/2010/main" val="2720912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3810" y="652463"/>
            <a:ext cx="5982890" cy="735806"/>
          </a:xfrm>
        </p:spPr>
        <p:txBody>
          <a:bodyPr>
            <a:normAutofit/>
          </a:bodyPr>
          <a:lstStyle/>
          <a:p>
            <a:pPr eaLnBrk="1" hangingPunct="1">
              <a:defRPr/>
            </a:pPr>
            <a:r>
              <a:rPr lang="en-US" altLang="en-US" sz="2400" b="1" dirty="0">
                <a:latin typeface="+mn-lt"/>
              </a:rPr>
              <a:t>Physiologic Effects of Continuous Flow VADs</a:t>
            </a:r>
          </a:p>
        </p:txBody>
      </p:sp>
      <p:sp>
        <p:nvSpPr>
          <p:cNvPr id="30723" name="Content Placeholder 2"/>
          <p:cNvSpPr>
            <a:spLocks noGrp="1"/>
          </p:cNvSpPr>
          <p:nvPr>
            <p:ph type="body" sz="quarter" idx="11"/>
          </p:nvPr>
        </p:nvSpPr>
        <p:spPr>
          <a:xfrm>
            <a:off x="1916907" y="1435894"/>
            <a:ext cx="5350669" cy="2578894"/>
          </a:xfrm>
        </p:spPr>
        <p:txBody>
          <a:bodyPr/>
          <a:lstStyle/>
          <a:p>
            <a:pPr marL="171450" indent="-171450">
              <a:defRPr/>
            </a:pPr>
            <a:r>
              <a:rPr lang="en-US" altLang="en-US" sz="1500" dirty="0">
                <a:solidFill>
                  <a:schemeClr val="tx1"/>
                </a:solidFill>
                <a:ea typeface="Franklin Gothic Medium" pitchFamily="34" charset="0"/>
                <a:cs typeface="Franklin Gothic Medium" pitchFamily="34" charset="0"/>
              </a:rPr>
              <a:t>Continuous flow means weak or no pulse despite adequate blood supply.</a:t>
            </a:r>
          </a:p>
          <a:p>
            <a:pPr marL="171450" indent="-171450">
              <a:defRPr/>
            </a:pPr>
            <a:r>
              <a:rPr lang="en-US" altLang="en-US" sz="1500" dirty="0">
                <a:solidFill>
                  <a:schemeClr val="tx1"/>
                </a:solidFill>
                <a:ea typeface="Franklin Gothic Medium" pitchFamily="34" charset="0"/>
                <a:cs typeface="Franklin Gothic Medium" pitchFamily="34" charset="0"/>
              </a:rPr>
              <a:t>Blood pressure is </a:t>
            </a:r>
            <a:r>
              <a:rPr lang="en-US" altLang="en-US" sz="1500" dirty="0" err="1">
                <a:solidFill>
                  <a:schemeClr val="tx1"/>
                </a:solidFill>
                <a:ea typeface="Franklin Gothic Medium" pitchFamily="34" charset="0"/>
                <a:cs typeface="Franklin Gothic Medium" pitchFamily="34" charset="0"/>
              </a:rPr>
              <a:t>nonpulsatile</a:t>
            </a:r>
            <a:r>
              <a:rPr lang="en-US" altLang="en-US" sz="1500" dirty="0">
                <a:solidFill>
                  <a:schemeClr val="tx1"/>
                </a:solidFill>
                <a:ea typeface="Franklin Gothic Medium" pitchFamily="34" charset="0"/>
                <a:cs typeface="Franklin Gothic Medium" pitchFamily="34" charset="0"/>
              </a:rPr>
              <a:t>: use MAP 60-90</a:t>
            </a:r>
          </a:p>
          <a:p>
            <a:pPr marL="171450" indent="-171450">
              <a:defRPr/>
            </a:pPr>
            <a:r>
              <a:rPr lang="en-US" altLang="en-US" sz="1500" dirty="0">
                <a:solidFill>
                  <a:schemeClr val="tx1"/>
                </a:solidFill>
                <a:ea typeface="Franklin Gothic Medium" pitchFamily="34" charset="0"/>
                <a:cs typeface="Franklin Gothic Medium" pitchFamily="34" charset="0"/>
              </a:rPr>
              <a:t>Cardiac rhythm may not correlate with physiologic presentation: </a:t>
            </a:r>
            <a:r>
              <a:rPr lang="en-US" altLang="en-US" sz="1500" dirty="0" err="1">
                <a:solidFill>
                  <a:schemeClr val="tx1"/>
                </a:solidFill>
                <a:ea typeface="Franklin Gothic Medium" pitchFamily="34" charset="0"/>
                <a:cs typeface="Franklin Gothic Medium" pitchFamily="34" charset="0"/>
              </a:rPr>
              <a:t>AFib</a:t>
            </a:r>
            <a:r>
              <a:rPr lang="en-US" altLang="en-US" sz="1500" dirty="0">
                <a:solidFill>
                  <a:schemeClr val="tx1"/>
                </a:solidFill>
                <a:ea typeface="Franklin Gothic Medium" pitchFamily="34" charset="0"/>
                <a:cs typeface="Franklin Gothic Medium" pitchFamily="34" charset="0"/>
              </a:rPr>
              <a:t>  VT</a:t>
            </a:r>
          </a:p>
          <a:p>
            <a:pPr marL="171450" indent="-171450">
              <a:defRPr/>
            </a:pPr>
            <a:r>
              <a:rPr lang="en-US" altLang="en-US" sz="1500" dirty="0">
                <a:solidFill>
                  <a:schemeClr val="tx1"/>
                </a:solidFill>
                <a:ea typeface="Franklin Gothic Medium" pitchFamily="34" charset="0"/>
                <a:cs typeface="Franklin Gothic Medium" pitchFamily="34" charset="0"/>
              </a:rPr>
              <a:t>Many of these patients will have a pacemaker/ICD.</a:t>
            </a:r>
          </a:p>
          <a:p>
            <a:pPr marL="171450" indent="-171450">
              <a:defRPr/>
            </a:pPr>
            <a:r>
              <a:rPr lang="en-US" altLang="en-US" sz="1500" dirty="0">
                <a:solidFill>
                  <a:schemeClr val="tx1"/>
                </a:solidFill>
                <a:ea typeface="Franklin Gothic Medium" pitchFamily="34" charset="0"/>
                <a:cs typeface="Franklin Gothic Medium" pitchFamily="34" charset="0"/>
              </a:rPr>
              <a:t>Anticoagulation increases risk of bleeding complications INR 2.0-3.0(trauma, head injury, GI)</a:t>
            </a:r>
          </a:p>
          <a:p>
            <a:pPr marL="171450" indent="-171450">
              <a:defRPr/>
            </a:pPr>
            <a:r>
              <a:rPr lang="en-US" altLang="en-US" sz="1500" dirty="0">
                <a:solidFill>
                  <a:schemeClr val="tx1"/>
                </a:solidFill>
                <a:ea typeface="Franklin Gothic Medium" pitchFamily="34" charset="0"/>
                <a:cs typeface="Franklin Gothic Medium" pitchFamily="34" charset="0"/>
              </a:rPr>
              <a:t>VAD patients require significant hydration - 2 Liters/daily</a:t>
            </a:r>
          </a:p>
          <a:p>
            <a:pPr eaLnBrk="1" hangingPunct="1">
              <a:buFontTx/>
              <a:buNone/>
              <a:defRPr/>
            </a:pPr>
            <a:endParaRPr lang="en-US" altLang="en-US" sz="2025" dirty="0">
              <a:ea typeface="Franklin Gothic Medium" pitchFamily="34" charset="0"/>
              <a:cs typeface="Franklin Gothic Medium" pitchFamily="34" charset="0"/>
            </a:endParaRPr>
          </a:p>
        </p:txBody>
      </p:sp>
    </p:spTree>
    <p:extLst>
      <p:ext uri="{BB962C8B-B14F-4D97-AF65-F5344CB8AC3E}">
        <p14:creationId xmlns:p14="http://schemas.microsoft.com/office/powerpoint/2010/main" val="3775609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ltLang="en-US" sz="3000" dirty="0"/>
              <a:t>Emergency Situations</a:t>
            </a:r>
          </a:p>
        </p:txBody>
      </p:sp>
      <p:sp>
        <p:nvSpPr>
          <p:cNvPr id="73731" name="Rectangle 3"/>
          <p:cNvSpPr>
            <a:spLocks noGrp="1" noChangeArrowheads="1"/>
          </p:cNvSpPr>
          <p:nvPr>
            <p:ph type="body" sz="quarter" idx="11"/>
          </p:nvPr>
        </p:nvSpPr>
        <p:spPr>
          <a:xfrm>
            <a:off x="1902619" y="1603773"/>
            <a:ext cx="5350669" cy="1510903"/>
          </a:xfrm>
        </p:spPr>
        <p:txBody>
          <a:bodyPr/>
          <a:lstStyle/>
          <a:p>
            <a:pPr marL="171450" indent="-171450">
              <a:spcBef>
                <a:spcPct val="0"/>
              </a:spcBef>
            </a:pPr>
            <a:r>
              <a:rPr lang="en-US" altLang="en-US" sz="2100">
                <a:solidFill>
                  <a:schemeClr val="tx1"/>
                </a:solidFill>
                <a:ea typeface="Franklin Gothic Medium" panose="020B0603020102020204" pitchFamily="34" charset="0"/>
                <a:cs typeface="Franklin Gothic Medium" panose="020B0603020102020204" pitchFamily="34" charset="0"/>
              </a:rPr>
              <a:t>Assess patient and VAD monitor</a:t>
            </a:r>
          </a:p>
          <a:p>
            <a:pPr marL="171450" indent="-171450">
              <a:spcBef>
                <a:spcPct val="0"/>
              </a:spcBef>
            </a:pPr>
            <a:r>
              <a:rPr lang="en-US" altLang="en-US" sz="2100">
                <a:solidFill>
                  <a:schemeClr val="tx1"/>
                </a:solidFill>
                <a:ea typeface="Franklin Gothic Medium" panose="020B0603020102020204" pitchFamily="34" charset="0"/>
                <a:cs typeface="Franklin Gothic Medium" panose="020B0603020102020204" pitchFamily="34" charset="0"/>
              </a:rPr>
              <a:t>OK to intubate, defibrillate, and give medications</a:t>
            </a:r>
          </a:p>
          <a:p>
            <a:pPr marL="171450" indent="-171450">
              <a:spcBef>
                <a:spcPct val="0"/>
              </a:spcBef>
            </a:pPr>
            <a:r>
              <a:rPr lang="en-US" altLang="en-US" sz="2100">
                <a:solidFill>
                  <a:schemeClr val="tx1"/>
                </a:solidFill>
                <a:ea typeface="Franklin Gothic Medium" panose="020B0603020102020204" pitchFamily="34" charset="0"/>
                <a:cs typeface="Franklin Gothic Medium" panose="020B0603020102020204" pitchFamily="34" charset="0"/>
              </a:rPr>
              <a:t>If need to defibrillate NO disconnection required</a:t>
            </a:r>
          </a:p>
          <a:p>
            <a:pPr marL="171450" indent="-171450">
              <a:spcBef>
                <a:spcPct val="0"/>
              </a:spcBef>
            </a:pPr>
            <a:r>
              <a:rPr lang="en-US" altLang="en-US" sz="2100">
                <a:solidFill>
                  <a:schemeClr val="tx1"/>
                </a:solidFill>
                <a:ea typeface="Franklin Gothic Medium" panose="020B0603020102020204" pitchFamily="34" charset="0"/>
                <a:cs typeface="Franklin Gothic Medium" panose="020B0603020102020204" pitchFamily="34" charset="0"/>
              </a:rPr>
              <a:t>Can DO chest compressions if you can’t get pump running</a:t>
            </a:r>
          </a:p>
          <a:p>
            <a:pPr marL="171450" indent="-171450">
              <a:spcBef>
                <a:spcPct val="0"/>
              </a:spcBef>
            </a:pPr>
            <a:r>
              <a:rPr lang="en-US" altLang="en-US" sz="2100">
                <a:solidFill>
                  <a:schemeClr val="tx1"/>
                </a:solidFill>
                <a:ea typeface="Franklin Gothic Medium" panose="020B0603020102020204" pitchFamily="34" charset="0"/>
                <a:cs typeface="Franklin Gothic Medium" panose="020B0603020102020204" pitchFamily="34" charset="0"/>
              </a:rPr>
              <a:t>Notify Cardiologist (317)-962-2800</a:t>
            </a:r>
          </a:p>
        </p:txBody>
      </p:sp>
      <p:pic>
        <p:nvPicPr>
          <p:cNvPr id="5" name="Picture 4"/>
          <p:cNvPicPr>
            <a:picLocks noChangeAspect="1"/>
          </p:cNvPicPr>
          <p:nvPr/>
        </p:nvPicPr>
        <p:blipFill>
          <a:blip r:embed="rId2"/>
          <a:stretch>
            <a:fillRect/>
          </a:stretch>
        </p:blipFill>
        <p:spPr>
          <a:xfrm>
            <a:off x="6707730" y="592047"/>
            <a:ext cx="1780305" cy="1696558"/>
          </a:xfrm>
          <a:prstGeom prst="rect">
            <a:avLst/>
          </a:prstGeom>
        </p:spPr>
      </p:pic>
    </p:spTree>
    <p:extLst>
      <p:ext uri="{BB962C8B-B14F-4D97-AF65-F5344CB8AC3E}">
        <p14:creationId xmlns:p14="http://schemas.microsoft.com/office/powerpoint/2010/main" val="258919553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9711" y="570347"/>
            <a:ext cx="5125295" cy="4035321"/>
          </a:xfrm>
          <a:prstGeom prst="rect">
            <a:avLst/>
          </a:prstGeom>
        </p:spPr>
      </p:pic>
      <p:sp>
        <p:nvSpPr>
          <p:cNvPr id="3" name="Text Placeholder 2"/>
          <p:cNvSpPr>
            <a:spLocks noGrp="1"/>
          </p:cNvSpPr>
          <p:nvPr>
            <p:ph type="body" sz="quarter" idx="11"/>
          </p:nvPr>
        </p:nvSpPr>
        <p:spPr>
          <a:xfrm>
            <a:off x="6248399" y="393400"/>
            <a:ext cx="2377725" cy="3232554"/>
          </a:xfrm>
        </p:spPr>
        <p:txBody>
          <a:bodyPr/>
          <a:lstStyle/>
          <a:p>
            <a:r>
              <a:rPr lang="en-US" dirty="0">
                <a:solidFill>
                  <a:schemeClr val="tx1"/>
                </a:solidFill>
              </a:rPr>
              <a:t>Heart disease is the </a:t>
            </a:r>
            <a:r>
              <a:rPr lang="en-US" b="1" dirty="0">
                <a:solidFill>
                  <a:schemeClr val="tx1"/>
                </a:solidFill>
              </a:rPr>
              <a:t>leading cause of death</a:t>
            </a:r>
            <a:r>
              <a:rPr lang="en-US" dirty="0">
                <a:solidFill>
                  <a:schemeClr val="tx1"/>
                </a:solidFill>
              </a:rPr>
              <a:t> for men, women, and people of most racial and ethnic groups in the United States.</a:t>
            </a:r>
            <a:r>
              <a:rPr lang="en-US" baseline="30000" dirty="0">
                <a:solidFill>
                  <a:schemeClr val="tx1"/>
                </a:solidFill>
              </a:rPr>
              <a:t>1</a:t>
            </a:r>
            <a:endParaRPr lang="en-US" dirty="0">
              <a:solidFill>
                <a:schemeClr val="tx1"/>
              </a:solidFill>
            </a:endParaRPr>
          </a:p>
          <a:p>
            <a:r>
              <a:rPr lang="en-US" b="1" dirty="0">
                <a:solidFill>
                  <a:schemeClr val="tx1"/>
                </a:solidFill>
              </a:rPr>
              <a:t>One person dies every 34 seconds</a:t>
            </a:r>
            <a:r>
              <a:rPr lang="en-US" dirty="0">
                <a:solidFill>
                  <a:schemeClr val="tx1"/>
                </a:solidFill>
              </a:rPr>
              <a:t> in the United States from cardiovascular disease.</a:t>
            </a:r>
            <a:r>
              <a:rPr lang="en-US" baseline="30000" dirty="0">
                <a:solidFill>
                  <a:schemeClr val="tx1"/>
                </a:solidFill>
              </a:rPr>
              <a:t>1</a:t>
            </a:r>
            <a:endParaRPr lang="en-US" dirty="0">
              <a:solidFill>
                <a:schemeClr val="tx1"/>
              </a:solidFill>
            </a:endParaRPr>
          </a:p>
          <a:p>
            <a:r>
              <a:rPr lang="en-US" dirty="0">
                <a:solidFill>
                  <a:schemeClr val="tx1"/>
                </a:solidFill>
              </a:rPr>
              <a:t>About </a:t>
            </a:r>
            <a:r>
              <a:rPr lang="en-US" b="1" dirty="0">
                <a:solidFill>
                  <a:schemeClr val="tx1"/>
                </a:solidFill>
              </a:rPr>
              <a:t>697,000 people in the United States </a:t>
            </a:r>
            <a:r>
              <a:rPr lang="en-US" dirty="0">
                <a:solidFill>
                  <a:schemeClr val="tx1"/>
                </a:solidFill>
              </a:rPr>
              <a:t>died from heart disease in 2020—that’s </a:t>
            </a:r>
            <a:r>
              <a:rPr lang="en-US" b="1" dirty="0">
                <a:solidFill>
                  <a:schemeClr val="tx1"/>
                </a:solidFill>
              </a:rPr>
              <a:t>1 in every 5 deaths</a:t>
            </a:r>
            <a:r>
              <a:rPr lang="en-US" dirty="0">
                <a:solidFill>
                  <a:schemeClr val="tx1"/>
                </a:solidFill>
              </a:rPr>
              <a:t>.</a:t>
            </a:r>
            <a:r>
              <a:rPr lang="en-US" baseline="30000" dirty="0">
                <a:solidFill>
                  <a:schemeClr val="tx1"/>
                </a:solidFill>
              </a:rPr>
              <a:t>1,2</a:t>
            </a:r>
            <a:endParaRPr lang="en-US" dirty="0">
              <a:solidFill>
                <a:schemeClr val="tx1"/>
              </a:solidFill>
            </a:endParaRPr>
          </a:p>
          <a:p>
            <a:r>
              <a:rPr lang="en-US" dirty="0">
                <a:solidFill>
                  <a:schemeClr val="tx1"/>
                </a:solidFill>
              </a:rPr>
              <a:t>Heart disease cost the United States about </a:t>
            </a:r>
            <a:r>
              <a:rPr lang="en-US" b="1" dirty="0">
                <a:solidFill>
                  <a:schemeClr val="tx1"/>
                </a:solidFill>
              </a:rPr>
              <a:t>$229 billion</a:t>
            </a:r>
            <a:r>
              <a:rPr lang="en-US" dirty="0">
                <a:solidFill>
                  <a:schemeClr val="tx1"/>
                </a:solidFill>
              </a:rPr>
              <a:t> each year from 2017 to 2018.</a:t>
            </a:r>
            <a:r>
              <a:rPr lang="en-US" baseline="30000" dirty="0">
                <a:solidFill>
                  <a:schemeClr val="tx1"/>
                </a:solidFill>
              </a:rPr>
              <a:t>3</a:t>
            </a:r>
            <a:r>
              <a:rPr lang="en-US" dirty="0">
                <a:solidFill>
                  <a:schemeClr val="tx1"/>
                </a:solidFill>
              </a:rPr>
              <a:t> This includes the cost of health care services, medicines, and lost productivity due to death.</a:t>
            </a:r>
          </a:p>
        </p:txBody>
      </p:sp>
      <p:sp>
        <p:nvSpPr>
          <p:cNvPr id="5" name="Rectangle 4"/>
          <p:cNvSpPr/>
          <p:nvPr/>
        </p:nvSpPr>
        <p:spPr>
          <a:xfrm>
            <a:off x="3708400" y="4707268"/>
            <a:ext cx="4572000" cy="230832"/>
          </a:xfrm>
          <a:prstGeom prst="rect">
            <a:avLst/>
          </a:prstGeom>
        </p:spPr>
        <p:txBody>
          <a:bodyPr>
            <a:spAutoFit/>
          </a:bodyPr>
          <a:lstStyle/>
          <a:p>
            <a:pPr eaLnBrk="1" hangingPunct="1"/>
            <a:r>
              <a:rPr lang="en-US" altLang="en-US" sz="900" dirty="0" smtClean="0">
                <a:latin typeface="Calibri" panose="020F0502020204030204" pitchFamily="34" charset="0"/>
                <a:hlinkClick r:id="rId3"/>
              </a:rPr>
              <a:t>http://www.cdc.gov/dhdsp/data_statistics/fact_sheets/fs_heart_failure.htm</a:t>
            </a:r>
            <a:endParaRPr lang="en-US" altLang="en-US" sz="900" dirty="0">
              <a:latin typeface="Calibri" panose="020F0502020204030204" pitchFamily="34" charset="0"/>
            </a:endParaRPr>
          </a:p>
        </p:txBody>
      </p:sp>
    </p:spTree>
    <p:extLst>
      <p:ext uri="{BB962C8B-B14F-4D97-AF65-F5344CB8AC3E}">
        <p14:creationId xmlns:p14="http://schemas.microsoft.com/office/powerpoint/2010/main" val="9090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9109" y="1013453"/>
            <a:ext cx="4610351" cy="3429000"/>
          </a:xfrm>
          <a:prstGeom prst="rect">
            <a:avLst/>
          </a:prstGeom>
        </p:spPr>
        <p:txBody>
          <a:bodyPr wrap="square">
            <a:noAutofit/>
          </a:bodyPr>
          <a:lstStyle/>
          <a:p>
            <a:pPr marL="171450" indent="-171450">
              <a:spcAft>
                <a:spcPts val="900"/>
              </a:spcAft>
              <a:buClr>
                <a:srgbClr val="0071A9"/>
              </a:buClr>
              <a:buFont typeface="Arial"/>
              <a:buChar char="•"/>
            </a:pPr>
            <a:r>
              <a:rPr lang="en-US" sz="1400" dirty="0">
                <a:latin typeface="Century Gothic" panose="020B0502020202020204" pitchFamily="34" charset="0"/>
                <a:ea typeface="ＭＳ Ｐゴシック" pitchFamily="34" charset="-128"/>
              </a:rPr>
              <a:t>The driveline will exit on the left or right side of the abdomen, where ingrowth will create a seal around the tubing</a:t>
            </a:r>
          </a:p>
          <a:p>
            <a:pPr marL="171450" indent="-171450">
              <a:spcAft>
                <a:spcPts val="900"/>
              </a:spcAft>
              <a:buClr>
                <a:srgbClr val="0071A9"/>
              </a:buClr>
              <a:buFont typeface="Arial"/>
              <a:buChar char="•"/>
            </a:pPr>
            <a:r>
              <a:rPr lang="en-US" sz="1400" dirty="0">
                <a:latin typeface="Century Gothic" panose="020B0502020202020204" pitchFamily="34" charset="0"/>
                <a:ea typeface="ＭＳ Ｐゴシック" pitchFamily="34" charset="-128"/>
              </a:rPr>
              <a:t>The aseptic dressing change is performed by the care provider according to the implanting center policy</a:t>
            </a:r>
          </a:p>
          <a:p>
            <a:pPr marL="171450" indent="-171450">
              <a:spcAft>
                <a:spcPts val="900"/>
              </a:spcAft>
              <a:buClr>
                <a:srgbClr val="0071A9"/>
              </a:buClr>
              <a:buFont typeface="Arial"/>
              <a:buChar char="•"/>
            </a:pPr>
            <a:r>
              <a:rPr lang="en-US" sz="1400" dirty="0">
                <a:solidFill>
                  <a:prstClr val="black"/>
                </a:solidFill>
                <a:latin typeface="Century Gothic" panose="020B0502020202020204" pitchFamily="34" charset="0"/>
                <a:ea typeface="ＭＳ Ｐゴシック" pitchFamily="34" charset="-128"/>
              </a:rPr>
              <a:t>The driveline should always be anchored, as breaking the seal will increase the chance of infection</a:t>
            </a:r>
          </a:p>
          <a:p>
            <a:pPr marL="171450" indent="-171450">
              <a:spcAft>
                <a:spcPts val="900"/>
              </a:spcAft>
              <a:buClr>
                <a:srgbClr val="0071A9"/>
              </a:buClr>
              <a:buFont typeface="Arial"/>
              <a:buChar char="•"/>
            </a:pPr>
            <a:r>
              <a:rPr lang="en-US" sz="1400" dirty="0">
                <a:solidFill>
                  <a:prstClr val="black"/>
                </a:solidFill>
                <a:latin typeface="Century Gothic" panose="020B0502020202020204" pitchFamily="34" charset="0"/>
                <a:ea typeface="ＭＳ Ｐゴシック" pitchFamily="34" charset="-128"/>
              </a:rPr>
              <a:t>Report any evidence of redness to the VAD Team, as they will likely treat with antibiotics </a:t>
            </a:r>
            <a:endParaRPr lang="en-US" sz="1400" dirty="0" smtClean="0">
              <a:solidFill>
                <a:prstClr val="black"/>
              </a:solidFill>
              <a:latin typeface="Century Gothic" panose="020B0502020202020204" pitchFamily="34" charset="0"/>
              <a:ea typeface="ＭＳ Ｐゴシック" pitchFamily="34" charset="-128"/>
            </a:endParaRPr>
          </a:p>
          <a:p>
            <a:pPr marL="171450" indent="-171450">
              <a:spcAft>
                <a:spcPts val="900"/>
              </a:spcAft>
              <a:buClr>
                <a:srgbClr val="0071A9"/>
              </a:buClr>
              <a:buFont typeface="Arial"/>
              <a:buChar char="•"/>
            </a:pPr>
            <a:r>
              <a:rPr lang="en-US" sz="1400" b="1" dirty="0" smtClean="0">
                <a:solidFill>
                  <a:prstClr val="black"/>
                </a:solidFill>
                <a:latin typeface="Century Gothic" panose="020B0502020202020204" pitchFamily="34" charset="0"/>
                <a:ea typeface="ＭＳ Ｐゴシック" pitchFamily="34" charset="-128"/>
              </a:rPr>
              <a:t>We do NOT like exercises where they utilize their abdomen muscles we have seen this cause driveline infection</a:t>
            </a:r>
            <a:endParaRPr lang="en-US" sz="1400" b="1" dirty="0">
              <a:solidFill>
                <a:prstClr val="black"/>
              </a:solidFill>
              <a:latin typeface="Century Gothic" panose="020B0502020202020204" pitchFamily="34" charset="0"/>
              <a:ea typeface="ＭＳ Ｐゴシック" pitchFamily="34" charset="-128"/>
            </a:endParaRPr>
          </a:p>
        </p:txBody>
      </p:sp>
      <p:sp>
        <p:nvSpPr>
          <p:cNvPr id="10" name="Title Placeholder 1"/>
          <p:cNvSpPr txBox="1">
            <a:spLocks/>
          </p:cNvSpPr>
          <p:nvPr/>
        </p:nvSpPr>
        <p:spPr>
          <a:xfrm>
            <a:off x="1623205" y="350754"/>
            <a:ext cx="5149454" cy="812006"/>
          </a:xfrm>
          <a:prstGeom prst="rect">
            <a:avLst/>
          </a:prstGeom>
        </p:spPr>
        <p:txBody>
          <a:bodyPr vert="horz" lIns="68580" tIns="34290" rIns="68580" bIns="34290" rtlCol="0" anchor="t">
            <a:noAutofit/>
          </a:bodyPr>
          <a:lstStyle>
            <a:lvl1pPr algn="l" defTabSz="913526" rtl="0" eaLnBrk="1" fontAlgn="base" hangingPunct="1">
              <a:spcBef>
                <a:spcPct val="0"/>
              </a:spcBef>
              <a:spcAft>
                <a:spcPct val="0"/>
              </a:spcAft>
              <a:tabLst>
                <a:tab pos="275353" algn="l"/>
              </a:tabLst>
              <a:defRPr sz="3000" b="1" baseline="0">
                <a:solidFill>
                  <a:schemeClr val="tx2"/>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025" spc="150" dirty="0">
                <a:solidFill>
                  <a:schemeClr val="accent1"/>
                </a:solidFill>
                <a:latin typeface="Century Gothic" pitchFamily="34" charset="0"/>
                <a:ea typeface="+mj-ea"/>
                <a:cs typeface="+mj-cs"/>
              </a:rPr>
              <a:t>Driveline </a:t>
            </a:r>
            <a:r>
              <a:rPr lang="en-US" sz="2025" spc="150" dirty="0" smtClean="0">
                <a:solidFill>
                  <a:schemeClr val="accent1"/>
                </a:solidFill>
                <a:latin typeface="Century Gothic" pitchFamily="34" charset="0"/>
                <a:ea typeface="+mj-ea"/>
                <a:cs typeface="+mj-cs"/>
              </a:rPr>
              <a:t>Care</a:t>
            </a:r>
            <a:endParaRPr lang="en-US" sz="2100" b="0" kern="0" baseline="30000" dirty="0">
              <a:solidFill>
                <a:schemeClr val="accent1"/>
              </a:solidFill>
            </a:endParaRPr>
          </a:p>
        </p:txBody>
      </p:sp>
      <p:sp>
        <p:nvSpPr>
          <p:cNvPr id="6" name="Rectangle 5"/>
          <p:cNvSpPr/>
          <p:nvPr/>
        </p:nvSpPr>
        <p:spPr>
          <a:xfrm>
            <a:off x="2702010" y="4831876"/>
            <a:ext cx="4914900" cy="219291"/>
          </a:xfrm>
          <a:prstGeom prst="rect">
            <a:avLst/>
          </a:prstGeom>
        </p:spPr>
        <p:txBody>
          <a:bodyPr wrap="square">
            <a:spAutoFit/>
          </a:bodyPr>
          <a:lstStyle/>
          <a:p>
            <a:r>
              <a:rPr lang="en-US" sz="825" dirty="0"/>
              <a:t>1. Clinical Management of Continuous-flow LVADs in Heart Failure. </a:t>
            </a:r>
            <a:r>
              <a:rPr lang="en-US" sz="825" i="1" dirty="0"/>
              <a:t>JHLT.</a:t>
            </a:r>
            <a:r>
              <a:rPr lang="en-US" sz="825" dirty="0"/>
              <a:t> 2010:1-39.</a:t>
            </a:r>
          </a:p>
        </p:txBody>
      </p:sp>
      <p:sp>
        <p:nvSpPr>
          <p:cNvPr id="13" name="TextBox 12"/>
          <p:cNvSpPr txBox="1"/>
          <p:nvPr/>
        </p:nvSpPr>
        <p:spPr>
          <a:xfrm>
            <a:off x="353961" y="4866501"/>
            <a:ext cx="699230" cy="369332"/>
          </a:xfrm>
          <a:prstGeom prst="rect">
            <a:avLst/>
          </a:prstGeom>
          <a:noFill/>
        </p:spPr>
        <p:txBody>
          <a:bodyPr wrap="none" rtlCol="0">
            <a:spAutoFit/>
          </a:bodyPr>
          <a:lstStyle/>
          <a:p>
            <a:r>
              <a:rPr lang="en-US" sz="900" dirty="0"/>
              <a:t>10001926</a:t>
            </a:r>
            <a:r>
              <a:rPr lang="en-US" dirty="0"/>
              <a:t> </a:t>
            </a:r>
          </a:p>
        </p:txBody>
      </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524" y="1013453"/>
            <a:ext cx="34591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6988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92951" y="411791"/>
            <a:ext cx="7251049" cy="735645"/>
          </a:xfrm>
        </p:spPr>
        <p:txBody>
          <a:bodyPr/>
          <a:lstStyle/>
          <a:p>
            <a:r>
              <a:rPr lang="en-US" altLang="en-US" sz="3300" dirty="0">
                <a:effectLst>
                  <a:outerShdw blurRad="38100" dist="38100" dir="2700000" algn="tl">
                    <a:srgbClr val="000000">
                      <a:alpha val="43137"/>
                    </a:srgbClr>
                  </a:outerShdw>
                </a:effectLst>
              </a:rPr>
              <a:t>What </a:t>
            </a:r>
            <a:r>
              <a:rPr lang="en-US" altLang="en-US" sz="3300" dirty="0" smtClean="0">
                <a:effectLst>
                  <a:outerShdw blurRad="38100" dist="38100" dir="2700000" algn="tl">
                    <a:srgbClr val="000000">
                      <a:alpha val="43137"/>
                    </a:srgbClr>
                  </a:outerShdw>
                </a:effectLst>
              </a:rPr>
              <a:t>should the patient bring to rehab???</a:t>
            </a:r>
            <a:endParaRPr lang="en-US" altLang="en-US" sz="3300" dirty="0">
              <a:effectLst>
                <a:outerShdw blurRad="38100" dist="38100" dir="2700000" algn="tl">
                  <a:srgbClr val="000000">
                    <a:alpha val="43137"/>
                  </a:srgbClr>
                </a:outerShdw>
              </a:effectLst>
            </a:endParaRPr>
          </a:p>
        </p:txBody>
      </p:sp>
      <p:sp>
        <p:nvSpPr>
          <p:cNvPr id="276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2250">
                <a:solidFill>
                  <a:schemeClr val="tx1"/>
                </a:solidFill>
                <a:latin typeface="Franklin Gothic Book" pitchFamily="34" charset="0"/>
              </a:defRPr>
            </a:lvl1pPr>
            <a:lvl2pPr marL="557213" indent="-214313" eaLnBrk="0" hangingPunct="0">
              <a:lnSpc>
                <a:spcPct val="95000"/>
              </a:lnSpc>
              <a:spcBef>
                <a:spcPct val="20000"/>
              </a:spcBef>
              <a:buChar char="–"/>
              <a:defRPr sz="2100">
                <a:solidFill>
                  <a:schemeClr val="tx1"/>
                </a:solidFill>
                <a:latin typeface="Franklin Gothic Book" pitchFamily="34" charset="0"/>
              </a:defRPr>
            </a:lvl2pPr>
            <a:lvl3pPr marL="857250" indent="-171450" eaLnBrk="0" hangingPunct="0">
              <a:lnSpc>
                <a:spcPct val="95000"/>
              </a:lnSpc>
              <a:spcBef>
                <a:spcPct val="20000"/>
              </a:spcBef>
              <a:buChar char="•"/>
              <a:defRPr sz="1950">
                <a:solidFill>
                  <a:schemeClr val="tx1"/>
                </a:solidFill>
                <a:latin typeface="Franklin Gothic Book" pitchFamily="34" charset="0"/>
              </a:defRPr>
            </a:lvl3pPr>
            <a:lvl4pPr marL="1200150" indent="-171450" eaLnBrk="0" hangingPunct="0">
              <a:lnSpc>
                <a:spcPct val="95000"/>
              </a:lnSpc>
              <a:spcBef>
                <a:spcPct val="20000"/>
              </a:spcBef>
              <a:buChar char="–"/>
              <a:defRPr sz="1800">
                <a:solidFill>
                  <a:schemeClr val="tx1"/>
                </a:solidFill>
                <a:latin typeface="Franklin Gothic Book" pitchFamily="34" charset="0"/>
              </a:defRPr>
            </a:lvl4pPr>
            <a:lvl5pPr marL="1543050" indent="-171450" eaLnBrk="0" hangingPunct="0">
              <a:lnSpc>
                <a:spcPct val="95000"/>
              </a:lnSpc>
              <a:spcBef>
                <a:spcPct val="20000"/>
              </a:spcBef>
              <a:buChar char="»"/>
              <a:defRPr sz="1800">
                <a:solidFill>
                  <a:schemeClr val="tx1"/>
                </a:solidFill>
                <a:latin typeface="Franklin Gothic Book" pitchFamily="34" charset="0"/>
              </a:defRPr>
            </a:lvl5pPr>
            <a:lvl6pPr marL="18859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6pPr>
            <a:lvl7pPr marL="22288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7pPr>
            <a:lvl8pPr marL="25717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8pPr>
            <a:lvl9pPr marL="2914650" indent="-171450" eaLnBrk="0" fontAlgn="base" hangingPunct="0">
              <a:lnSpc>
                <a:spcPct val="95000"/>
              </a:lnSpc>
              <a:spcBef>
                <a:spcPct val="20000"/>
              </a:spcBef>
              <a:spcAft>
                <a:spcPct val="0"/>
              </a:spcAft>
              <a:buChar char="»"/>
              <a:defRPr sz="1800">
                <a:solidFill>
                  <a:schemeClr val="tx1"/>
                </a:solidFill>
                <a:latin typeface="Franklin Gothic Book" pitchFamily="34" charset="0"/>
              </a:defRPr>
            </a:lvl9pPr>
          </a:lstStyle>
          <a:p>
            <a:pPr eaLnBrk="1" hangingPunct="1">
              <a:lnSpc>
                <a:spcPct val="100000"/>
              </a:lnSpc>
              <a:spcBef>
                <a:spcPct val="0"/>
              </a:spcBef>
              <a:buClrTx/>
              <a:buFontTx/>
              <a:buNone/>
            </a:pPr>
            <a:fld id="{7BC0A6BF-AF13-47BD-BB62-C8A31F2C39C3}" type="slidenum">
              <a:rPr lang="en-US" altLang="en-US" sz="525"/>
              <a:pPr eaLnBrk="1" hangingPunct="1">
                <a:lnSpc>
                  <a:spcPct val="100000"/>
                </a:lnSpc>
                <a:spcBef>
                  <a:spcPct val="0"/>
                </a:spcBef>
                <a:buClrTx/>
                <a:buFontTx/>
                <a:buNone/>
              </a:pPr>
              <a:t>31</a:t>
            </a:fld>
            <a:endParaRPr lang="en-US" altLang="en-US" sz="525"/>
          </a:p>
        </p:txBody>
      </p:sp>
      <p:sp>
        <p:nvSpPr>
          <p:cNvPr id="3" name="Content Placeholder 2"/>
          <p:cNvSpPr>
            <a:spLocks noGrp="1"/>
          </p:cNvSpPr>
          <p:nvPr>
            <p:ph type="body" sz="quarter" idx="11"/>
          </p:nvPr>
        </p:nvSpPr>
        <p:spPr>
          <a:xfrm>
            <a:off x="1225134" y="1405975"/>
            <a:ext cx="5350425" cy="1864366"/>
          </a:xfrm>
        </p:spPr>
        <p:txBody>
          <a:bodyPr/>
          <a:lstStyle/>
          <a:p>
            <a:pPr>
              <a:defRPr/>
            </a:pPr>
            <a:r>
              <a:rPr lang="en-US" sz="2400" dirty="0"/>
              <a:t>Caregivers are excellent resources</a:t>
            </a:r>
          </a:p>
          <a:p>
            <a:pPr>
              <a:defRPr/>
            </a:pPr>
            <a:r>
              <a:rPr lang="en-US" sz="2400" dirty="0" smtClean="0"/>
              <a:t>Bring </a:t>
            </a:r>
            <a:r>
              <a:rPr lang="en-US" sz="2400" dirty="0"/>
              <a:t>their back up bag – spare controller, batteries, troubleshooting </a:t>
            </a:r>
            <a:r>
              <a:rPr lang="en-US" sz="2400" dirty="0" smtClean="0"/>
              <a:t>guide</a:t>
            </a:r>
          </a:p>
          <a:p>
            <a:pPr>
              <a:defRPr/>
            </a:pPr>
            <a:r>
              <a:rPr lang="en-US" sz="2400" dirty="0" smtClean="0"/>
              <a:t>Bring their log files to review their trends at home</a:t>
            </a:r>
            <a:endParaRPr lang="en-US" sz="2400" dirty="0"/>
          </a:p>
          <a:p>
            <a:pPr>
              <a:defRPr/>
            </a:pPr>
            <a:r>
              <a:rPr lang="en-US" sz="2400" dirty="0"/>
              <a:t>Consider bringing their wall </a:t>
            </a:r>
            <a:r>
              <a:rPr lang="en-US" sz="2400" dirty="0" smtClean="0"/>
              <a:t>adapter with </a:t>
            </a:r>
            <a:r>
              <a:rPr lang="en-US" sz="2400" dirty="0" err="1" smtClean="0"/>
              <a:t>heartware</a:t>
            </a:r>
            <a:r>
              <a:rPr lang="en-US" sz="2400" dirty="0" smtClean="0"/>
              <a:t> but not required</a:t>
            </a:r>
            <a:endParaRPr lang="en-US" sz="2400" dirty="0"/>
          </a:p>
          <a:p>
            <a:pPr marL="0" indent="0">
              <a:buNone/>
              <a:defRPr/>
            </a:pPr>
            <a:endParaRPr lang="en-US" dirty="0"/>
          </a:p>
        </p:txBody>
      </p:sp>
    </p:spTree>
    <p:extLst>
      <p:ext uri="{BB962C8B-B14F-4D97-AF65-F5344CB8AC3E}">
        <p14:creationId xmlns:p14="http://schemas.microsoft.com/office/powerpoint/2010/main" val="1360778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56198" y="416486"/>
            <a:ext cx="5437584" cy="735806"/>
          </a:xfrm>
        </p:spPr>
        <p:txBody>
          <a:bodyPr/>
          <a:lstStyle/>
          <a:p>
            <a:pPr eaLnBrk="1" hangingPunct="1">
              <a:defRPr/>
            </a:pPr>
            <a:r>
              <a:rPr lang="en-US" altLang="en-US" sz="3000" b="1" dirty="0" smtClean="0">
                <a:latin typeface="+mn-lt"/>
              </a:rPr>
              <a:t>Concerns for patients during Cardiac Rehab</a:t>
            </a:r>
            <a:endParaRPr lang="en-US" altLang="en-US" sz="3000" b="1" dirty="0">
              <a:latin typeface="+mn-lt"/>
            </a:endParaRPr>
          </a:p>
        </p:txBody>
      </p:sp>
      <p:sp>
        <p:nvSpPr>
          <p:cNvPr id="40963" name="Content Placeholder 2"/>
          <p:cNvSpPr>
            <a:spLocks noGrp="1"/>
          </p:cNvSpPr>
          <p:nvPr>
            <p:ph type="body" sz="quarter" idx="11"/>
          </p:nvPr>
        </p:nvSpPr>
        <p:spPr>
          <a:xfrm>
            <a:off x="1795463" y="1345407"/>
            <a:ext cx="5598319" cy="3232547"/>
          </a:xfrm>
        </p:spPr>
        <p:txBody>
          <a:bodyPr/>
          <a:lstStyle/>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Hypovolemia               </a:t>
            </a:r>
            <a:r>
              <a:rPr lang="en-US" altLang="en-US" sz="1800" dirty="0">
                <a:solidFill>
                  <a:schemeClr val="tx1"/>
                </a:solidFill>
                <a:ea typeface="Franklin Gothic Medium" panose="020B0603020102020204" pitchFamily="34" charset="0"/>
                <a:cs typeface="Franklin Gothic Medium" panose="020B0603020102020204" pitchFamily="34" charset="0"/>
              </a:rPr>
              <a:t>“</a:t>
            </a:r>
            <a:r>
              <a:rPr lang="en-US" altLang="en-US" sz="1800" dirty="0" err="1">
                <a:solidFill>
                  <a:schemeClr val="tx1"/>
                </a:solidFill>
                <a:ea typeface="Franklin Gothic Medium" panose="020B0603020102020204" pitchFamily="34" charset="0"/>
                <a:cs typeface="Franklin Gothic Medium" panose="020B0603020102020204" pitchFamily="34" charset="0"/>
              </a:rPr>
              <a:t>Suckdown</a:t>
            </a:r>
            <a:r>
              <a:rPr lang="en-US" altLang="en-US" sz="1800" b="1" dirty="0">
                <a:solidFill>
                  <a:schemeClr val="tx1"/>
                </a:solidFill>
                <a:ea typeface="Franklin Gothic Medium" panose="020B0603020102020204" pitchFamily="34" charset="0"/>
                <a:cs typeface="Franklin Gothic Medium" panose="020B0603020102020204" pitchFamily="34" charset="0"/>
              </a:rPr>
              <a:t>”</a:t>
            </a:r>
          </a:p>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Blood pressure – maintaining MAP &lt;90 but assessing your patient</a:t>
            </a:r>
          </a:p>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Heart Rate – majority of patients have ICD</a:t>
            </a:r>
          </a:p>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Right </a:t>
            </a:r>
            <a:r>
              <a:rPr lang="en-US" altLang="en-US" sz="1800" dirty="0">
                <a:solidFill>
                  <a:schemeClr val="tx1"/>
                </a:solidFill>
                <a:ea typeface="Franklin Gothic Medium" panose="020B0603020102020204" pitchFamily="34" charset="0"/>
                <a:cs typeface="Franklin Gothic Medium" panose="020B0603020102020204" pitchFamily="34" charset="0"/>
              </a:rPr>
              <a:t>Heart Failure (often rhythm-related)</a:t>
            </a:r>
          </a:p>
          <a:p>
            <a:pPr marL="171450" indent="-171450">
              <a:spcBef>
                <a:spcPct val="0"/>
              </a:spcBef>
            </a:pPr>
            <a:r>
              <a:rPr lang="en-US" altLang="en-US" sz="1800" dirty="0">
                <a:solidFill>
                  <a:schemeClr val="tx1"/>
                </a:solidFill>
                <a:ea typeface="Franklin Gothic Medium" panose="020B0603020102020204" pitchFamily="34" charset="0"/>
                <a:cs typeface="Franklin Gothic Medium" panose="020B0603020102020204" pitchFamily="34" charset="0"/>
              </a:rPr>
              <a:t>Bleeding issues related to anticoagulation therapy or from the pump itself; AVMs in their GI system, or stroke</a:t>
            </a:r>
          </a:p>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Infection </a:t>
            </a:r>
            <a:r>
              <a:rPr lang="en-US" altLang="en-US" sz="1800" dirty="0">
                <a:solidFill>
                  <a:schemeClr val="tx1"/>
                </a:solidFill>
                <a:ea typeface="Franklin Gothic Medium" panose="020B0603020102020204" pitchFamily="34" charset="0"/>
                <a:cs typeface="Franklin Gothic Medium" panose="020B0603020102020204" pitchFamily="34" charset="0"/>
              </a:rPr>
              <a:t>(may be unrelated to device)</a:t>
            </a:r>
          </a:p>
          <a:p>
            <a:pPr marL="171450" indent="-171450">
              <a:spcBef>
                <a:spcPct val="0"/>
              </a:spcBef>
            </a:pPr>
            <a:r>
              <a:rPr lang="en-US" altLang="en-US" sz="1800" dirty="0" smtClean="0">
                <a:solidFill>
                  <a:schemeClr val="tx1"/>
                </a:solidFill>
                <a:ea typeface="Franklin Gothic Medium" panose="020B0603020102020204" pitchFamily="34" charset="0"/>
                <a:cs typeface="Franklin Gothic Medium" panose="020B0603020102020204" pitchFamily="34" charset="0"/>
              </a:rPr>
              <a:t>Connections </a:t>
            </a:r>
            <a:r>
              <a:rPr lang="en-US" altLang="en-US" sz="1800" dirty="0">
                <a:solidFill>
                  <a:schemeClr val="tx1"/>
                </a:solidFill>
                <a:ea typeface="Franklin Gothic Medium" panose="020B0603020102020204" pitchFamily="34" charset="0"/>
                <a:cs typeface="Franklin Gothic Medium" panose="020B0603020102020204" pitchFamily="34" charset="0"/>
              </a:rPr>
              <a:t>– Power and Driveline</a:t>
            </a:r>
          </a:p>
          <a:p>
            <a:pPr marL="171450" indent="-171450">
              <a:spcBef>
                <a:spcPct val="0"/>
              </a:spcBef>
            </a:pPr>
            <a:r>
              <a:rPr lang="en-US" altLang="en-US" sz="1800" dirty="0">
                <a:solidFill>
                  <a:schemeClr val="tx1"/>
                </a:solidFill>
                <a:ea typeface="Franklin Gothic Medium" panose="020B0603020102020204" pitchFamily="34" charset="0"/>
                <a:cs typeface="Franklin Gothic Medium" panose="020B0603020102020204" pitchFamily="34" charset="0"/>
              </a:rPr>
              <a:t>Pump Complications </a:t>
            </a:r>
            <a:r>
              <a:rPr lang="en-US" altLang="en-US" sz="1800" dirty="0" smtClean="0">
                <a:solidFill>
                  <a:schemeClr val="tx1"/>
                </a:solidFill>
                <a:ea typeface="Franklin Gothic Medium" panose="020B0603020102020204" pitchFamily="34" charset="0"/>
                <a:cs typeface="Franklin Gothic Medium" panose="020B0603020102020204" pitchFamily="34" charset="0"/>
              </a:rPr>
              <a:t>(pump clot, driveline </a:t>
            </a:r>
            <a:r>
              <a:rPr lang="en-US" altLang="en-US" sz="1800" dirty="0">
                <a:solidFill>
                  <a:schemeClr val="tx1"/>
                </a:solidFill>
                <a:ea typeface="Franklin Gothic Medium" panose="020B0603020102020204" pitchFamily="34" charset="0"/>
                <a:cs typeface="Franklin Gothic Medium" panose="020B0603020102020204" pitchFamily="34" charset="0"/>
              </a:rPr>
              <a:t>fracture, cable damage)</a:t>
            </a:r>
          </a:p>
          <a:p>
            <a:pPr marL="171450" indent="-171450">
              <a:spcBef>
                <a:spcPct val="0"/>
              </a:spcBef>
            </a:pPr>
            <a:endParaRPr lang="en-US" altLang="en-US" sz="1800" dirty="0">
              <a:solidFill>
                <a:schemeClr val="tx1"/>
              </a:solidFill>
              <a:ea typeface="Franklin Gothic Medium" panose="020B0603020102020204" pitchFamily="34" charset="0"/>
              <a:cs typeface="Franklin Gothic Medium" panose="020B0603020102020204" pitchFamily="34" charset="0"/>
            </a:endParaRPr>
          </a:p>
        </p:txBody>
      </p:sp>
      <p:sp>
        <p:nvSpPr>
          <p:cNvPr id="40964" name="Right Arrow 6"/>
          <p:cNvSpPr>
            <a:spLocks noChangeArrowheads="1"/>
          </p:cNvSpPr>
          <p:nvPr/>
        </p:nvSpPr>
        <p:spPr bwMode="auto">
          <a:xfrm>
            <a:off x="3352009" y="1345407"/>
            <a:ext cx="632222" cy="265509"/>
          </a:xfrm>
          <a:prstGeom prst="rightArrow">
            <a:avLst>
              <a:gd name="adj1" fmla="val 50000"/>
              <a:gd name="adj2" fmla="val 49905"/>
            </a:avLst>
          </a:prstGeom>
          <a:solidFill>
            <a:schemeClr val="bg2"/>
          </a:solidFill>
          <a:ln w="9525" algn="ctr">
            <a:solidFill>
              <a:schemeClr val="tx1"/>
            </a:solidFill>
            <a:round/>
            <a:headEnd/>
            <a:tailEnd/>
          </a:ln>
        </p:spPr>
        <p:txBody>
          <a:bodyPr/>
          <a:lstStyle>
            <a:lvl1pPr>
              <a:spcAft>
                <a:spcPts val="600"/>
              </a:spcAft>
              <a:buClr>
                <a:schemeClr val="accent1"/>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1pPr>
            <a:lvl2pPr marL="742950" indent="-285750">
              <a:spcAft>
                <a:spcPts val="600"/>
              </a:spcAft>
              <a:buClr>
                <a:srgbClr val="696A6D"/>
              </a:buClr>
              <a:buSzPct val="125000"/>
              <a:buFont typeface="Wingdings" panose="05000000000000000000" pitchFamily="2" charset="2"/>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2pPr>
            <a:lvl3pPr marL="1143000" indent="-228600">
              <a:spcAft>
                <a:spcPts val="600"/>
              </a:spcAft>
              <a:buFont typeface="AppleSymbols"/>
              <a:buChar char="⎻"/>
              <a:defRPr sz="1200">
                <a:solidFill>
                  <a:srgbClr val="696A6D"/>
                </a:solidFill>
                <a:latin typeface="Franklin Gothic Book" panose="020B0503020102020204" pitchFamily="34" charset="0"/>
                <a:ea typeface="Franklin Gothic Medium" panose="020B0603020102020204" pitchFamily="34" charset="0"/>
                <a:cs typeface="Franklin Gothic Medium" panose="020B0603020102020204" pitchFamily="34" charset="0"/>
              </a:defRPr>
            </a:lvl3pPr>
            <a:lvl4pPr marL="1600200" indent="-22860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057400" indent="-228600">
              <a:spcBef>
                <a:spcPct val="20000"/>
              </a:spcBef>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9pPr>
          </a:lstStyle>
          <a:p>
            <a:pPr eaLnBrk="1" hangingPunct="1">
              <a:spcAft>
                <a:spcPct val="0"/>
              </a:spcAft>
              <a:buClrTx/>
              <a:buSzTx/>
              <a:buFontTx/>
              <a:buNone/>
            </a:pPr>
            <a:endParaRPr lang="en-US" altLang="en-US" sz="1350">
              <a:solidFill>
                <a:schemeClr val="tx1"/>
              </a:solidFill>
            </a:endParaRPr>
          </a:p>
        </p:txBody>
      </p:sp>
    </p:spTree>
    <p:extLst>
      <p:ext uri="{BB962C8B-B14F-4D97-AF65-F5344CB8AC3E}">
        <p14:creationId xmlns:p14="http://schemas.microsoft.com/office/powerpoint/2010/main" val="3607661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44041" y="562455"/>
            <a:ext cx="4914072" cy="796925"/>
          </a:xfrm>
        </p:spPr>
        <p:txBody>
          <a:bodyPr/>
          <a:lstStyle/>
          <a:p>
            <a:r>
              <a:rPr lang="en-US" sz="3200" dirty="0" smtClean="0"/>
              <a:t>Webinar </a:t>
            </a:r>
            <a:r>
              <a:rPr lang="en-US" sz="3200" dirty="0"/>
              <a:t>Education</a:t>
            </a:r>
          </a:p>
        </p:txBody>
      </p:sp>
      <p:sp>
        <p:nvSpPr>
          <p:cNvPr id="6" name="Content Placeholder 2"/>
          <p:cNvSpPr txBox="1">
            <a:spLocks/>
          </p:cNvSpPr>
          <p:nvPr/>
        </p:nvSpPr>
        <p:spPr>
          <a:xfrm>
            <a:off x="1044041" y="1359380"/>
            <a:ext cx="6837216" cy="3236685"/>
          </a:xfrm>
          <a:prstGeom prst="rect">
            <a:avLst/>
          </a:prstGeom>
        </p:spPr>
        <p:txBody>
          <a:bodyPr/>
          <a:lstStyle>
            <a:lvl1pPr marL="137160" indent="-137160" algn="l" defTabSz="457200" rtl="0" fontAlgn="base">
              <a:spcBef>
                <a:spcPts val="0"/>
              </a:spcBef>
              <a:spcAft>
                <a:spcPts val="900"/>
              </a:spcAft>
              <a:buClr>
                <a:schemeClr val="accent1"/>
              </a:buClr>
              <a:buSzPct val="90000"/>
              <a:buFontTx/>
              <a:buBlip>
                <a:blip r:embed="rId3"/>
              </a:buBlip>
              <a:defRPr sz="1200" kern="1200">
                <a:solidFill>
                  <a:srgbClr val="696A6D"/>
                </a:solidFill>
                <a:latin typeface="Franklin Gothic Medium" charset="0"/>
                <a:ea typeface="Franklin Gothic Medium" charset="0"/>
                <a:cs typeface="Franklin Gothic Medium" charset="0"/>
              </a:defRPr>
            </a:lvl1pPr>
            <a:lvl2pPr marL="320040" indent="-137160" algn="l" defTabSz="457200" rtl="0" fontAlgn="base">
              <a:spcBef>
                <a:spcPts val="0"/>
              </a:spcBef>
              <a:spcAft>
                <a:spcPts val="900"/>
              </a:spcAft>
              <a:buClr>
                <a:srgbClr val="696A6D"/>
              </a:buClr>
              <a:buSzPct val="90000"/>
              <a:buFontTx/>
              <a:buBlip>
                <a:blip r:embed="rId4"/>
              </a:buBlip>
              <a:defRPr sz="1200" kern="1200">
                <a:solidFill>
                  <a:srgbClr val="696A6D"/>
                </a:solidFill>
                <a:latin typeface="Franklin Gothic Medium" charset="0"/>
                <a:ea typeface="Franklin Gothic Medium" charset="0"/>
                <a:cs typeface="Franklin Gothic Medium" charset="0"/>
              </a:defRPr>
            </a:lvl2pPr>
            <a:lvl3pPr marL="457200" indent="-137160" algn="l" defTabSz="457200" rtl="0" fontAlgn="base">
              <a:spcBef>
                <a:spcPts val="0"/>
              </a:spcBef>
              <a:spcAft>
                <a:spcPts val="900"/>
              </a:spcAft>
              <a:buFont typeface="AppleSymbols" charset="0"/>
              <a:buChar char="⎻"/>
              <a:defRPr sz="1200" kern="1200" baseline="0">
                <a:solidFill>
                  <a:srgbClr val="696A6D"/>
                </a:solidFill>
                <a:latin typeface="Franklin Gothic Medium" charset="0"/>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Training Easily Accessible</a:t>
            </a:r>
          </a:p>
          <a:p>
            <a:pPr lvl="1">
              <a:buClr>
                <a:srgbClr val="C00000"/>
              </a:buClr>
              <a:buFont typeface="Arial" panose="020B0604020202020204" pitchFamily="34" charset="0"/>
              <a:buChar char="•"/>
            </a:pPr>
            <a:r>
              <a:rPr lang="en-US" altLang="en-US" sz="1800" dirty="0" smtClean="0">
                <a:solidFill>
                  <a:schemeClr val="tx2">
                    <a:lumMod val="50000"/>
                  </a:schemeClr>
                </a:solidFill>
                <a:latin typeface="+mj-lt"/>
                <a:cs typeface="Times New Roman" panose="02020603050405020304" pitchFamily="18" charset="0"/>
              </a:rPr>
              <a:t>We could initiate webinar for your area and record to </a:t>
            </a:r>
            <a:r>
              <a:rPr lang="en-US" altLang="en-US" sz="1800" dirty="0">
                <a:solidFill>
                  <a:schemeClr val="tx2">
                    <a:lumMod val="50000"/>
                  </a:schemeClr>
                </a:solidFill>
                <a:latin typeface="+mj-lt"/>
                <a:cs typeface="Times New Roman" panose="02020603050405020304" pitchFamily="18" charset="0"/>
              </a:rPr>
              <a:t>forward to entire </a:t>
            </a:r>
            <a:r>
              <a:rPr lang="en-US" altLang="en-US" sz="1800" dirty="0" smtClean="0">
                <a:solidFill>
                  <a:schemeClr val="tx2">
                    <a:lumMod val="50000"/>
                  </a:schemeClr>
                </a:solidFill>
                <a:latin typeface="+mj-lt"/>
                <a:cs typeface="Times New Roman" panose="02020603050405020304" pitchFamily="18" charset="0"/>
              </a:rPr>
              <a:t>staff</a:t>
            </a:r>
            <a:endParaRPr lang="en-US" altLang="en-US" sz="1800" dirty="0">
              <a:solidFill>
                <a:schemeClr val="tx2">
                  <a:lumMod val="50000"/>
                </a:schemeClr>
              </a:solidFill>
              <a:latin typeface="+mj-lt"/>
              <a:cs typeface="Times New Roman" panose="02020603050405020304" pitchFamily="18" charset="0"/>
            </a:endParaRPr>
          </a:p>
          <a:p>
            <a:pPr lvl="1">
              <a:buClr>
                <a:srgbClr val="C00000"/>
              </a:buClr>
              <a:buFont typeface="Arial" panose="020B0604020202020204" pitchFamily="34" charset="0"/>
              <a:buChar char="•"/>
            </a:pPr>
            <a:r>
              <a:rPr lang="en-US" altLang="en-US" sz="1800" dirty="0">
                <a:solidFill>
                  <a:schemeClr val="tx2">
                    <a:lumMod val="50000"/>
                  </a:schemeClr>
                </a:solidFill>
                <a:latin typeface="+mj-lt"/>
                <a:cs typeface="Times New Roman" panose="02020603050405020304" pitchFamily="18" charset="0"/>
              </a:rPr>
              <a:t>Ability to participate with any computer. “Show &amp; tell with the devices”</a:t>
            </a:r>
          </a:p>
          <a:p>
            <a:pPr lvl="1">
              <a:buClr>
                <a:srgbClr val="C00000"/>
              </a:buClr>
              <a:buFont typeface="Arial" panose="020B0604020202020204" pitchFamily="34" charset="0"/>
              <a:buChar char="•"/>
            </a:pPr>
            <a:r>
              <a:rPr lang="en-US" altLang="en-US" sz="1800" dirty="0">
                <a:solidFill>
                  <a:schemeClr val="tx2">
                    <a:lumMod val="50000"/>
                  </a:schemeClr>
                </a:solidFill>
                <a:latin typeface="+mj-lt"/>
                <a:cs typeface="Times New Roman" panose="02020603050405020304" pitchFamily="18" charset="0"/>
              </a:rPr>
              <a:t>Case studies shared for review and discussion</a:t>
            </a:r>
          </a:p>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Post-Presentation Resources </a:t>
            </a:r>
          </a:p>
          <a:p>
            <a:pPr lvl="1">
              <a:buClr>
                <a:srgbClr val="C00000"/>
              </a:buClr>
              <a:buFont typeface="Arial" panose="020B0604020202020204" pitchFamily="34" charset="0"/>
              <a:buChar char="•"/>
            </a:pPr>
            <a:r>
              <a:rPr lang="en-US" altLang="en-US" sz="1800" dirty="0">
                <a:solidFill>
                  <a:schemeClr val="tx2">
                    <a:lumMod val="50000"/>
                  </a:schemeClr>
                </a:solidFill>
                <a:latin typeface="+mj-lt"/>
                <a:cs typeface="Times New Roman" panose="02020603050405020304" pitchFamily="18" charset="0"/>
              </a:rPr>
              <a:t>PowerPoint and EMS field guide available</a:t>
            </a:r>
          </a:p>
          <a:p>
            <a:pPr lvl="1">
              <a:buClr>
                <a:srgbClr val="C00000"/>
              </a:buClr>
              <a:buFont typeface="Arial" panose="020B0604020202020204" pitchFamily="34" charset="0"/>
              <a:buChar char="•"/>
            </a:pPr>
            <a:r>
              <a:rPr lang="en-US" altLang="en-US" sz="1800" dirty="0">
                <a:solidFill>
                  <a:schemeClr val="tx2">
                    <a:lumMod val="50000"/>
                  </a:schemeClr>
                </a:solidFill>
                <a:latin typeface="+mj-lt"/>
                <a:cs typeface="Times New Roman" panose="02020603050405020304" pitchFamily="18" charset="0"/>
              </a:rPr>
              <a:t>Educational presentations are recorded and available via email link for those who could not join live </a:t>
            </a:r>
            <a:endParaRPr lang="en-US" sz="1800" dirty="0">
              <a:solidFill>
                <a:schemeClr val="tx2">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8398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58846" y="673222"/>
            <a:ext cx="3686855" cy="796925"/>
          </a:xfrm>
        </p:spPr>
        <p:txBody>
          <a:bodyPr/>
          <a:lstStyle/>
          <a:p>
            <a:r>
              <a:rPr lang="en-US" altLang="en-US" sz="3200" dirty="0"/>
              <a:t>ER and EMS Training</a:t>
            </a:r>
          </a:p>
        </p:txBody>
      </p:sp>
      <p:sp>
        <p:nvSpPr>
          <p:cNvPr id="6" name="Content Placeholder 2"/>
          <p:cNvSpPr txBox="1">
            <a:spLocks/>
          </p:cNvSpPr>
          <p:nvPr/>
        </p:nvSpPr>
        <p:spPr>
          <a:xfrm>
            <a:off x="873801" y="1340374"/>
            <a:ext cx="3771900" cy="3717856"/>
          </a:xfrm>
          <a:prstGeom prst="rect">
            <a:avLst/>
          </a:prstGeom>
        </p:spPr>
        <p:txBody>
          <a:bodyPr/>
          <a:lstStyle>
            <a:lvl1pPr marL="137160" indent="-137160" algn="l" defTabSz="457200" rtl="0" fontAlgn="base">
              <a:spcBef>
                <a:spcPts val="0"/>
              </a:spcBef>
              <a:spcAft>
                <a:spcPts val="900"/>
              </a:spcAft>
              <a:buClr>
                <a:schemeClr val="accent1"/>
              </a:buClr>
              <a:buSzPct val="90000"/>
              <a:buFontTx/>
              <a:buBlip>
                <a:blip r:embed="rId3"/>
              </a:buBlip>
              <a:defRPr sz="1200" kern="1200">
                <a:solidFill>
                  <a:srgbClr val="696A6D"/>
                </a:solidFill>
                <a:latin typeface="Franklin Gothic Medium" charset="0"/>
                <a:ea typeface="Franklin Gothic Medium" charset="0"/>
                <a:cs typeface="Franklin Gothic Medium" charset="0"/>
              </a:defRPr>
            </a:lvl1pPr>
            <a:lvl2pPr marL="320040" indent="-137160" algn="l" defTabSz="457200" rtl="0" fontAlgn="base">
              <a:spcBef>
                <a:spcPts val="0"/>
              </a:spcBef>
              <a:spcAft>
                <a:spcPts val="900"/>
              </a:spcAft>
              <a:buClr>
                <a:srgbClr val="696A6D"/>
              </a:buClr>
              <a:buSzPct val="90000"/>
              <a:buFontTx/>
              <a:buBlip>
                <a:blip r:embed="rId4"/>
              </a:buBlip>
              <a:defRPr sz="1200" kern="1200">
                <a:solidFill>
                  <a:srgbClr val="696A6D"/>
                </a:solidFill>
                <a:latin typeface="Franklin Gothic Medium" charset="0"/>
                <a:ea typeface="Franklin Gothic Medium" charset="0"/>
                <a:cs typeface="Franklin Gothic Medium" charset="0"/>
              </a:defRPr>
            </a:lvl2pPr>
            <a:lvl3pPr marL="457200" indent="-137160" algn="l" defTabSz="457200" rtl="0" fontAlgn="base">
              <a:spcBef>
                <a:spcPts val="0"/>
              </a:spcBef>
              <a:spcAft>
                <a:spcPts val="900"/>
              </a:spcAft>
              <a:buFont typeface="AppleSymbols" charset="0"/>
              <a:buChar char="⎻"/>
              <a:defRPr sz="1200" kern="1200" baseline="0">
                <a:solidFill>
                  <a:srgbClr val="696A6D"/>
                </a:solidFill>
                <a:latin typeface="Franklin Gothic Medium" charset="0"/>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2013: Initiated statewide EMS guide for all MCS implanting centers including contact numbers for each facility to streamline care </a:t>
            </a:r>
          </a:p>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Notify local ER and EMS </a:t>
            </a:r>
          </a:p>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Quarterly webinar training with ER and EMS prior to discharge with new implant</a:t>
            </a:r>
          </a:p>
          <a:p>
            <a:pPr>
              <a:buFont typeface="Wingdings" panose="05000000000000000000" pitchFamily="2" charset="2"/>
              <a:buChar char="§"/>
            </a:pPr>
            <a:r>
              <a:rPr lang="en-US" altLang="en-US" sz="1800" dirty="0">
                <a:solidFill>
                  <a:schemeClr val="tx2">
                    <a:lumMod val="50000"/>
                  </a:schemeClr>
                </a:solidFill>
                <a:latin typeface="+mj-lt"/>
                <a:cs typeface="Times New Roman" panose="02020603050405020304" pitchFamily="18" charset="0"/>
              </a:rPr>
              <a:t>Continue to develop a distribution list of  EMS facilities and ERs as a resource to educate the community</a:t>
            </a:r>
          </a:p>
        </p:txBody>
      </p:sp>
      <p:pic>
        <p:nvPicPr>
          <p:cNvPr id="7" name="Picture 6"/>
          <p:cNvPicPr>
            <a:picLocks noChangeAspect="1"/>
          </p:cNvPicPr>
          <p:nvPr/>
        </p:nvPicPr>
        <p:blipFill>
          <a:blip r:embed="rId5"/>
          <a:stretch>
            <a:fillRect/>
          </a:stretch>
        </p:blipFill>
        <p:spPr>
          <a:xfrm>
            <a:off x="4757973" y="515257"/>
            <a:ext cx="3904343" cy="3505200"/>
          </a:xfrm>
          <a:prstGeom prst="rect">
            <a:avLst/>
          </a:prstGeom>
        </p:spPr>
      </p:pic>
    </p:spTree>
    <p:extLst>
      <p:ext uri="{BB962C8B-B14F-4D97-AF65-F5344CB8AC3E}">
        <p14:creationId xmlns:p14="http://schemas.microsoft.com/office/powerpoint/2010/main" val="13691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and VADs</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35</a:t>
            </a:fld>
            <a:endParaRPr lang="en-US" altLang="x-none" dirty="0"/>
          </a:p>
        </p:txBody>
      </p:sp>
      <p:sp>
        <p:nvSpPr>
          <p:cNvPr id="4" name="Text Placeholder 3"/>
          <p:cNvSpPr>
            <a:spLocks noGrp="1"/>
          </p:cNvSpPr>
          <p:nvPr>
            <p:ph type="body" sz="quarter" idx="11"/>
          </p:nvPr>
        </p:nvSpPr>
        <p:spPr/>
        <p:txBody>
          <a:bodyPr/>
          <a:lstStyle/>
          <a:p>
            <a:r>
              <a:rPr lang="en-US" sz="1400" dirty="0" smtClean="0">
                <a:solidFill>
                  <a:schemeClr val="tx1"/>
                </a:solidFill>
              </a:rPr>
              <a:t>COVID vaccinations</a:t>
            </a:r>
          </a:p>
          <a:p>
            <a:r>
              <a:rPr lang="en-US" sz="1400" dirty="0" smtClean="0">
                <a:solidFill>
                  <a:schemeClr val="tx1"/>
                </a:solidFill>
              </a:rPr>
              <a:t>If patients get COVID we want to try to get them IV infusion</a:t>
            </a:r>
          </a:p>
          <a:p>
            <a:r>
              <a:rPr lang="en-US" sz="1400" dirty="0" smtClean="0">
                <a:solidFill>
                  <a:schemeClr val="tx1"/>
                </a:solidFill>
              </a:rPr>
              <a:t>Majority of our patients have had COVID </a:t>
            </a:r>
          </a:p>
          <a:p>
            <a:r>
              <a:rPr lang="en-US" sz="1400" dirty="0" smtClean="0">
                <a:solidFill>
                  <a:schemeClr val="tx1"/>
                </a:solidFill>
              </a:rPr>
              <a:t>Encourage patients to get O2 oximeter</a:t>
            </a:r>
          </a:p>
          <a:p>
            <a:r>
              <a:rPr lang="en-US" sz="1400" dirty="0" smtClean="0">
                <a:solidFill>
                  <a:schemeClr val="tx1"/>
                </a:solidFill>
              </a:rPr>
              <a:t>Stay hydrated</a:t>
            </a:r>
          </a:p>
          <a:p>
            <a:r>
              <a:rPr lang="en-US" sz="1400" dirty="0" smtClean="0">
                <a:solidFill>
                  <a:schemeClr val="tx1"/>
                </a:solidFill>
              </a:rPr>
              <a:t>Frequent </a:t>
            </a:r>
            <a:r>
              <a:rPr lang="en-US" sz="1400" dirty="0" smtClean="0">
                <a:solidFill>
                  <a:schemeClr val="tx1"/>
                </a:solidFill>
              </a:rPr>
              <a:t>communication</a:t>
            </a:r>
          </a:p>
          <a:p>
            <a:r>
              <a:rPr lang="en-US" sz="1400" dirty="0" smtClean="0">
                <a:solidFill>
                  <a:schemeClr val="tx1"/>
                </a:solidFill>
              </a:rPr>
              <a:t>We have NOT seen workups for LVAD or advance therapy due to post COVID </a:t>
            </a:r>
            <a:r>
              <a:rPr lang="en-US" sz="1400" smtClean="0">
                <a:solidFill>
                  <a:schemeClr val="tx1"/>
                </a:solidFill>
              </a:rPr>
              <a:t>heart disease</a:t>
            </a:r>
            <a:endParaRPr lang="en-US" sz="1400" dirty="0" smtClean="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416504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36</a:t>
            </a:fld>
            <a:endParaRPr lang="en-US" altLang="x-none" dirty="0"/>
          </a:p>
        </p:txBody>
      </p:sp>
      <p:sp>
        <p:nvSpPr>
          <p:cNvPr id="7" name="Text Placeholder 6"/>
          <p:cNvSpPr txBox="1">
            <a:spLocks noGrp="1"/>
          </p:cNvSpPr>
          <p:nvPr>
            <p:ph type="body" sz="quarter" idx="11"/>
          </p:nvPr>
        </p:nvSpPr>
        <p:spPr>
          <a:prstGeom prst="rect">
            <a:avLst/>
          </a:prstGeom>
          <a:noFill/>
          <a:ln>
            <a:noFill/>
          </a:ln>
        </p:spPr>
        <p:txBody>
          <a:bodyPr wrap="square" rtlCol="0">
            <a:spAutoFit/>
          </a:bodyPr>
          <a:lstStyle/>
          <a:p>
            <a:r>
              <a:rPr lang="en-US" sz="1400" dirty="0" smtClean="0"/>
              <a:t>Mr. Smith 68 </a:t>
            </a:r>
            <a:r>
              <a:rPr lang="en-US" sz="1400" dirty="0" err="1" smtClean="0"/>
              <a:t>yo</a:t>
            </a:r>
            <a:r>
              <a:rPr lang="en-US" sz="1400" dirty="0" smtClean="0"/>
              <a:t> is a new HeartMate 3 implant discharged from implant 6 weeks. No complications with implant. Patient comes in using a </a:t>
            </a:r>
            <a:r>
              <a:rPr lang="en-US" sz="1400" dirty="0" err="1" smtClean="0"/>
              <a:t>rollator</a:t>
            </a:r>
            <a:r>
              <a:rPr lang="en-US" sz="1400" dirty="0" smtClean="0"/>
              <a:t>. </a:t>
            </a:r>
            <a:r>
              <a:rPr lang="en-US" sz="1400" dirty="0" err="1" smtClean="0"/>
              <a:t>Mr</a:t>
            </a:r>
            <a:r>
              <a:rPr lang="en-US" sz="1400" dirty="0" smtClean="0"/>
              <a:t> Smith shows up with his caregiver for cardiac rehab. Patient brings his back up bag and log files from home. </a:t>
            </a:r>
          </a:p>
          <a:p>
            <a:r>
              <a:rPr lang="en-US" sz="1400" dirty="0" smtClean="0"/>
              <a:t>VAD Parameters at home</a:t>
            </a:r>
            <a:r>
              <a:rPr lang="en-US" sz="1400" dirty="0"/>
              <a:t> </a:t>
            </a:r>
            <a:r>
              <a:rPr lang="en-US" sz="1400" dirty="0" smtClean="0"/>
              <a:t>Speed: 5500 Flow 4-4.5 PI 2.3-3.3 Power 3.4-4.0 MAPs 78-88</a:t>
            </a:r>
          </a:p>
          <a:p>
            <a:r>
              <a:rPr lang="en-US" sz="1400" dirty="0" smtClean="0"/>
              <a:t>Patient has been having cardiac rehab for a week with no issues in vital signs</a:t>
            </a:r>
          </a:p>
          <a:p>
            <a:r>
              <a:rPr lang="en-US" sz="1400" dirty="0" smtClean="0"/>
              <a:t>Today prior to starting rehab patients Speed 5500 Flow 4.2 PI 4.0 Power 3.6 MAP 90. During rehab MAP 95-105. VAD numbers Speed Flow 4.1 PI 4.4 Power 3.8. Patient states he feels fine. You call the VAD team</a:t>
            </a:r>
          </a:p>
          <a:p>
            <a:r>
              <a:rPr lang="en-US" sz="1400" dirty="0" smtClean="0"/>
              <a:t>VAD Team reviews all of his numbers, When did he take his BP medication and reviewed his medication? Did he eat and drink prior to going to rehab?</a:t>
            </a:r>
          </a:p>
          <a:p>
            <a:r>
              <a:rPr lang="en-US" sz="1400" dirty="0" smtClean="0"/>
              <a:t>PLAN:</a:t>
            </a:r>
          </a:p>
          <a:p>
            <a:endParaRPr lang="en-US" sz="1400" dirty="0" smtClean="0"/>
          </a:p>
        </p:txBody>
      </p:sp>
    </p:spTree>
    <p:extLst>
      <p:ext uri="{BB962C8B-B14F-4D97-AF65-F5344CB8AC3E}">
        <p14:creationId xmlns:p14="http://schemas.microsoft.com/office/powerpoint/2010/main" val="271201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a:t>
            </a:r>
            <a:endParaRPr lang="en-US" dirty="0"/>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37</a:t>
            </a:fld>
            <a:endParaRPr lang="en-US" altLang="x-none" dirty="0"/>
          </a:p>
        </p:txBody>
      </p:sp>
      <p:sp>
        <p:nvSpPr>
          <p:cNvPr id="4" name="Text Placeholder 3"/>
          <p:cNvSpPr>
            <a:spLocks noGrp="1"/>
          </p:cNvSpPr>
          <p:nvPr>
            <p:ph type="body" sz="quarter" idx="11"/>
          </p:nvPr>
        </p:nvSpPr>
        <p:spPr/>
        <p:txBody>
          <a:bodyPr/>
          <a:lstStyle/>
          <a:p>
            <a:r>
              <a:rPr lang="en-US" sz="1400" dirty="0" smtClean="0">
                <a:solidFill>
                  <a:schemeClr val="tx1"/>
                </a:solidFill>
              </a:rPr>
              <a:t>Miss Jones received a HeartMate 3 and has been home for 8 weeks and going to rehab for 2 weeks. She arrives alone with her black bag. No log files</a:t>
            </a:r>
          </a:p>
          <a:p>
            <a:r>
              <a:rPr lang="en-US" sz="1400" dirty="0" smtClean="0">
                <a:solidFill>
                  <a:schemeClr val="tx1"/>
                </a:solidFill>
              </a:rPr>
              <a:t>VAD Parameters today Speed 5200 Flow 4.0 PI 3.0 Power 3.6 MAP 78. She does not take her MAP at home but feels her VAD numbers are what they are at </a:t>
            </a:r>
            <a:r>
              <a:rPr lang="en-US" sz="1400" dirty="0" smtClean="0">
                <a:solidFill>
                  <a:schemeClr val="tx1"/>
                </a:solidFill>
              </a:rPr>
              <a:t>home.</a:t>
            </a:r>
          </a:p>
          <a:p>
            <a:r>
              <a:rPr lang="en-US" sz="1400" dirty="0" smtClean="0">
                <a:solidFill>
                  <a:schemeClr val="tx1"/>
                </a:solidFill>
              </a:rPr>
              <a:t>During </a:t>
            </a:r>
            <a:r>
              <a:rPr lang="en-US" sz="1400" dirty="0">
                <a:solidFill>
                  <a:schemeClr val="tx1"/>
                </a:solidFill>
              </a:rPr>
              <a:t>rehab MAP 95-105. VAD numbers Speed Flow </a:t>
            </a:r>
            <a:r>
              <a:rPr lang="en-US" sz="1400" dirty="0" smtClean="0">
                <a:solidFill>
                  <a:schemeClr val="tx1"/>
                </a:solidFill>
              </a:rPr>
              <a:t>2.9 </a:t>
            </a:r>
            <a:r>
              <a:rPr lang="en-US" sz="1400" dirty="0">
                <a:solidFill>
                  <a:schemeClr val="tx1"/>
                </a:solidFill>
              </a:rPr>
              <a:t>PI </a:t>
            </a:r>
            <a:r>
              <a:rPr lang="en-US" sz="1400" dirty="0" smtClean="0">
                <a:solidFill>
                  <a:schemeClr val="tx1"/>
                </a:solidFill>
              </a:rPr>
              <a:t>8.4 </a:t>
            </a:r>
            <a:r>
              <a:rPr lang="en-US" sz="1400" dirty="0">
                <a:solidFill>
                  <a:schemeClr val="tx1"/>
                </a:solidFill>
              </a:rPr>
              <a:t>Power 3.8. Patient states </a:t>
            </a:r>
            <a:r>
              <a:rPr lang="en-US" sz="1400" dirty="0" smtClean="0">
                <a:solidFill>
                  <a:schemeClr val="tx1"/>
                </a:solidFill>
              </a:rPr>
              <a:t>she doesn’t feels well. </a:t>
            </a:r>
            <a:r>
              <a:rPr lang="en-US" sz="1400" dirty="0">
                <a:solidFill>
                  <a:schemeClr val="tx1"/>
                </a:solidFill>
              </a:rPr>
              <a:t>You call the VAD team</a:t>
            </a:r>
          </a:p>
          <a:p>
            <a:r>
              <a:rPr lang="en-US" sz="1400" dirty="0">
                <a:solidFill>
                  <a:schemeClr val="tx1"/>
                </a:solidFill>
              </a:rPr>
              <a:t>VAD Team reviews all of </a:t>
            </a:r>
            <a:r>
              <a:rPr lang="en-US" sz="1400" dirty="0" smtClean="0">
                <a:solidFill>
                  <a:schemeClr val="tx1"/>
                </a:solidFill>
              </a:rPr>
              <a:t>her </a:t>
            </a:r>
            <a:r>
              <a:rPr lang="en-US" sz="1400" dirty="0">
                <a:solidFill>
                  <a:schemeClr val="tx1"/>
                </a:solidFill>
              </a:rPr>
              <a:t>numbers, When did </a:t>
            </a:r>
            <a:r>
              <a:rPr lang="en-US" sz="1400" dirty="0" smtClean="0">
                <a:solidFill>
                  <a:schemeClr val="tx1"/>
                </a:solidFill>
              </a:rPr>
              <a:t>she </a:t>
            </a:r>
            <a:r>
              <a:rPr lang="en-US" sz="1400" dirty="0">
                <a:solidFill>
                  <a:schemeClr val="tx1"/>
                </a:solidFill>
              </a:rPr>
              <a:t>take </a:t>
            </a:r>
            <a:r>
              <a:rPr lang="en-US" sz="1400" dirty="0" smtClean="0">
                <a:solidFill>
                  <a:schemeClr val="tx1"/>
                </a:solidFill>
              </a:rPr>
              <a:t>her </a:t>
            </a:r>
            <a:r>
              <a:rPr lang="en-US" sz="1400" dirty="0">
                <a:solidFill>
                  <a:schemeClr val="tx1"/>
                </a:solidFill>
              </a:rPr>
              <a:t>BP medication and reviewed </a:t>
            </a:r>
            <a:r>
              <a:rPr lang="en-US" sz="1400" dirty="0" smtClean="0">
                <a:solidFill>
                  <a:schemeClr val="tx1"/>
                </a:solidFill>
              </a:rPr>
              <a:t>her medication list? </a:t>
            </a:r>
            <a:r>
              <a:rPr lang="en-US" sz="1400" dirty="0">
                <a:solidFill>
                  <a:schemeClr val="tx1"/>
                </a:solidFill>
              </a:rPr>
              <a:t>Did </a:t>
            </a:r>
            <a:r>
              <a:rPr lang="en-US" sz="1400" dirty="0" smtClean="0">
                <a:solidFill>
                  <a:schemeClr val="tx1"/>
                </a:solidFill>
              </a:rPr>
              <a:t>she </a:t>
            </a:r>
            <a:r>
              <a:rPr lang="en-US" sz="1400" dirty="0">
                <a:solidFill>
                  <a:schemeClr val="tx1"/>
                </a:solidFill>
              </a:rPr>
              <a:t>eat and drink prior to going to rehab</a:t>
            </a:r>
            <a:r>
              <a:rPr lang="en-US" sz="1400" dirty="0" smtClean="0">
                <a:solidFill>
                  <a:schemeClr val="tx1"/>
                </a:solidFill>
              </a:rPr>
              <a:t>? Patient is on metoprolol 50 mg bid which she did not take prior to coming to rehab. She did not have any breakfast before rehab. </a:t>
            </a:r>
            <a:endParaRPr lang="en-US" sz="1400" dirty="0">
              <a:solidFill>
                <a:schemeClr val="tx1"/>
              </a:solidFill>
            </a:endParaRPr>
          </a:p>
          <a:p>
            <a:r>
              <a:rPr lang="en-US" sz="1400" b="1" dirty="0">
                <a:solidFill>
                  <a:schemeClr val="tx1"/>
                </a:solidFill>
              </a:rPr>
              <a:t>PLAN:</a:t>
            </a:r>
          </a:p>
          <a:p>
            <a:endParaRPr lang="en-US" sz="1400" dirty="0" smtClean="0">
              <a:solidFill>
                <a:schemeClr val="tx1"/>
              </a:solidFill>
            </a:endParaRPr>
          </a:p>
          <a:p>
            <a:endParaRPr lang="en-US" sz="1400" dirty="0">
              <a:solidFill>
                <a:schemeClr val="tx1"/>
              </a:solidFill>
            </a:endParaRPr>
          </a:p>
        </p:txBody>
      </p:sp>
    </p:spTree>
    <p:extLst>
      <p:ext uri="{BB962C8B-B14F-4D97-AF65-F5344CB8AC3E}">
        <p14:creationId xmlns:p14="http://schemas.microsoft.com/office/powerpoint/2010/main" val="1430192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044" y="1950961"/>
            <a:ext cx="2384410" cy="796835"/>
          </a:xfrm>
        </p:spPr>
        <p:txBody>
          <a:bodyPr/>
          <a:lstStyle/>
          <a:p>
            <a:pPr algn="ctr"/>
            <a:r>
              <a:rPr lang="en-US" sz="4200" dirty="0" smtClean="0"/>
              <a:t>Questions</a:t>
            </a:r>
            <a:endParaRPr lang="en-US" sz="4200" dirty="0"/>
          </a:p>
        </p:txBody>
      </p:sp>
    </p:spTree>
    <p:extLst>
      <p:ext uri="{BB962C8B-B14F-4D97-AF65-F5344CB8AC3E}">
        <p14:creationId xmlns:p14="http://schemas.microsoft.com/office/powerpoint/2010/main" val="36526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10079"/>
            <a:ext cx="2614506" cy="564421"/>
          </a:xfrm>
        </p:spPr>
        <p:txBody>
          <a:bodyPr/>
          <a:lstStyle/>
          <a:p>
            <a:pPr algn="ctr"/>
            <a:r>
              <a:rPr lang="en-US" sz="4200" dirty="0" smtClean="0"/>
              <a:t>Thank You</a:t>
            </a:r>
            <a:endParaRPr lang="en-US" sz="4200" dirty="0"/>
          </a:p>
        </p:txBody>
      </p:sp>
    </p:spTree>
    <p:extLst>
      <p:ext uri="{BB962C8B-B14F-4D97-AF65-F5344CB8AC3E}">
        <p14:creationId xmlns:p14="http://schemas.microsoft.com/office/powerpoint/2010/main" val="413062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76" y="413656"/>
            <a:ext cx="7251049" cy="796835"/>
          </a:xfrm>
        </p:spPr>
        <p:txBody>
          <a:bodyPr/>
          <a:lstStyle/>
          <a:p>
            <a:r>
              <a:rPr lang="en-US" dirty="0" smtClean="0"/>
              <a:t>Disease Progression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54" y="1210491"/>
            <a:ext cx="7014467" cy="333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598885" y="4640943"/>
            <a:ext cx="3352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anose="020B0503020102020204" pitchFamily="34" charset="0"/>
              </a:defRPr>
            </a:lvl1pPr>
            <a:lvl2pPr marL="742950" indent="-285750" eaLnBrk="0" hangingPunct="0">
              <a:defRPr>
                <a:solidFill>
                  <a:schemeClr val="tx1"/>
                </a:solidFill>
                <a:latin typeface="Franklin Gothic Book" panose="020B0503020102020204" pitchFamily="34" charset="0"/>
              </a:defRPr>
            </a:lvl2pPr>
            <a:lvl3pPr marL="1143000" indent="-228600" eaLnBrk="0" hangingPunct="0">
              <a:defRPr>
                <a:solidFill>
                  <a:schemeClr val="tx1"/>
                </a:solidFill>
                <a:latin typeface="Franklin Gothic Book" panose="020B0503020102020204" pitchFamily="34" charset="0"/>
              </a:defRPr>
            </a:lvl3pPr>
            <a:lvl4pPr marL="1600200" indent="-228600" eaLnBrk="0" hangingPunct="0">
              <a:defRPr>
                <a:solidFill>
                  <a:schemeClr val="tx1"/>
                </a:solidFill>
                <a:latin typeface="Franklin Gothic Book" panose="020B0503020102020204" pitchFamily="34" charset="0"/>
              </a:defRPr>
            </a:lvl4pPr>
            <a:lvl5pPr marL="2057400" indent="-228600" eaLnBrk="0" hangingPunct="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1050" dirty="0">
                <a:latin typeface="Calibri" panose="020F0502020204030204" pitchFamily="34" charset="0"/>
                <a:cs typeface="Arial" panose="020B0604020202020204" pitchFamily="34" charset="0"/>
              </a:rPr>
              <a:t>Jessup, </a:t>
            </a:r>
            <a:r>
              <a:rPr lang="en-US" altLang="en-US" sz="1050" i="1" dirty="0">
                <a:latin typeface="Calibri" panose="020F0502020204030204" pitchFamily="34" charset="0"/>
                <a:cs typeface="Arial" panose="020B0604020202020204" pitchFamily="34" charset="0"/>
              </a:rPr>
              <a:t>NEJM</a:t>
            </a:r>
            <a:r>
              <a:rPr lang="en-US" altLang="en-US" sz="1050" dirty="0">
                <a:latin typeface="Calibri" panose="020F0502020204030204" pitchFamily="34" charset="0"/>
                <a:cs typeface="Arial" panose="020B0604020202020204" pitchFamily="34" charset="0"/>
              </a:rPr>
              <a:t> 2003</a:t>
            </a:r>
          </a:p>
        </p:txBody>
      </p:sp>
    </p:spTree>
    <p:extLst>
      <p:ext uri="{BB962C8B-B14F-4D97-AF65-F5344CB8AC3E}">
        <p14:creationId xmlns:p14="http://schemas.microsoft.com/office/powerpoint/2010/main" val="232597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2B546D-59BE-BF47-B3F4-37A84A0A97D6}"/>
              </a:ext>
            </a:extLst>
          </p:cNvPr>
          <p:cNvGrpSpPr/>
          <p:nvPr/>
        </p:nvGrpSpPr>
        <p:grpSpPr>
          <a:xfrm>
            <a:off x="1418842" y="2571750"/>
            <a:ext cx="6518635" cy="262276"/>
            <a:chOff x="1418840" y="2571750"/>
            <a:chExt cx="6518635" cy="262276"/>
          </a:xfrm>
        </p:grpSpPr>
        <p:cxnSp>
          <p:nvCxnSpPr>
            <p:cNvPr id="5" name="Straight Connector 4">
              <a:extLst>
                <a:ext uri="{FF2B5EF4-FFF2-40B4-BE49-F238E27FC236}">
                  <a16:creationId xmlns:a16="http://schemas.microsoft.com/office/drawing/2014/main" id="{367AB7AE-E620-4847-8DE1-3A1C1F9AB47A}"/>
                </a:ext>
              </a:extLst>
            </p:cNvPr>
            <p:cNvCxnSpPr/>
            <p:nvPr/>
          </p:nvCxnSpPr>
          <p:spPr>
            <a:xfrm>
              <a:off x="1418840" y="2705492"/>
              <a:ext cx="6518635"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object 15">
              <a:extLst>
                <a:ext uri="{FF2B5EF4-FFF2-40B4-BE49-F238E27FC236}">
                  <a16:creationId xmlns:a16="http://schemas.microsoft.com/office/drawing/2014/main" id="{D6DB3A9F-88A6-6F43-B2FA-E7B3EE924074}"/>
                </a:ext>
              </a:extLst>
            </p:cNvPr>
            <p:cNvSpPr/>
            <p:nvPr/>
          </p:nvSpPr>
          <p:spPr>
            <a:xfrm rot="16200000">
              <a:off x="2277273" y="2637319"/>
              <a:ext cx="262276" cy="131138"/>
            </a:xfrm>
            <a:custGeom>
              <a:avLst/>
              <a:gdLst/>
              <a:ahLst/>
              <a:cxnLst/>
              <a:rect l="l" t="t" r="r" b="b"/>
              <a:pathLst>
                <a:path w="125729" h="62864">
                  <a:moveTo>
                    <a:pt x="125399" y="0"/>
                  </a:moveTo>
                  <a:lnTo>
                    <a:pt x="0" y="0"/>
                  </a:lnTo>
                  <a:lnTo>
                    <a:pt x="62699" y="62699"/>
                  </a:lnTo>
                  <a:lnTo>
                    <a:pt x="125399" y="0"/>
                  </a:lnTo>
                  <a:close/>
                </a:path>
              </a:pathLst>
            </a:custGeom>
            <a:solidFill>
              <a:srgbClr val="FFFFFF"/>
            </a:solidFill>
          </p:spPr>
          <p:txBody>
            <a:bodyPr wrap="square" lIns="0" tIns="0" rIns="0" bIns="0" rtlCol="0"/>
            <a:lstStyle/>
            <a:p>
              <a:pPr defTabSz="685783"/>
              <a:endParaRPr>
                <a:solidFill>
                  <a:srgbClr val="000000"/>
                </a:solidFill>
                <a:latin typeface="Calibri"/>
              </a:endParaRPr>
            </a:p>
          </p:txBody>
        </p:sp>
        <p:sp>
          <p:nvSpPr>
            <p:cNvPr id="53" name="object 15">
              <a:extLst>
                <a:ext uri="{FF2B5EF4-FFF2-40B4-BE49-F238E27FC236}">
                  <a16:creationId xmlns:a16="http://schemas.microsoft.com/office/drawing/2014/main" id="{984EFB40-4F5A-B647-92A6-172C4C6A28EA}"/>
                </a:ext>
              </a:extLst>
            </p:cNvPr>
            <p:cNvSpPr/>
            <p:nvPr/>
          </p:nvSpPr>
          <p:spPr>
            <a:xfrm rot="16200000">
              <a:off x="4398977" y="2637319"/>
              <a:ext cx="262276" cy="131138"/>
            </a:xfrm>
            <a:custGeom>
              <a:avLst/>
              <a:gdLst/>
              <a:ahLst/>
              <a:cxnLst/>
              <a:rect l="l" t="t" r="r" b="b"/>
              <a:pathLst>
                <a:path w="125729" h="62864">
                  <a:moveTo>
                    <a:pt x="125399" y="0"/>
                  </a:moveTo>
                  <a:lnTo>
                    <a:pt x="0" y="0"/>
                  </a:lnTo>
                  <a:lnTo>
                    <a:pt x="62699" y="62699"/>
                  </a:lnTo>
                  <a:lnTo>
                    <a:pt x="125399" y="0"/>
                  </a:lnTo>
                  <a:close/>
                </a:path>
              </a:pathLst>
            </a:custGeom>
            <a:solidFill>
              <a:srgbClr val="FFFFFF"/>
            </a:solidFill>
          </p:spPr>
          <p:txBody>
            <a:bodyPr wrap="square" lIns="0" tIns="0" rIns="0" bIns="0" rtlCol="0"/>
            <a:lstStyle/>
            <a:p>
              <a:pPr defTabSz="685783"/>
              <a:endParaRPr>
                <a:solidFill>
                  <a:srgbClr val="000000"/>
                </a:solidFill>
                <a:latin typeface="Calibri"/>
              </a:endParaRPr>
            </a:p>
          </p:txBody>
        </p:sp>
        <p:sp>
          <p:nvSpPr>
            <p:cNvPr id="54" name="object 15">
              <a:extLst>
                <a:ext uri="{FF2B5EF4-FFF2-40B4-BE49-F238E27FC236}">
                  <a16:creationId xmlns:a16="http://schemas.microsoft.com/office/drawing/2014/main" id="{3C8F6957-D813-0545-94DB-E9AEB1DFBBEC}"/>
                </a:ext>
              </a:extLst>
            </p:cNvPr>
            <p:cNvSpPr/>
            <p:nvPr/>
          </p:nvSpPr>
          <p:spPr>
            <a:xfrm rot="16200000">
              <a:off x="6469265" y="2637319"/>
              <a:ext cx="262276" cy="131138"/>
            </a:xfrm>
            <a:custGeom>
              <a:avLst/>
              <a:gdLst/>
              <a:ahLst/>
              <a:cxnLst/>
              <a:rect l="l" t="t" r="r" b="b"/>
              <a:pathLst>
                <a:path w="125729" h="62864">
                  <a:moveTo>
                    <a:pt x="125399" y="0"/>
                  </a:moveTo>
                  <a:lnTo>
                    <a:pt x="0" y="0"/>
                  </a:lnTo>
                  <a:lnTo>
                    <a:pt x="62699" y="62699"/>
                  </a:lnTo>
                  <a:lnTo>
                    <a:pt x="125399" y="0"/>
                  </a:lnTo>
                  <a:close/>
                </a:path>
              </a:pathLst>
            </a:custGeom>
            <a:solidFill>
              <a:srgbClr val="FFFFFF"/>
            </a:solidFill>
          </p:spPr>
          <p:txBody>
            <a:bodyPr wrap="square" lIns="0" tIns="0" rIns="0" bIns="0" rtlCol="0"/>
            <a:lstStyle/>
            <a:p>
              <a:pPr defTabSz="685783"/>
              <a:endParaRPr>
                <a:solidFill>
                  <a:srgbClr val="000000"/>
                </a:solidFill>
                <a:latin typeface="Calibri"/>
              </a:endParaRPr>
            </a:p>
          </p:txBody>
        </p:sp>
      </p:grpSp>
      <p:sp>
        <p:nvSpPr>
          <p:cNvPr id="34" name="object 28">
            <a:extLst>
              <a:ext uri="{FF2B5EF4-FFF2-40B4-BE49-F238E27FC236}">
                <a16:creationId xmlns:a16="http://schemas.microsoft.com/office/drawing/2014/main" id="{24BF513D-A98D-004F-BCFD-849D3EB3E92A}"/>
              </a:ext>
            </a:extLst>
          </p:cNvPr>
          <p:cNvSpPr/>
          <p:nvPr/>
        </p:nvSpPr>
        <p:spPr>
          <a:xfrm>
            <a:off x="4784621" y="2204811"/>
            <a:ext cx="1489833" cy="1158757"/>
          </a:xfrm>
          <a:prstGeom prst="rect">
            <a:avLst/>
          </a:prstGeom>
          <a:blipFill>
            <a:blip r:embed="rId3" cstate="print">
              <a:extLst>
                <a:ext uri="{28A0092B-C50C-407E-A947-70E740481C1C}">
                  <a14:useLocalDpi xmlns:a14="http://schemas.microsoft.com/office/drawing/2010/main"/>
                </a:ext>
              </a:extLst>
            </a:blip>
            <a:stretch>
              <a:fillRect/>
            </a:stretch>
          </a:blipFill>
          <a:effectLst>
            <a:outerShdw blurRad="63500" sx="102000" sy="102000" algn="ctr" rotWithShape="0">
              <a:prstClr val="black">
                <a:alpha val="40000"/>
              </a:prstClr>
            </a:outerShdw>
          </a:effectLst>
        </p:spPr>
        <p:txBody>
          <a:bodyPr wrap="square" lIns="0" tIns="0" rIns="0" bIns="0" rtlCol="0"/>
          <a:lstStyle/>
          <a:p>
            <a:pPr defTabSz="685783"/>
            <a:endParaRPr>
              <a:solidFill>
                <a:srgbClr val="000000"/>
              </a:solidFill>
              <a:latin typeface="Calibri"/>
            </a:endParaRPr>
          </a:p>
        </p:txBody>
      </p:sp>
      <p:pic>
        <p:nvPicPr>
          <p:cNvPr id="7" name="Picture 6">
            <a:extLst>
              <a:ext uri="{FF2B5EF4-FFF2-40B4-BE49-F238E27FC236}">
                <a16:creationId xmlns:a16="http://schemas.microsoft.com/office/drawing/2014/main" id="{35BE594D-A316-A346-99D9-8481B8CE12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92132" y="2165240"/>
            <a:ext cx="2054273" cy="1198326"/>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14A85C88-E619-1847-A79C-BB11978FAD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041374">
            <a:off x="511409" y="2216287"/>
            <a:ext cx="1730351" cy="97320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E5EA8126-5069-D443-A577-3795448A6FCD}"/>
              </a:ext>
            </a:extLst>
          </p:cNvPr>
          <p:cNvSpPr>
            <a:spLocks noGrp="1"/>
          </p:cNvSpPr>
          <p:nvPr>
            <p:ph type="title"/>
          </p:nvPr>
        </p:nvSpPr>
        <p:spPr/>
        <p:txBody>
          <a:bodyPr/>
          <a:lstStyle/>
          <a:p>
            <a:r>
              <a:rPr lang="en-US"/>
              <a:t>The </a:t>
            </a:r>
            <a:r>
              <a:rPr lang="en-US" err="1"/>
              <a:t>CardioMEMS</a:t>
            </a:r>
            <a:r>
              <a:rPr lang="en-US"/>
              <a:t>™ HF System Provides The Actionable Data You Need To Empower Intelligent Remote Monitoring</a:t>
            </a:r>
            <a:br>
              <a:rPr lang="en-US"/>
            </a:br>
            <a:endParaRPr lang="en-US"/>
          </a:p>
        </p:txBody>
      </p:sp>
      <p:sp>
        <p:nvSpPr>
          <p:cNvPr id="3" name="Text Placeholder 2"/>
          <p:cNvSpPr>
            <a:spLocks noGrp="1"/>
          </p:cNvSpPr>
          <p:nvPr>
            <p:ph type="body" sz="quarter" idx="11"/>
          </p:nvPr>
        </p:nvSpPr>
        <p:spPr/>
        <p:txBody>
          <a:bodyPr/>
          <a:lstStyle/>
          <a:p>
            <a:endParaRPr lang="en-US"/>
          </a:p>
        </p:txBody>
      </p:sp>
      <p:sp>
        <p:nvSpPr>
          <p:cNvPr id="63" name="Footer Placeholder 5">
            <a:extLst>
              <a:ext uri="{FF2B5EF4-FFF2-40B4-BE49-F238E27FC236}">
                <a16:creationId xmlns:a16="http://schemas.microsoft.com/office/drawing/2014/main" id="{427DE4EC-488C-D14A-B364-6017D7FA8489}"/>
              </a:ext>
            </a:extLst>
          </p:cNvPr>
          <p:cNvSpPr>
            <a:spLocks noGrp="1"/>
          </p:cNvSpPr>
          <p:nvPr>
            <p:ph type="ftr" sz="quarter" idx="4294967295"/>
          </p:nvPr>
        </p:nvSpPr>
        <p:spPr>
          <a:xfrm>
            <a:off x="5211763" y="4768850"/>
            <a:ext cx="3932237" cy="274638"/>
          </a:xfrm>
          <a:prstGeom prst="rect">
            <a:avLst/>
          </a:prstGeom>
        </p:spPr>
        <p:txBody>
          <a:bodyPr/>
          <a:lstStyle/>
          <a:p>
            <a:pPr defTabSz="914378"/>
            <a:r>
              <a:rPr lang="en-US" dirty="0">
                <a:solidFill>
                  <a:srgbClr val="FFFFFF"/>
                </a:solidFill>
                <a:latin typeface="Calibri"/>
              </a:rPr>
              <a:t>MAT-2102965 v1.0 | Item approved for U.S. use only.</a:t>
            </a:r>
            <a:endParaRPr lang="en-IN" dirty="0">
              <a:solidFill>
                <a:srgbClr val="FFFFFF"/>
              </a:solidFill>
              <a:latin typeface="Calibri"/>
            </a:endParaRPr>
          </a:p>
        </p:txBody>
      </p:sp>
      <p:sp>
        <p:nvSpPr>
          <p:cNvPr id="64" name="Slide Number Placeholder 6">
            <a:extLst>
              <a:ext uri="{FF2B5EF4-FFF2-40B4-BE49-F238E27FC236}">
                <a16:creationId xmlns:a16="http://schemas.microsoft.com/office/drawing/2014/main" id="{10BC6519-5B53-6D41-B193-44294C8939D9}"/>
              </a:ext>
            </a:extLst>
          </p:cNvPr>
          <p:cNvSpPr>
            <a:spLocks noGrp="1"/>
          </p:cNvSpPr>
          <p:nvPr>
            <p:ph type="sldNum" sz="quarter" idx="4294967295"/>
          </p:nvPr>
        </p:nvSpPr>
        <p:spPr>
          <a:xfrm>
            <a:off x="8577263" y="4767263"/>
            <a:ext cx="566737" cy="274637"/>
          </a:xfrm>
        </p:spPr>
        <p:txBody>
          <a:bodyPr/>
          <a:lstStyle/>
          <a:p>
            <a:pPr defTabSz="914378">
              <a:defRPr/>
            </a:pPr>
            <a:r>
              <a:rPr lang="en-IN">
                <a:solidFill>
                  <a:srgbClr val="FFFFFF"/>
                </a:solidFill>
                <a:latin typeface="Calibri"/>
              </a:rPr>
              <a:t>|    </a:t>
            </a:r>
            <a:fld id="{7B2119CD-3B2D-4CEB-B404-D2E3F8CD6D69}" type="slidenum">
              <a:rPr lang="en-IN">
                <a:solidFill>
                  <a:srgbClr val="FFFFFF"/>
                </a:solidFill>
                <a:latin typeface="Calibri"/>
              </a:rPr>
              <a:pPr defTabSz="914378">
                <a:defRPr/>
              </a:pPr>
              <a:t>5</a:t>
            </a:fld>
            <a:endParaRPr lang="en-IN">
              <a:solidFill>
                <a:srgbClr val="FFFFFF"/>
              </a:solidFill>
              <a:latin typeface="Calibri"/>
            </a:endParaRPr>
          </a:p>
        </p:txBody>
      </p:sp>
      <p:sp>
        <p:nvSpPr>
          <p:cNvPr id="55" name="object 3">
            <a:extLst>
              <a:ext uri="{FF2B5EF4-FFF2-40B4-BE49-F238E27FC236}">
                <a16:creationId xmlns:a16="http://schemas.microsoft.com/office/drawing/2014/main" id="{38D819FE-A44E-524A-BDCA-B59DCC5F74E3}"/>
              </a:ext>
            </a:extLst>
          </p:cNvPr>
          <p:cNvSpPr txBox="1"/>
          <p:nvPr/>
        </p:nvSpPr>
        <p:spPr>
          <a:xfrm>
            <a:off x="502789" y="3699587"/>
            <a:ext cx="1747849" cy="320601"/>
          </a:xfrm>
          <a:prstGeom prst="rect">
            <a:avLst/>
          </a:prstGeom>
        </p:spPr>
        <p:txBody>
          <a:bodyPr vert="horz" wrap="square" lIns="0" tIns="12700" rIns="0" bIns="0" rtlCol="0">
            <a:spAutoFit/>
          </a:bodyPr>
          <a:lstStyle/>
          <a:p>
            <a:pPr marL="12700" marR="5080" algn="ctr" defTabSz="685783">
              <a:spcBef>
                <a:spcPts val="100"/>
              </a:spcBef>
            </a:pPr>
            <a:r>
              <a:rPr sz="1000">
                <a:solidFill>
                  <a:srgbClr val="FFFFFF"/>
                </a:solidFill>
                <a:latin typeface="Calibri" panose="020F0502020204030204" pitchFamily="34" charset="0"/>
                <a:cs typeface="Calibri" panose="020F0502020204030204" pitchFamily="34" charset="0"/>
              </a:rPr>
              <a:t>The </a:t>
            </a:r>
            <a:r>
              <a:rPr sz="1000" spc="-15">
                <a:solidFill>
                  <a:srgbClr val="FFFFFF"/>
                </a:solidFill>
                <a:latin typeface="Calibri" panose="020F0502020204030204" pitchFamily="34" charset="0"/>
                <a:cs typeface="Calibri" panose="020F0502020204030204" pitchFamily="34" charset="0"/>
              </a:rPr>
              <a:t>PA </a:t>
            </a:r>
            <a:r>
              <a:rPr sz="1000" spc="5">
                <a:solidFill>
                  <a:srgbClr val="FFFFFF"/>
                </a:solidFill>
                <a:latin typeface="Calibri" panose="020F0502020204030204" pitchFamily="34" charset="0"/>
                <a:cs typeface="Calibri" panose="020F0502020204030204" pitchFamily="34" charset="0"/>
              </a:rPr>
              <a:t>sensor is inserted </a:t>
            </a:r>
            <a:r>
              <a:rPr sz="1000" spc="10">
                <a:solidFill>
                  <a:srgbClr val="FFFFFF"/>
                </a:solidFill>
                <a:latin typeface="Calibri" panose="020F0502020204030204" pitchFamily="34" charset="0"/>
                <a:cs typeface="Calibri" panose="020F0502020204030204" pitchFamily="34" charset="0"/>
              </a:rPr>
              <a:t>via </a:t>
            </a:r>
            <a:r>
              <a:rPr sz="1000" spc="5">
                <a:solidFill>
                  <a:srgbClr val="FFFFFF"/>
                </a:solidFill>
                <a:latin typeface="Calibri" panose="020F0502020204030204" pitchFamily="34" charset="0"/>
                <a:cs typeface="Calibri" panose="020F0502020204030204" pitchFamily="34" charset="0"/>
              </a:rPr>
              <a:t>right heart</a:t>
            </a:r>
            <a:r>
              <a:rPr sz="1000" spc="15">
                <a:solidFill>
                  <a:srgbClr val="FFFFFF"/>
                </a:solidFill>
                <a:latin typeface="Calibri" panose="020F0502020204030204" pitchFamily="34" charset="0"/>
                <a:cs typeface="Calibri" panose="020F0502020204030204" pitchFamily="34" charset="0"/>
              </a:rPr>
              <a:t> </a:t>
            </a:r>
            <a:r>
              <a:rPr sz="1000" spc="10">
                <a:solidFill>
                  <a:srgbClr val="FFFFFF"/>
                </a:solidFill>
                <a:latin typeface="Calibri" panose="020F0502020204030204" pitchFamily="34" charset="0"/>
                <a:cs typeface="Calibri" panose="020F0502020204030204" pitchFamily="34" charset="0"/>
              </a:rPr>
              <a:t>catheterization.</a:t>
            </a:r>
            <a:endParaRPr sz="1000">
              <a:solidFill>
                <a:srgbClr val="000000"/>
              </a:solidFill>
              <a:latin typeface="Calibri" panose="020F0502020204030204" pitchFamily="34" charset="0"/>
              <a:cs typeface="Calibri" panose="020F0502020204030204" pitchFamily="34" charset="0"/>
            </a:endParaRPr>
          </a:p>
        </p:txBody>
      </p:sp>
      <p:sp>
        <p:nvSpPr>
          <p:cNvPr id="56" name="object 3">
            <a:extLst>
              <a:ext uri="{FF2B5EF4-FFF2-40B4-BE49-F238E27FC236}">
                <a16:creationId xmlns:a16="http://schemas.microsoft.com/office/drawing/2014/main" id="{E90E556F-4A60-AF4C-AA1E-89E875B9A838}"/>
              </a:ext>
            </a:extLst>
          </p:cNvPr>
          <p:cNvSpPr txBox="1"/>
          <p:nvPr/>
        </p:nvSpPr>
        <p:spPr>
          <a:xfrm>
            <a:off x="2545345" y="3699587"/>
            <a:ext cx="1747849" cy="320601"/>
          </a:xfrm>
          <a:prstGeom prst="rect">
            <a:avLst/>
          </a:prstGeom>
        </p:spPr>
        <p:txBody>
          <a:bodyPr vert="horz" wrap="square" lIns="0" tIns="12700" rIns="0" bIns="0" rtlCol="0">
            <a:spAutoFit/>
          </a:bodyPr>
          <a:lstStyle/>
          <a:p>
            <a:pPr marL="12700" marR="5080" algn="ctr" defTabSz="685783">
              <a:spcBef>
                <a:spcPts val="100"/>
              </a:spcBef>
            </a:pPr>
            <a:r>
              <a:rPr lang="en-US" sz="1000" dirty="0">
                <a:solidFill>
                  <a:srgbClr val="FFFFFF"/>
                </a:solidFill>
                <a:latin typeface="Calibri" panose="020F0502020204030204" pitchFamily="34" charset="0"/>
                <a:cs typeface="Calibri" panose="020F0502020204030204" pitchFamily="34" charset="0"/>
              </a:rPr>
              <a:t>Patient takes daily sensor reading from the comfort of their home.</a:t>
            </a:r>
          </a:p>
        </p:txBody>
      </p:sp>
      <p:sp>
        <p:nvSpPr>
          <p:cNvPr id="57" name="object 3">
            <a:extLst>
              <a:ext uri="{FF2B5EF4-FFF2-40B4-BE49-F238E27FC236}">
                <a16:creationId xmlns:a16="http://schemas.microsoft.com/office/drawing/2014/main" id="{5649BC65-E32D-8943-865B-073BDB2F17F3}"/>
              </a:ext>
            </a:extLst>
          </p:cNvPr>
          <p:cNvSpPr txBox="1"/>
          <p:nvPr/>
        </p:nvSpPr>
        <p:spPr>
          <a:xfrm>
            <a:off x="4688841" y="3699586"/>
            <a:ext cx="1747849" cy="936154"/>
          </a:xfrm>
          <a:prstGeom prst="rect">
            <a:avLst/>
          </a:prstGeom>
        </p:spPr>
        <p:txBody>
          <a:bodyPr vert="horz" wrap="square" lIns="0" tIns="12700" rIns="0" bIns="0" rtlCol="0">
            <a:spAutoFit/>
          </a:bodyPr>
          <a:lstStyle/>
          <a:p>
            <a:pPr marL="12700" marR="5080" algn="ctr" defTabSz="685783">
              <a:spcBef>
                <a:spcPts val="100"/>
              </a:spcBef>
            </a:pPr>
            <a:r>
              <a:rPr lang="en-US" sz="1000">
                <a:solidFill>
                  <a:srgbClr val="FFFFFF"/>
                </a:solidFill>
                <a:latin typeface="Calibri" panose="020F0502020204030204" pitchFamily="34" charset="0"/>
                <a:cs typeface="Calibri" panose="020F0502020204030204" pitchFamily="34" charset="0"/>
              </a:rPr>
              <a:t>Data wirelessly transmitted to Merlin.net™ PCN, a secure website that easily presents PA pressure data to inform proactive treatment modifications.</a:t>
            </a:r>
          </a:p>
        </p:txBody>
      </p:sp>
      <p:sp>
        <p:nvSpPr>
          <p:cNvPr id="58" name="object 3">
            <a:extLst>
              <a:ext uri="{FF2B5EF4-FFF2-40B4-BE49-F238E27FC236}">
                <a16:creationId xmlns:a16="http://schemas.microsoft.com/office/drawing/2014/main" id="{3AF9DA12-2D93-F94E-BC2E-40BEFBF79024}"/>
              </a:ext>
            </a:extLst>
          </p:cNvPr>
          <p:cNvSpPr txBox="1"/>
          <p:nvPr/>
        </p:nvSpPr>
        <p:spPr>
          <a:xfrm>
            <a:off x="6772960" y="3699587"/>
            <a:ext cx="1747849" cy="320601"/>
          </a:xfrm>
          <a:prstGeom prst="rect">
            <a:avLst/>
          </a:prstGeom>
        </p:spPr>
        <p:txBody>
          <a:bodyPr vert="horz" wrap="square" lIns="0" tIns="12700" rIns="0" bIns="0" rtlCol="0">
            <a:spAutoFit/>
          </a:bodyPr>
          <a:lstStyle/>
          <a:p>
            <a:pPr marL="12700" marR="5080" algn="ctr" defTabSz="685783">
              <a:spcBef>
                <a:spcPts val="100"/>
              </a:spcBef>
            </a:pPr>
            <a:r>
              <a:rPr lang="en-US" sz="1000">
                <a:solidFill>
                  <a:srgbClr val="FFFFFF"/>
                </a:solidFill>
                <a:latin typeface="Calibri" panose="020F0502020204030204" pitchFamily="34" charset="0"/>
                <a:cs typeface="Calibri" panose="020F0502020204030204" pitchFamily="34" charset="0"/>
              </a:rPr>
              <a:t>Clinician reviews data and contacts patient, as necessary.</a:t>
            </a:r>
          </a:p>
        </p:txBody>
      </p:sp>
      <p:pic>
        <p:nvPicPr>
          <p:cNvPr id="21" name="Picture 20" descr="A screenshot of a cell phone&#10;&#10;Description automatically generated">
            <a:extLst>
              <a:ext uri="{FF2B5EF4-FFF2-40B4-BE49-F238E27FC236}">
                <a16:creationId xmlns:a16="http://schemas.microsoft.com/office/drawing/2014/main" id="{6F7E4381-8F29-A24A-804C-7BAA86059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156" y="1819038"/>
            <a:ext cx="821511" cy="1707634"/>
          </a:xfrm>
          <a:prstGeom prst="rect">
            <a:avLst/>
          </a:prstGeom>
        </p:spPr>
      </p:pic>
    </p:spTree>
    <p:extLst>
      <p:ext uri="{BB962C8B-B14F-4D97-AF65-F5344CB8AC3E}">
        <p14:creationId xmlns:p14="http://schemas.microsoft.com/office/powerpoint/2010/main" val="16866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27240BC-676C-5F4F-A92E-074981539E76}"/>
              </a:ext>
            </a:extLst>
          </p:cNvPr>
          <p:cNvGraphicFramePr/>
          <p:nvPr>
            <p:extLst/>
          </p:nvPr>
        </p:nvGraphicFramePr>
        <p:xfrm>
          <a:off x="353653" y="843523"/>
          <a:ext cx="7595531"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9C6827CB-E734-904C-AD0B-B6D4346407BA}"/>
              </a:ext>
            </a:extLst>
          </p:cNvPr>
          <p:cNvSpPr>
            <a:spLocks noGrp="1"/>
          </p:cNvSpPr>
          <p:nvPr>
            <p:ph type="title"/>
          </p:nvPr>
        </p:nvSpPr>
        <p:spPr/>
        <p:txBody>
          <a:bodyPr/>
          <a:lstStyle/>
          <a:p>
            <a:r>
              <a:rPr lang="en-US" dirty="0"/>
              <a:t>Hospitalization reduction</a:t>
            </a:r>
          </a:p>
        </p:txBody>
      </p:sp>
      <p:sp>
        <p:nvSpPr>
          <p:cNvPr id="4" name="Text Placeholder 3"/>
          <p:cNvSpPr>
            <a:spLocks noGrp="1"/>
          </p:cNvSpPr>
          <p:nvPr>
            <p:ph type="body" sz="quarter" idx="11"/>
          </p:nvPr>
        </p:nvSpPr>
        <p:spPr/>
        <p:txBody>
          <a:bodyPr/>
          <a:lstStyle/>
          <a:p>
            <a:endParaRPr lang="en-US"/>
          </a:p>
        </p:txBody>
      </p:sp>
      <p:sp>
        <p:nvSpPr>
          <p:cNvPr id="2" name="Text Placeholder 1">
            <a:extLst>
              <a:ext uri="{FF2B5EF4-FFF2-40B4-BE49-F238E27FC236}">
                <a16:creationId xmlns:a16="http://schemas.microsoft.com/office/drawing/2014/main" id="{1E8C5221-D664-B743-AD76-EF3A7E78927E}"/>
              </a:ext>
            </a:extLst>
          </p:cNvPr>
          <p:cNvSpPr>
            <a:spLocks noGrp="1"/>
          </p:cNvSpPr>
          <p:nvPr>
            <p:ph type="body" sz="quarter" idx="4294967295"/>
          </p:nvPr>
        </p:nvSpPr>
        <p:spPr>
          <a:xfrm>
            <a:off x="2397902" y="337261"/>
            <a:ext cx="5241925" cy="261938"/>
          </a:xfrm>
        </p:spPr>
        <p:txBody>
          <a:bodyPr/>
          <a:lstStyle/>
          <a:p>
            <a:pPr marL="0" indent="0">
              <a:buNone/>
            </a:pPr>
            <a:r>
              <a:rPr lang="en-US" sz="2800" dirty="0"/>
              <a:t>heart failure</a:t>
            </a:r>
          </a:p>
        </p:txBody>
      </p:sp>
      <p:sp>
        <p:nvSpPr>
          <p:cNvPr id="3" name="Date Placeholder 2">
            <a:extLst>
              <a:ext uri="{FF2B5EF4-FFF2-40B4-BE49-F238E27FC236}">
                <a16:creationId xmlns:a16="http://schemas.microsoft.com/office/drawing/2014/main" id="{F09E9954-6E85-0F40-B8D4-C0E899611BB6}"/>
              </a:ext>
            </a:extLst>
          </p:cNvPr>
          <p:cNvSpPr>
            <a:spLocks noGrp="1"/>
          </p:cNvSpPr>
          <p:nvPr>
            <p:ph type="dt" sz="half" idx="4294967295"/>
          </p:nvPr>
        </p:nvSpPr>
        <p:spPr/>
        <p:txBody>
          <a:bodyPr/>
          <a:lstStyle/>
          <a:p>
            <a:fld id="{3B9F7719-95D2-408D-825F-466ABFD43010}" type="datetime5">
              <a:rPr lang="en-US" sz="1000" smtClean="0"/>
              <a:t>1-Mar-23</a:t>
            </a:fld>
            <a:endParaRPr lang="en-IN" sz="1000" dirty="0"/>
          </a:p>
        </p:txBody>
      </p:sp>
      <p:sp>
        <p:nvSpPr>
          <p:cNvPr id="5" name="Slide Number Placeholder 4">
            <a:extLst>
              <a:ext uri="{FF2B5EF4-FFF2-40B4-BE49-F238E27FC236}">
                <a16:creationId xmlns:a16="http://schemas.microsoft.com/office/drawing/2014/main" id="{143D771B-B687-D340-B903-C331181710A3}"/>
              </a:ext>
            </a:extLst>
          </p:cNvPr>
          <p:cNvSpPr>
            <a:spLocks noGrp="1"/>
          </p:cNvSpPr>
          <p:nvPr>
            <p:ph type="sldNum" sz="quarter" idx="4294967295"/>
          </p:nvPr>
        </p:nvSpPr>
        <p:spPr>
          <a:xfrm>
            <a:off x="8351838" y="4662488"/>
            <a:ext cx="792162" cy="274637"/>
          </a:xfrm>
        </p:spPr>
        <p:txBody>
          <a:bodyPr/>
          <a:lstStyle/>
          <a:p>
            <a:pPr>
              <a:defRPr/>
            </a:pPr>
            <a:r>
              <a:rPr lang="en-IN" dirty="0"/>
              <a:t>|    </a:t>
            </a:r>
            <a:fld id="{7B2119CD-3B2D-4CEB-B404-D2E3F8CD6D69}" type="slidenum">
              <a:rPr lang="en-IN" smtClean="0"/>
              <a:pPr>
                <a:defRPr/>
              </a:pPr>
              <a:t>6</a:t>
            </a:fld>
            <a:endParaRPr lang="en-IN" dirty="0"/>
          </a:p>
        </p:txBody>
      </p:sp>
      <p:sp>
        <p:nvSpPr>
          <p:cNvPr id="8" name="TextBox 7">
            <a:extLst>
              <a:ext uri="{FF2B5EF4-FFF2-40B4-BE49-F238E27FC236}">
                <a16:creationId xmlns:a16="http://schemas.microsoft.com/office/drawing/2014/main" id="{E29F4440-CBB4-5D4F-A9A8-0EA20F90B6B7}"/>
              </a:ext>
            </a:extLst>
          </p:cNvPr>
          <p:cNvSpPr txBox="1"/>
          <p:nvPr/>
        </p:nvSpPr>
        <p:spPr>
          <a:xfrm>
            <a:off x="1370121" y="1416134"/>
            <a:ext cx="1917861" cy="276999"/>
          </a:xfrm>
          <a:prstGeom prst="rect">
            <a:avLst/>
          </a:prstGeom>
          <a:noFill/>
        </p:spPr>
        <p:txBody>
          <a:bodyPr wrap="square" rtlCol="0">
            <a:spAutoFit/>
          </a:bodyPr>
          <a:lstStyle/>
          <a:p>
            <a:pPr lvl="0" algn="ctr">
              <a:defRPr/>
            </a:pPr>
            <a:r>
              <a:rPr lang="en-US" sz="1200" dirty="0">
                <a:solidFill>
                  <a:schemeClr val="accent1"/>
                </a:solidFill>
                <a:latin typeface="Calibri Light" panose="020F0302020204030204" pitchFamily="34" charset="0"/>
                <a:cs typeface="Calibri Light" panose="020F0302020204030204" pitchFamily="34" charset="0"/>
              </a:rPr>
              <a:t>U.S. Post-approval Study</a:t>
            </a:r>
            <a:r>
              <a:rPr lang="en-US" sz="1200" baseline="30000" dirty="0">
                <a:solidFill>
                  <a:schemeClr val="accent1"/>
                </a:solidFill>
                <a:latin typeface="Calibri Light" panose="020F0302020204030204" pitchFamily="34" charset="0"/>
                <a:cs typeface="Calibri Light" panose="020F0302020204030204" pitchFamily="34" charset="0"/>
              </a:rPr>
              <a:t>9,13</a:t>
            </a:r>
          </a:p>
        </p:txBody>
      </p:sp>
      <p:sp>
        <p:nvSpPr>
          <p:cNvPr id="9" name="TextBox 8">
            <a:extLst>
              <a:ext uri="{FF2B5EF4-FFF2-40B4-BE49-F238E27FC236}">
                <a16:creationId xmlns:a16="http://schemas.microsoft.com/office/drawing/2014/main" id="{048AE566-3A39-224C-84F5-86EB88843431}"/>
              </a:ext>
            </a:extLst>
          </p:cNvPr>
          <p:cNvSpPr txBox="1"/>
          <p:nvPr/>
        </p:nvSpPr>
        <p:spPr>
          <a:xfrm>
            <a:off x="2080541" y="2276409"/>
            <a:ext cx="1045509"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accent1"/>
                </a:solidFill>
                <a:effectLst/>
                <a:uLnTx/>
                <a:uFillTx/>
                <a:latin typeface="Calibri" panose="020F0502020204030204" pitchFamily="34" charset="0"/>
                <a:ea typeface="Calibri" charset="0"/>
                <a:cs typeface="Calibri" panose="020F0502020204030204" pitchFamily="34" charset="0"/>
              </a:rPr>
              <a:t>57%</a:t>
            </a:r>
            <a:r>
              <a:rPr kumimoji="0" lang="en-US" sz="1400" b="1" u="none" strike="noStrike" kern="1200" cap="none" spc="0" normalizeH="0" baseline="0" noProof="0" dirty="0">
                <a:ln>
                  <a:noFill/>
                </a:ln>
                <a:solidFill>
                  <a:schemeClr val="accent1"/>
                </a:solidFill>
                <a:effectLst/>
                <a:uLnTx/>
                <a:uFillTx/>
                <a:latin typeface="Calibri" panose="020F0502020204030204" pitchFamily="34" charset="0"/>
                <a:ea typeface="Calibri" charset="0"/>
                <a:cs typeface="Calibri" panose="020F0502020204030204" pitchFamily="34" charset="0"/>
              </a:rPr>
              <a:t> </a:t>
            </a:r>
            <a:endParaRPr kumimoji="0" lang="en-US" sz="1400" u="none" strike="noStrike" kern="1200" cap="none" spc="0" normalizeH="0" baseline="0" noProof="0" dirty="0">
              <a:ln>
                <a:noFill/>
              </a:ln>
              <a:solidFill>
                <a:schemeClr val="accent1"/>
              </a:solidFill>
              <a:effectLst/>
              <a:uLnTx/>
              <a:uFillTx/>
              <a:latin typeface="Calibri" panose="020F0502020204030204" pitchFamily="34" charset="0"/>
              <a:ea typeface="Calibri" charset="0"/>
              <a:cs typeface="Calibri" panose="020F0502020204030204" pitchFamily="34" charset="0"/>
            </a:endParaRPr>
          </a:p>
        </p:txBody>
      </p:sp>
      <p:sp>
        <p:nvSpPr>
          <p:cNvPr id="10" name="TextBox 9">
            <a:extLst>
              <a:ext uri="{FF2B5EF4-FFF2-40B4-BE49-F238E27FC236}">
                <a16:creationId xmlns:a16="http://schemas.microsoft.com/office/drawing/2014/main" id="{629DFD11-A57B-9044-956A-F610C6D7A21C}"/>
              </a:ext>
            </a:extLst>
          </p:cNvPr>
          <p:cNvSpPr txBox="1"/>
          <p:nvPr/>
        </p:nvSpPr>
        <p:spPr>
          <a:xfrm>
            <a:off x="2081316" y="2506458"/>
            <a:ext cx="904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Reduction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Calibri" panose="020F0502020204030204" pitchFamily="34" charset="0"/>
                <a:cs typeface="Calibri" panose="020F0502020204030204" pitchFamily="34" charset="0"/>
              </a:rPr>
              <a:t>at 1 Year</a:t>
            </a:r>
            <a:endParaRPr kumimoji="0" lang="en-US" sz="80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CD688F5-9060-ED4F-8F8D-29E23617718B}"/>
              </a:ext>
            </a:extLst>
          </p:cNvPr>
          <p:cNvSpPr txBox="1"/>
          <p:nvPr/>
        </p:nvSpPr>
        <p:spPr>
          <a:xfrm>
            <a:off x="2078141" y="2760562"/>
            <a:ext cx="957164"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0.43 (0.39, 0.47)</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P &lt; 0.0001</a:t>
            </a:r>
          </a:p>
        </p:txBody>
      </p:sp>
      <p:sp>
        <p:nvSpPr>
          <p:cNvPr id="12" name="Arrow: Down 42">
            <a:extLst>
              <a:ext uri="{FF2B5EF4-FFF2-40B4-BE49-F238E27FC236}">
                <a16:creationId xmlns:a16="http://schemas.microsoft.com/office/drawing/2014/main" id="{44329367-376E-6D41-8478-66772F80055C}"/>
              </a:ext>
            </a:extLst>
          </p:cNvPr>
          <p:cNvSpPr/>
          <p:nvPr/>
        </p:nvSpPr>
        <p:spPr>
          <a:xfrm>
            <a:off x="2041412" y="2371422"/>
            <a:ext cx="80571" cy="27780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4002B"/>
              </a:solidFill>
              <a:effectLst/>
              <a:uLnTx/>
              <a:uFillTx/>
              <a:latin typeface="Georgia"/>
              <a:ea typeface="+mn-ea"/>
              <a:cs typeface="+mn-cs"/>
            </a:endParaRPr>
          </a:p>
        </p:txBody>
      </p:sp>
      <p:sp>
        <p:nvSpPr>
          <p:cNvPr id="13" name="Rounded Rectangle 12">
            <a:extLst>
              <a:ext uri="{FF2B5EF4-FFF2-40B4-BE49-F238E27FC236}">
                <a16:creationId xmlns:a16="http://schemas.microsoft.com/office/drawing/2014/main" id="{B30B6889-BE21-0A47-BDAA-4C10D332DA3A}"/>
              </a:ext>
            </a:extLst>
          </p:cNvPr>
          <p:cNvSpPr/>
          <p:nvPr/>
        </p:nvSpPr>
        <p:spPr>
          <a:xfrm>
            <a:off x="4904509" y="1188583"/>
            <a:ext cx="3506932" cy="3385324"/>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a:extLst>
              <a:ext uri="{FF2B5EF4-FFF2-40B4-BE49-F238E27FC236}">
                <a16:creationId xmlns:a16="http://schemas.microsoft.com/office/drawing/2014/main" id="{D55FE003-4F1E-9645-B65F-BA62AA0FFC7F}"/>
              </a:ext>
            </a:extLst>
          </p:cNvPr>
          <p:cNvGraphicFramePr>
            <a:graphicFrameLocks noGrp="1"/>
          </p:cNvGraphicFramePr>
          <p:nvPr>
            <p:extLst/>
          </p:nvPr>
        </p:nvGraphicFramePr>
        <p:xfrm>
          <a:off x="4965311" y="1209969"/>
          <a:ext cx="3372808" cy="3312698"/>
        </p:xfrm>
        <a:graphic>
          <a:graphicData uri="http://schemas.openxmlformats.org/drawingml/2006/table">
            <a:tbl>
              <a:tblPr>
                <a:tableStyleId>{5202B0CA-FC54-4496-8BCA-5EF66A818D29}</a:tableStyleId>
              </a:tblPr>
              <a:tblGrid>
                <a:gridCol w="1105479">
                  <a:extLst>
                    <a:ext uri="{9D8B030D-6E8A-4147-A177-3AD203B41FA5}">
                      <a16:colId xmlns:a16="http://schemas.microsoft.com/office/drawing/2014/main" val="1402221820"/>
                    </a:ext>
                  </a:extLst>
                </a:gridCol>
                <a:gridCol w="1105367">
                  <a:extLst>
                    <a:ext uri="{9D8B030D-6E8A-4147-A177-3AD203B41FA5}">
                      <a16:colId xmlns:a16="http://schemas.microsoft.com/office/drawing/2014/main" val="1382286167"/>
                    </a:ext>
                  </a:extLst>
                </a:gridCol>
                <a:gridCol w="1161962">
                  <a:extLst>
                    <a:ext uri="{9D8B030D-6E8A-4147-A177-3AD203B41FA5}">
                      <a16:colId xmlns:a16="http://schemas.microsoft.com/office/drawing/2014/main" val="1701162036"/>
                    </a:ext>
                  </a:extLst>
                </a:gridCol>
              </a:tblGrid>
              <a:tr h="470174">
                <a:tc>
                  <a:txBody>
                    <a:bodyPr/>
                    <a:lstStyle/>
                    <a:p>
                      <a:pPr algn="l"/>
                      <a:r>
                        <a:rPr lang="en-US" sz="800" b="1" cap="all" baseline="0" dirty="0">
                          <a:solidFill>
                            <a:srgbClr val="5BC2E7"/>
                          </a:solidFill>
                          <a:latin typeface="Calibri" panose="020F0502020204030204" pitchFamily="34" charset="0"/>
                          <a:cs typeface="Calibri" panose="020F0502020204030204" pitchFamily="34" charset="0"/>
                        </a:rPr>
                        <a:t>Supporting </a:t>
                      </a:r>
                      <a:br>
                        <a:rPr lang="en-US" sz="800" b="1" cap="all" baseline="0" dirty="0">
                          <a:solidFill>
                            <a:srgbClr val="5BC2E7"/>
                          </a:solidFill>
                          <a:latin typeface="Calibri" panose="020F0502020204030204" pitchFamily="34" charset="0"/>
                          <a:cs typeface="Calibri" panose="020F0502020204030204" pitchFamily="34" charset="0"/>
                        </a:rPr>
                      </a:br>
                      <a:r>
                        <a:rPr lang="en-US" sz="800" b="1" cap="all" baseline="0" dirty="0">
                          <a:solidFill>
                            <a:srgbClr val="5BC2E7"/>
                          </a:solidFill>
                          <a:latin typeface="Calibri" panose="020F0502020204030204" pitchFamily="34" charset="0"/>
                          <a:cs typeface="Calibri" panose="020F0502020204030204" pitchFamily="34" charset="0"/>
                        </a:rPr>
                        <a:t>Studies</a:t>
                      </a:r>
                    </a:p>
                  </a:txBody>
                  <a:tcPr anchor="ctr">
                    <a:noFill/>
                  </a:tcPr>
                </a:tc>
                <a:tc>
                  <a:txBody>
                    <a:bodyPr/>
                    <a:lstStyle/>
                    <a:p>
                      <a:pPr algn="ctr"/>
                      <a:r>
                        <a:rPr lang="en-US" sz="800" b="1" cap="all" baseline="0" dirty="0">
                          <a:solidFill>
                            <a:srgbClr val="5BC2E7"/>
                          </a:solidFill>
                          <a:latin typeface="Calibri" panose="020F0502020204030204" pitchFamily="34" charset="0"/>
                          <a:cs typeface="Calibri" panose="020F0502020204030204" pitchFamily="34" charset="0"/>
                        </a:rPr>
                        <a:t>Heart Failure Hospitalization Reduction</a:t>
                      </a:r>
                    </a:p>
                  </a:txBody>
                  <a:tcPr anchor="ctr">
                    <a:noFill/>
                  </a:tcPr>
                </a:tc>
                <a:tc>
                  <a:txBody>
                    <a:bodyPr/>
                    <a:lstStyle/>
                    <a:p>
                      <a:pPr algn="ctr"/>
                      <a:r>
                        <a:rPr lang="en-US" sz="800" b="1" cap="all" baseline="0" dirty="0">
                          <a:solidFill>
                            <a:srgbClr val="5BC2E7"/>
                          </a:solidFill>
                          <a:latin typeface="Calibri" panose="020F0502020204030204" pitchFamily="34" charset="0"/>
                          <a:cs typeface="Calibri" panose="020F0502020204030204" pitchFamily="34" charset="0"/>
                        </a:rPr>
                        <a:t>Design</a:t>
                      </a:r>
                    </a:p>
                  </a:txBody>
                  <a:tcPr anchor="ctr">
                    <a:noFill/>
                  </a:tcPr>
                </a:tc>
                <a:extLst>
                  <a:ext uri="{0D108BD9-81ED-4DB2-BD59-A6C34878D82A}">
                    <a16:rowId xmlns:a16="http://schemas.microsoft.com/office/drawing/2014/main" val="1596645991"/>
                  </a:ext>
                </a:extLst>
              </a:tr>
              <a:tr h="351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solidFill>
                            <a:schemeClr val="bg1"/>
                          </a:solidFill>
                          <a:latin typeface="Calibri" panose="020F0502020204030204" pitchFamily="34" charset="0"/>
                          <a:cs typeface="Calibri" panose="020F0502020204030204" pitchFamily="34" charset="0"/>
                        </a:rPr>
                        <a:t>GUIDE-HF</a:t>
                      </a:r>
                      <a:r>
                        <a:rPr lang="en-US" sz="800" baseline="30000">
                          <a:solidFill>
                            <a:schemeClr val="bg1"/>
                          </a:solidFill>
                          <a:latin typeface="Calibri" panose="020F0502020204030204" pitchFamily="34" charset="0"/>
                          <a:cs typeface="Calibri" panose="020F0502020204030204" pitchFamily="34" charset="0"/>
                        </a:rPr>
                        <a:t>11</a:t>
                      </a:r>
                      <a:endParaRPr lang="en-US" sz="800" baseline="0" dirty="0">
                        <a:solidFill>
                          <a:schemeClr val="bg1"/>
                        </a:solidFill>
                        <a:latin typeface="Calibri" panose="020F0502020204030204" pitchFamily="34" charset="0"/>
                        <a:cs typeface="Calibri" panose="020F0502020204030204" pitchFamily="34" charset="0"/>
                      </a:endParaRPr>
                    </a:p>
                  </a:txBody>
                  <a:tcPr anchor="ctr">
                    <a:lnB w="6350" cap="flat" cmpd="sng" algn="ctr">
                      <a:solidFill>
                        <a:schemeClr val="bg1"/>
                      </a:solidFill>
                      <a:prstDash val="solid"/>
                      <a:round/>
                      <a:headEnd type="none" w="med" len="med"/>
                      <a:tailEnd type="none" w="med" len="med"/>
                    </a:lnB>
                    <a:noFill/>
                  </a:tcPr>
                </a:tc>
                <a:tc>
                  <a:txBody>
                    <a:bodyPr/>
                    <a:lstStyle/>
                    <a:p>
                      <a:pPr algn="ctr"/>
                      <a:r>
                        <a:rPr lang="en-US" sz="900" b="1" dirty="0">
                          <a:solidFill>
                            <a:schemeClr val="bg1"/>
                          </a:solidFill>
                          <a:latin typeface="Calibri" panose="020F0502020204030204" pitchFamily="34" charset="0"/>
                          <a:cs typeface="Calibri" panose="020F0502020204030204" pitchFamily="34" charset="0"/>
                        </a:rPr>
                        <a:t>28%</a:t>
                      </a:r>
                    </a:p>
                  </a:txBody>
                  <a:tcPr anchor="ctr">
                    <a:lnB w="6350" cap="flat" cmpd="sng" algn="ctr">
                      <a:solidFill>
                        <a:schemeClr val="bg1"/>
                      </a:solidFill>
                      <a:prstDash val="solid"/>
                      <a:round/>
                      <a:headEnd type="none" w="med" len="med"/>
                      <a:tailEnd type="none" w="med" len="med"/>
                    </a:lnB>
                    <a:noFill/>
                  </a:tcPr>
                </a:tc>
                <a:tc>
                  <a:txBody>
                    <a:bodyPr/>
                    <a:lstStyle/>
                    <a:p>
                      <a:pPr algn="ctr"/>
                      <a:r>
                        <a:rPr lang="en-US" sz="900" b="1" dirty="0">
                          <a:solidFill>
                            <a:schemeClr val="bg1"/>
                          </a:solidFill>
                          <a:latin typeface="Calibri" panose="020F0502020204030204" pitchFamily="34" charset="0"/>
                          <a:cs typeface="Calibri" panose="020F0502020204030204" pitchFamily="34" charset="0"/>
                        </a:rPr>
                        <a:t>RCT</a:t>
                      </a:r>
                    </a:p>
                  </a:txBody>
                  <a:tcPr anchor="ctr">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35111117"/>
                  </a:ext>
                </a:extLst>
              </a:tr>
              <a:tr h="351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solidFill>
                            <a:schemeClr val="bg1"/>
                          </a:solidFill>
                          <a:latin typeface="Calibri" panose="020F0502020204030204" pitchFamily="34" charset="0"/>
                          <a:cs typeface="Calibri" panose="020F0502020204030204" pitchFamily="34" charset="0"/>
                        </a:rPr>
                        <a:t>CHAMPION</a:t>
                      </a:r>
                      <a:r>
                        <a:rPr lang="en-US" sz="800" baseline="30000">
                          <a:solidFill>
                            <a:schemeClr val="bg1"/>
                          </a:solidFill>
                          <a:latin typeface="Calibri" panose="020F0502020204030204" pitchFamily="34" charset="0"/>
                          <a:cs typeface="Calibri" panose="020F0502020204030204" pitchFamily="34" charset="0"/>
                        </a:rPr>
                        <a:t>1-2</a:t>
                      </a:r>
                      <a:endParaRPr lang="en-US" sz="800" baseline="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900" b="1">
                          <a:solidFill>
                            <a:schemeClr val="bg1"/>
                          </a:solidFill>
                          <a:latin typeface="Calibri" panose="020F0502020204030204" pitchFamily="34" charset="0"/>
                          <a:cs typeface="Calibri" panose="020F0502020204030204" pitchFamily="34" charset="0"/>
                        </a:rPr>
                        <a:t>33%</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900" b="1">
                          <a:solidFill>
                            <a:schemeClr val="bg1"/>
                          </a:solidFill>
                          <a:latin typeface="Calibri" panose="020F0502020204030204" pitchFamily="34" charset="0"/>
                          <a:cs typeface="Calibri" panose="020F0502020204030204" pitchFamily="34" charset="0"/>
                        </a:rPr>
                        <a:t>RCT</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24833416"/>
                  </a:ext>
                </a:extLst>
              </a:tr>
              <a:tr h="351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panose="020F0502020204030204" pitchFamily="34" charset="0"/>
                          <a:cs typeface="Calibri" panose="020F0502020204030204" pitchFamily="34" charset="0"/>
                        </a:rPr>
                        <a:t>U.S</a:t>
                      </a:r>
                      <a:r>
                        <a:rPr lang="en-US" sz="800">
                          <a:solidFill>
                            <a:schemeClr val="bg1"/>
                          </a:solidFill>
                          <a:latin typeface="Calibri" panose="020F0502020204030204" pitchFamily="34" charset="0"/>
                          <a:cs typeface="Calibri" panose="020F0502020204030204" pitchFamily="34" charset="0"/>
                        </a:rPr>
                        <a:t>. Post-approval</a:t>
                      </a:r>
                      <a:r>
                        <a:rPr lang="en-US" sz="800" baseline="30000">
                          <a:solidFill>
                            <a:schemeClr val="bg1"/>
                          </a:solidFill>
                          <a:latin typeface="Calibri" panose="020F0502020204030204" pitchFamily="34" charset="0"/>
                          <a:cs typeface="Calibri" panose="020F0502020204030204" pitchFamily="34" charset="0"/>
                        </a:rPr>
                        <a:t>9</a:t>
                      </a:r>
                      <a:endParaRPr lang="en-US" sz="80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57%</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Single-arm</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8420533"/>
                  </a:ext>
                </a:extLst>
              </a:tr>
              <a:tr h="351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Calibri" panose="020F0502020204030204" pitchFamily="34" charset="0"/>
                          <a:cs typeface="Calibri" panose="020F0502020204030204" pitchFamily="34" charset="0"/>
                        </a:rPr>
                        <a:t>U.S. Post-approval 2-Year Outcomes</a:t>
                      </a:r>
                      <a:r>
                        <a:rPr lang="en-US" sz="800" baseline="30000">
                          <a:solidFill>
                            <a:schemeClr val="bg1"/>
                          </a:solidFill>
                          <a:latin typeface="Calibri" panose="020F0502020204030204" pitchFamily="34" charset="0"/>
                          <a:cs typeface="Calibri" panose="020F0502020204030204" pitchFamily="34" charset="0"/>
                        </a:rPr>
                        <a:t>13</a:t>
                      </a:r>
                      <a:endParaRPr lang="en-US" sz="80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Calibri" panose="020F0502020204030204" pitchFamily="34" charset="0"/>
                          <a:cs typeface="Calibri" panose="020F0502020204030204" pitchFamily="34" charset="0"/>
                        </a:rPr>
                        <a:t>70%</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Calibri" panose="020F0502020204030204" pitchFamily="34" charset="0"/>
                          <a:cs typeface="Calibri" panose="020F0502020204030204" pitchFamily="34" charset="0"/>
                        </a:rPr>
                        <a:t>Single-arm</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20342289"/>
                  </a:ext>
                </a:extLst>
              </a:tr>
              <a:tr h="351834">
                <a:tc>
                  <a:txBody>
                    <a:bodyPr/>
                    <a:lstStyle/>
                    <a:p>
                      <a:pPr algn="l"/>
                      <a:r>
                        <a:rPr lang="en-US" sz="800" baseline="0">
                          <a:solidFill>
                            <a:schemeClr val="bg1"/>
                          </a:solidFill>
                          <a:latin typeface="Calibri" panose="020F0502020204030204" pitchFamily="34" charset="0"/>
                          <a:cs typeface="Calibri" panose="020F0502020204030204" pitchFamily="34" charset="0"/>
                        </a:rPr>
                        <a:t>MEMS-HF</a:t>
                      </a:r>
                      <a:r>
                        <a:rPr lang="en-US" sz="800" baseline="30000">
                          <a:solidFill>
                            <a:schemeClr val="bg1"/>
                          </a:solidFill>
                          <a:latin typeface="Calibri" panose="020F0502020204030204" pitchFamily="34" charset="0"/>
                          <a:cs typeface="Calibri" panose="020F0502020204030204" pitchFamily="34" charset="0"/>
                        </a:rPr>
                        <a:t>8</a:t>
                      </a:r>
                      <a:endParaRPr lang="en-US" sz="800" baseline="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62%</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Single-arm</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33021718"/>
                  </a:ext>
                </a:extLst>
              </a:tr>
              <a:tr h="351834">
                <a:tc>
                  <a:txBody>
                    <a:bodyPr/>
                    <a:lstStyle/>
                    <a:p>
                      <a:pPr algn="l"/>
                      <a:r>
                        <a:rPr lang="en-US" sz="800" baseline="0">
                          <a:solidFill>
                            <a:schemeClr val="bg1"/>
                          </a:solidFill>
                          <a:latin typeface="Calibri" panose="020F0502020204030204" pitchFamily="34" charset="0"/>
                          <a:cs typeface="Calibri" panose="020F0502020204030204" pitchFamily="34" charset="0"/>
                        </a:rPr>
                        <a:t>COAST-UK</a:t>
                      </a:r>
                      <a:r>
                        <a:rPr lang="en-US" sz="800" baseline="30000">
                          <a:solidFill>
                            <a:schemeClr val="bg1"/>
                          </a:solidFill>
                          <a:latin typeface="Calibri" panose="020F0502020204030204" pitchFamily="34" charset="0"/>
                          <a:cs typeface="Calibri" panose="020F0502020204030204" pitchFamily="34" charset="0"/>
                        </a:rPr>
                        <a:t>10</a:t>
                      </a:r>
                      <a:endParaRPr lang="en-US" sz="800" baseline="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Calibri" panose="020F0502020204030204" pitchFamily="34" charset="0"/>
                          <a:cs typeface="Calibri" panose="020F0502020204030204" pitchFamily="34" charset="0"/>
                        </a:rPr>
                        <a:t>82%</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Calibri" panose="020F0502020204030204" pitchFamily="34" charset="0"/>
                          <a:cs typeface="Calibri" panose="020F0502020204030204" pitchFamily="34" charset="0"/>
                        </a:rPr>
                        <a:t>Single-arm</a:t>
                      </a:r>
                      <a:endParaRPr lang="en-US" sz="900" b="1"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10572986"/>
                  </a:ext>
                </a:extLst>
              </a:tr>
              <a:tr h="351834">
                <a:tc>
                  <a:txBody>
                    <a:bodyPr/>
                    <a:lstStyle/>
                    <a:p>
                      <a:pPr algn="l"/>
                      <a:r>
                        <a:rPr lang="en-US" sz="800">
                          <a:solidFill>
                            <a:schemeClr val="bg1"/>
                          </a:solidFill>
                          <a:latin typeface="Calibri" panose="020F0502020204030204" pitchFamily="34" charset="0"/>
                          <a:cs typeface="Calibri" panose="020F0502020204030204" pitchFamily="34" charset="0"/>
                        </a:rPr>
                        <a:t>Economic Impact</a:t>
                      </a:r>
                      <a:r>
                        <a:rPr lang="en-US" sz="800" baseline="30000">
                          <a:solidFill>
                            <a:schemeClr val="bg1"/>
                          </a:solidFill>
                          <a:latin typeface="Calibri" panose="020F0502020204030204" pitchFamily="34" charset="0"/>
                          <a:cs typeface="Calibri" panose="020F0502020204030204" pitchFamily="34" charset="0"/>
                        </a:rPr>
                        <a:t>6</a:t>
                      </a:r>
                      <a:endParaRPr lang="en-US" sz="800" baseline="3000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34%</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Retrospective Database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755725"/>
                  </a:ext>
                </a:extLst>
              </a:tr>
              <a:tr h="350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Calibri" panose="020F0502020204030204" pitchFamily="34" charset="0"/>
                          <a:cs typeface="Calibri" panose="020F0502020204030204" pitchFamily="34" charset="0"/>
                        </a:rPr>
                        <a:t>Propensity-matched Cohort</a:t>
                      </a:r>
                      <a:r>
                        <a:rPr lang="en-US" sz="800" baseline="30000">
                          <a:solidFill>
                            <a:schemeClr val="bg1"/>
                          </a:solidFill>
                          <a:latin typeface="Calibri" panose="020F0502020204030204" pitchFamily="34" charset="0"/>
                          <a:cs typeface="Calibri" panose="020F0502020204030204" pitchFamily="34" charset="0"/>
                        </a:rPr>
                        <a:t>7</a:t>
                      </a:r>
                      <a:endParaRPr lang="en-US" sz="800" baseline="30000" dirty="0">
                        <a:solidFill>
                          <a:schemeClr val="bg1"/>
                        </a:solidFill>
                        <a:latin typeface="Calibri" panose="020F0502020204030204" pitchFamily="34" charset="0"/>
                        <a:cs typeface="Calibri" panose="020F0502020204030204" pitchFamily="34" charset="0"/>
                      </a:endParaRPr>
                    </a:p>
                  </a:txBody>
                  <a:tcPr anchor="ctr">
                    <a:lnT w="635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24%</a:t>
                      </a:r>
                    </a:p>
                  </a:txBody>
                  <a:tcPr anchor="ctr">
                    <a:lnT w="635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Retrospective Database</a:t>
                      </a:r>
                    </a:p>
                  </a:txBody>
                  <a:tcPr anchor="ctr">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150639354"/>
                  </a:ext>
                </a:extLst>
              </a:tr>
            </a:tbl>
          </a:graphicData>
        </a:graphic>
      </p:graphicFrame>
      <p:sp>
        <p:nvSpPr>
          <p:cNvPr id="15" name="TextBox 14">
            <a:extLst>
              <a:ext uri="{FF2B5EF4-FFF2-40B4-BE49-F238E27FC236}">
                <a16:creationId xmlns:a16="http://schemas.microsoft.com/office/drawing/2014/main" id="{F3255C40-52FA-354B-9507-A3044FFC8335}"/>
              </a:ext>
            </a:extLst>
          </p:cNvPr>
          <p:cNvSpPr txBox="1"/>
          <p:nvPr/>
        </p:nvSpPr>
        <p:spPr>
          <a:xfrm>
            <a:off x="1319609" y="2167417"/>
            <a:ext cx="52928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1.25</a:t>
            </a:r>
          </a:p>
        </p:txBody>
      </p:sp>
      <p:sp>
        <p:nvSpPr>
          <p:cNvPr id="16" name="TextBox 15">
            <a:extLst>
              <a:ext uri="{FF2B5EF4-FFF2-40B4-BE49-F238E27FC236}">
                <a16:creationId xmlns:a16="http://schemas.microsoft.com/office/drawing/2014/main" id="{F0E67D11-CDE3-7844-BFA6-2523EEAB21ED}"/>
              </a:ext>
            </a:extLst>
          </p:cNvPr>
          <p:cNvSpPr txBox="1"/>
          <p:nvPr/>
        </p:nvSpPr>
        <p:spPr>
          <a:xfrm>
            <a:off x="2045130" y="3157458"/>
            <a:ext cx="52928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0.54</a:t>
            </a:r>
          </a:p>
        </p:txBody>
      </p:sp>
      <p:sp>
        <p:nvSpPr>
          <p:cNvPr id="17" name="TextBox 16">
            <a:extLst>
              <a:ext uri="{FF2B5EF4-FFF2-40B4-BE49-F238E27FC236}">
                <a16:creationId xmlns:a16="http://schemas.microsoft.com/office/drawing/2014/main" id="{B962FAE0-E5A2-4731-8CB7-A72D9970D6E2}"/>
              </a:ext>
            </a:extLst>
          </p:cNvPr>
          <p:cNvSpPr txBox="1"/>
          <p:nvPr/>
        </p:nvSpPr>
        <p:spPr>
          <a:xfrm>
            <a:off x="2758697" y="3397952"/>
            <a:ext cx="52928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0.37</a:t>
            </a:r>
            <a:endPar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E0C63334-ED75-4AB9-8807-A7C37D2133E7}"/>
              </a:ext>
            </a:extLst>
          </p:cNvPr>
          <p:cNvSpPr txBox="1"/>
          <p:nvPr/>
        </p:nvSpPr>
        <p:spPr>
          <a:xfrm>
            <a:off x="2858816" y="2587378"/>
            <a:ext cx="1045509"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Calibri" panose="020F0502020204030204" pitchFamily="34" charset="0"/>
                <a:ea typeface="Calibri" charset="0"/>
                <a:cs typeface="Calibri" panose="020F0502020204030204" pitchFamily="34" charset="0"/>
              </a:rPr>
              <a:t>70</a:t>
            </a:r>
            <a:r>
              <a:rPr kumimoji="0" lang="en-US" b="1" u="none" strike="noStrike" kern="1200" cap="none" spc="0" normalizeH="0" baseline="0" noProof="0">
                <a:ln>
                  <a:noFill/>
                </a:ln>
                <a:solidFill>
                  <a:schemeClr val="accent1"/>
                </a:solidFill>
                <a:effectLst/>
                <a:uLnTx/>
                <a:uFillTx/>
                <a:latin typeface="Calibri" panose="020F0502020204030204" pitchFamily="34" charset="0"/>
                <a:ea typeface="Calibri" charset="0"/>
                <a:cs typeface="Calibri" panose="020F0502020204030204" pitchFamily="34" charset="0"/>
              </a:rPr>
              <a:t>%</a:t>
            </a:r>
            <a:r>
              <a:rPr kumimoji="0" lang="en-US" sz="1400" b="1" u="none" strike="noStrike" kern="1200" cap="none" spc="0" normalizeH="0" baseline="0" noProof="0">
                <a:ln>
                  <a:noFill/>
                </a:ln>
                <a:solidFill>
                  <a:schemeClr val="accent1"/>
                </a:solidFill>
                <a:effectLst/>
                <a:uLnTx/>
                <a:uFillTx/>
                <a:latin typeface="Calibri" panose="020F0502020204030204" pitchFamily="34" charset="0"/>
                <a:ea typeface="Calibri" charset="0"/>
                <a:cs typeface="Calibri" panose="020F0502020204030204" pitchFamily="34" charset="0"/>
              </a:rPr>
              <a:t> </a:t>
            </a:r>
            <a:endParaRPr kumimoji="0" lang="en-US" sz="1400" u="none" strike="noStrike" kern="1200" cap="none" spc="0" normalizeH="0" baseline="0" noProof="0" dirty="0">
              <a:ln>
                <a:noFill/>
              </a:ln>
              <a:solidFill>
                <a:schemeClr val="accent1"/>
              </a:solidFill>
              <a:effectLst/>
              <a:uLnTx/>
              <a:uFillTx/>
              <a:latin typeface="Calibri" panose="020F0502020204030204" pitchFamily="34" charset="0"/>
              <a:ea typeface="Calibri" charset="0"/>
              <a:cs typeface="Calibri" panose="020F0502020204030204" pitchFamily="34" charset="0"/>
            </a:endParaRPr>
          </a:p>
        </p:txBody>
      </p:sp>
      <p:sp>
        <p:nvSpPr>
          <p:cNvPr id="19" name="TextBox 18">
            <a:extLst>
              <a:ext uri="{FF2B5EF4-FFF2-40B4-BE49-F238E27FC236}">
                <a16:creationId xmlns:a16="http://schemas.microsoft.com/office/drawing/2014/main" id="{43D90B9E-6DB7-4615-93D1-8A6587B8944B}"/>
              </a:ext>
            </a:extLst>
          </p:cNvPr>
          <p:cNvSpPr txBox="1"/>
          <p:nvPr/>
        </p:nvSpPr>
        <p:spPr>
          <a:xfrm>
            <a:off x="2859591" y="2817427"/>
            <a:ext cx="904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Calibri" panose="020F0502020204030204" pitchFamily="34" charset="0"/>
                <a:cs typeface="Calibri" panose="020F0502020204030204" pitchFamily="34" charset="0"/>
              </a:rPr>
              <a:t>R</a:t>
            </a:r>
            <a:r>
              <a:rPr kumimoji="0" lang="en-US" sz="800"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eduction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accent1"/>
                </a:solidFill>
                <a:latin typeface="Calibri" panose="020F0502020204030204" pitchFamily="34" charset="0"/>
                <a:cs typeface="Calibri" panose="020F0502020204030204" pitchFamily="34" charset="0"/>
              </a:rPr>
              <a:t>at 2 Years</a:t>
            </a:r>
            <a:endParaRPr kumimoji="0" lang="en-US" sz="80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EA2AE26C-124D-4B87-9304-5C704F551F24}"/>
              </a:ext>
            </a:extLst>
          </p:cNvPr>
          <p:cNvSpPr txBox="1"/>
          <p:nvPr/>
        </p:nvSpPr>
        <p:spPr>
          <a:xfrm>
            <a:off x="2858816" y="3075061"/>
            <a:ext cx="957164"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7F7F7F"/>
                </a:solidFill>
                <a:effectLst/>
                <a:uLnTx/>
                <a:uFillTx/>
                <a:latin typeface="Calibri" panose="020F0502020204030204" pitchFamily="34" charset="0"/>
                <a:ea typeface="+mn-ea"/>
                <a:cs typeface="Calibri" panose="020F0502020204030204" pitchFamily="34" charset="0"/>
              </a:rPr>
              <a:t>0.30 (0.25, 0.35)</a:t>
            </a:r>
            <a:endParaRPr kumimoji="0" lang="en-US" sz="500" b="0"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7F7F7F"/>
                </a:solidFill>
                <a:effectLst/>
                <a:uLnTx/>
                <a:uFillTx/>
                <a:latin typeface="Calibri" panose="020F0502020204030204" pitchFamily="34" charset="0"/>
                <a:ea typeface="+mn-ea"/>
                <a:cs typeface="Calibri" panose="020F0502020204030204" pitchFamily="34" charset="0"/>
              </a:rPr>
              <a:t>P &lt; 0.0001</a:t>
            </a:r>
          </a:p>
        </p:txBody>
      </p:sp>
      <p:sp>
        <p:nvSpPr>
          <p:cNvPr id="21" name="Arrow: Down 42">
            <a:extLst>
              <a:ext uri="{FF2B5EF4-FFF2-40B4-BE49-F238E27FC236}">
                <a16:creationId xmlns:a16="http://schemas.microsoft.com/office/drawing/2014/main" id="{CD0CC9B7-6EC5-4C67-BD02-02926F693301}"/>
              </a:ext>
            </a:extLst>
          </p:cNvPr>
          <p:cNvSpPr/>
          <p:nvPr/>
        </p:nvSpPr>
        <p:spPr>
          <a:xfrm>
            <a:off x="2819687" y="2682391"/>
            <a:ext cx="80571" cy="27780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4002B"/>
              </a:solidFill>
              <a:effectLst/>
              <a:uLnTx/>
              <a:uFillTx/>
              <a:latin typeface="Georgia"/>
              <a:ea typeface="+mn-ea"/>
              <a:cs typeface="+mn-cs"/>
            </a:endParaRPr>
          </a:p>
        </p:txBody>
      </p:sp>
    </p:spTree>
    <p:extLst>
      <p:ext uri="{BB962C8B-B14F-4D97-AF65-F5344CB8AC3E}">
        <p14:creationId xmlns:p14="http://schemas.microsoft.com/office/powerpoint/2010/main" val="16795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617" y="513243"/>
            <a:ext cx="3112678" cy="796835"/>
          </a:xfrm>
        </p:spPr>
        <p:txBody>
          <a:bodyPr/>
          <a:lstStyle/>
          <a:p>
            <a:r>
              <a:rPr lang="en-US" sz="2800" dirty="0"/>
              <a:t>2021 Demographics</a:t>
            </a:r>
          </a:p>
        </p:txBody>
      </p:sp>
      <p:graphicFrame>
        <p:nvGraphicFramePr>
          <p:cNvPr id="8" name="Table 7"/>
          <p:cNvGraphicFramePr>
            <a:graphicFrameLocks noGrp="1"/>
          </p:cNvGraphicFramePr>
          <p:nvPr>
            <p:extLst/>
          </p:nvPr>
        </p:nvGraphicFramePr>
        <p:xfrm>
          <a:off x="655319" y="1232540"/>
          <a:ext cx="3638976" cy="2296367"/>
        </p:xfrm>
        <a:graphic>
          <a:graphicData uri="http://schemas.openxmlformats.org/drawingml/2006/table">
            <a:tbl>
              <a:tblPr firstRow="1" bandRow="1">
                <a:tableStyleId>{5C22544A-7EE6-4342-B048-85BDC9FD1C3A}</a:tableStyleId>
              </a:tblPr>
              <a:tblGrid>
                <a:gridCol w="1638798">
                  <a:extLst>
                    <a:ext uri="{9D8B030D-6E8A-4147-A177-3AD203B41FA5}">
                      <a16:colId xmlns:a16="http://schemas.microsoft.com/office/drawing/2014/main" val="20000"/>
                    </a:ext>
                  </a:extLst>
                </a:gridCol>
                <a:gridCol w="918110">
                  <a:extLst>
                    <a:ext uri="{9D8B030D-6E8A-4147-A177-3AD203B41FA5}">
                      <a16:colId xmlns:a16="http://schemas.microsoft.com/office/drawing/2014/main" val="20001"/>
                    </a:ext>
                  </a:extLst>
                </a:gridCol>
                <a:gridCol w="1082068">
                  <a:extLst>
                    <a:ext uri="{9D8B030D-6E8A-4147-A177-3AD203B41FA5}">
                      <a16:colId xmlns:a16="http://schemas.microsoft.com/office/drawing/2014/main" val="20002"/>
                    </a:ext>
                  </a:extLst>
                </a:gridCol>
              </a:tblGrid>
              <a:tr h="581887">
                <a:tc>
                  <a:txBody>
                    <a:bodyPr/>
                    <a:lstStyle/>
                    <a:p>
                      <a:pPr algn="ctr"/>
                      <a:r>
                        <a:rPr lang="en-US" sz="1500" dirty="0">
                          <a:latin typeface="+mj-lt"/>
                        </a:rPr>
                        <a:t>Financial Class</a:t>
                      </a:r>
                    </a:p>
                    <a:p>
                      <a:pPr algn="ctr"/>
                      <a:endParaRPr lang="en-US" sz="1500" dirty="0">
                        <a:latin typeface="+mj-lt"/>
                      </a:endParaRPr>
                    </a:p>
                  </a:txBody>
                  <a:tcPr marL="91458" marR="91458" marT="34288" marB="34288" anchor="ctr">
                    <a:solidFill>
                      <a:srgbClr val="A50021"/>
                    </a:solidFill>
                  </a:tcPr>
                </a:tc>
                <a:tc>
                  <a:txBody>
                    <a:bodyPr/>
                    <a:lstStyle/>
                    <a:p>
                      <a:pPr algn="ctr"/>
                      <a:r>
                        <a:rPr lang="en-US" sz="1500" dirty="0">
                          <a:latin typeface="+mj-lt"/>
                        </a:rPr>
                        <a:t>MCS Patients</a:t>
                      </a:r>
                    </a:p>
                  </a:txBody>
                  <a:tcPr marL="91458" marR="91458" marT="34288" marB="34288" anchor="ctr">
                    <a:solidFill>
                      <a:srgbClr val="A50021"/>
                    </a:solidFill>
                  </a:tcPr>
                </a:tc>
                <a:tc>
                  <a:txBody>
                    <a:bodyPr/>
                    <a:lstStyle/>
                    <a:p>
                      <a:pPr algn="ctr"/>
                      <a:r>
                        <a:rPr lang="en-US" sz="1500" baseline="0" dirty="0">
                          <a:latin typeface="+mj-lt"/>
                        </a:rPr>
                        <a:t>IU Health</a:t>
                      </a:r>
                      <a:endParaRPr lang="en-US" sz="1500" dirty="0">
                        <a:latin typeface="+mj-lt"/>
                      </a:endParaRPr>
                    </a:p>
                  </a:txBody>
                  <a:tcPr marL="91458" marR="91458" marT="34288" marB="34288">
                    <a:solidFill>
                      <a:srgbClr val="002060"/>
                    </a:solidFill>
                  </a:tcPr>
                </a:tc>
                <a:extLst>
                  <a:ext uri="{0D108BD9-81ED-4DB2-BD59-A6C34878D82A}">
                    <a16:rowId xmlns:a16="http://schemas.microsoft.com/office/drawing/2014/main" val="10000"/>
                  </a:ext>
                </a:extLst>
              </a:tr>
              <a:tr h="280680">
                <a:tc>
                  <a:txBody>
                    <a:bodyPr/>
                    <a:lstStyle/>
                    <a:p>
                      <a:r>
                        <a:rPr lang="en-US" sz="1500" dirty="0">
                          <a:latin typeface="+mj-lt"/>
                        </a:rPr>
                        <a:t>Managed Care</a:t>
                      </a:r>
                    </a:p>
                  </a:txBody>
                  <a:tcPr marL="91458" marR="91458" marT="34288" marB="34288" anchor="ctr"/>
                </a:tc>
                <a:tc>
                  <a:txBody>
                    <a:bodyPr/>
                    <a:lstStyle/>
                    <a:p>
                      <a:pPr algn="ctr"/>
                      <a:r>
                        <a:rPr lang="en-US" sz="1500" u="none" dirty="0">
                          <a:latin typeface="+mj-lt"/>
                        </a:rPr>
                        <a:t>54%</a:t>
                      </a:r>
                    </a:p>
                  </a:txBody>
                  <a:tcPr marL="91458" marR="91458" marT="34288" marB="34288" anchor="ctr"/>
                </a:tc>
                <a:tc>
                  <a:txBody>
                    <a:bodyPr/>
                    <a:lstStyle/>
                    <a:p>
                      <a:pPr algn="ctr"/>
                      <a:r>
                        <a:rPr lang="en-US" sz="1500" u="sng" dirty="0">
                          <a:latin typeface="+mj-lt"/>
                        </a:rPr>
                        <a:t>53%</a:t>
                      </a:r>
                    </a:p>
                  </a:txBody>
                  <a:tcPr marL="91458" marR="91458" marT="34288" marB="34288" anchor="ctr">
                    <a:solidFill>
                      <a:srgbClr val="E8D0D0"/>
                    </a:solidFill>
                  </a:tcPr>
                </a:tc>
                <a:extLst>
                  <a:ext uri="{0D108BD9-81ED-4DB2-BD59-A6C34878D82A}">
                    <a16:rowId xmlns:a16="http://schemas.microsoft.com/office/drawing/2014/main" val="10001"/>
                  </a:ext>
                </a:extLst>
              </a:tr>
              <a:tr h="280680">
                <a:tc>
                  <a:txBody>
                    <a:bodyPr/>
                    <a:lstStyle/>
                    <a:p>
                      <a:r>
                        <a:rPr lang="en-US" sz="1500">
                          <a:latin typeface="+mj-lt"/>
                        </a:rPr>
                        <a:t>Medicaid/HIP</a:t>
                      </a:r>
                      <a:endParaRPr lang="en-US" sz="1500" dirty="0">
                        <a:latin typeface="+mj-lt"/>
                      </a:endParaRPr>
                    </a:p>
                  </a:txBody>
                  <a:tcPr marL="91458" marR="91458" marT="34288" marB="34288" anchor="ctr"/>
                </a:tc>
                <a:tc>
                  <a:txBody>
                    <a:bodyPr/>
                    <a:lstStyle/>
                    <a:p>
                      <a:pPr algn="ctr"/>
                      <a:r>
                        <a:rPr lang="en-US" sz="1500" u="none" dirty="0">
                          <a:latin typeface="+mj-lt"/>
                        </a:rPr>
                        <a:t>17%</a:t>
                      </a:r>
                    </a:p>
                  </a:txBody>
                  <a:tcPr marL="91458" marR="91458" marT="34288" marB="34288" anchor="ctr"/>
                </a:tc>
                <a:tc>
                  <a:txBody>
                    <a:bodyPr/>
                    <a:lstStyle/>
                    <a:p>
                      <a:pPr algn="ctr"/>
                      <a:r>
                        <a:rPr lang="en-US" sz="1500" u="sng" dirty="0">
                          <a:latin typeface="+mj-lt"/>
                        </a:rPr>
                        <a:t>23%</a:t>
                      </a:r>
                    </a:p>
                  </a:txBody>
                  <a:tcPr marL="91458" marR="91458" marT="34288" marB="34288" anchor="ctr">
                    <a:solidFill>
                      <a:srgbClr val="F4E9E9"/>
                    </a:solidFill>
                  </a:tcPr>
                </a:tc>
                <a:extLst>
                  <a:ext uri="{0D108BD9-81ED-4DB2-BD59-A6C34878D82A}">
                    <a16:rowId xmlns:a16="http://schemas.microsoft.com/office/drawing/2014/main" val="10002"/>
                  </a:ext>
                </a:extLst>
              </a:tr>
              <a:tr h="280680">
                <a:tc>
                  <a:txBody>
                    <a:bodyPr/>
                    <a:lstStyle/>
                    <a:p>
                      <a:r>
                        <a:rPr lang="en-US" sz="1500" dirty="0">
                          <a:latin typeface="+mj-lt"/>
                        </a:rPr>
                        <a:t>Medicare</a:t>
                      </a:r>
                    </a:p>
                  </a:txBody>
                  <a:tcPr marL="91458" marR="91458" marT="34288" marB="34288" anchor="ctr"/>
                </a:tc>
                <a:tc>
                  <a:txBody>
                    <a:bodyPr/>
                    <a:lstStyle/>
                    <a:p>
                      <a:pPr algn="ctr"/>
                      <a:r>
                        <a:rPr lang="en-US" sz="1500" u="none" dirty="0">
                          <a:latin typeface="+mj-lt"/>
                        </a:rPr>
                        <a:t>28%</a:t>
                      </a:r>
                    </a:p>
                  </a:txBody>
                  <a:tcPr marL="91458" marR="91458" marT="34288" marB="34288" anchor="ctr"/>
                </a:tc>
                <a:tc>
                  <a:txBody>
                    <a:bodyPr/>
                    <a:lstStyle/>
                    <a:p>
                      <a:pPr algn="ctr"/>
                      <a:r>
                        <a:rPr lang="en-US" sz="1500" u="sng" dirty="0">
                          <a:latin typeface="+mj-lt"/>
                        </a:rPr>
                        <a:t>24%</a:t>
                      </a:r>
                    </a:p>
                  </a:txBody>
                  <a:tcPr marL="91458" marR="91458" marT="34288" marB="34288" anchor="ctr">
                    <a:solidFill>
                      <a:srgbClr val="E8D0D0"/>
                    </a:solidFill>
                  </a:tcPr>
                </a:tc>
                <a:extLst>
                  <a:ext uri="{0D108BD9-81ED-4DB2-BD59-A6C34878D82A}">
                    <a16:rowId xmlns:a16="http://schemas.microsoft.com/office/drawing/2014/main" val="10003"/>
                  </a:ext>
                </a:extLst>
              </a:tr>
              <a:tr h="496590">
                <a:tc>
                  <a:txBody>
                    <a:bodyPr/>
                    <a:lstStyle/>
                    <a:p>
                      <a:r>
                        <a:rPr lang="en-US" sz="1500" dirty="0">
                          <a:latin typeface="+mj-lt"/>
                        </a:rPr>
                        <a:t>Other/Special</a:t>
                      </a:r>
                      <a:r>
                        <a:rPr lang="en-US" sz="1500" baseline="0" dirty="0">
                          <a:latin typeface="+mj-lt"/>
                        </a:rPr>
                        <a:t> Contract (VA)</a:t>
                      </a:r>
                      <a:endParaRPr lang="en-US" sz="1500" dirty="0">
                        <a:latin typeface="+mj-lt"/>
                      </a:endParaRPr>
                    </a:p>
                  </a:txBody>
                  <a:tcPr marL="91458" marR="91458" marT="34288" marB="34288" anchor="ctr"/>
                </a:tc>
                <a:tc>
                  <a:txBody>
                    <a:bodyPr/>
                    <a:lstStyle/>
                    <a:p>
                      <a:pPr algn="ctr"/>
                      <a:r>
                        <a:rPr lang="en-US" sz="1500" u="none" dirty="0">
                          <a:latin typeface="+mj-lt"/>
                        </a:rPr>
                        <a:t>1%</a:t>
                      </a:r>
                    </a:p>
                  </a:txBody>
                  <a:tcPr marL="91458" marR="91458" marT="34288" marB="34288" anchor="ctr"/>
                </a:tc>
                <a:tc>
                  <a:txBody>
                    <a:bodyPr/>
                    <a:lstStyle/>
                    <a:p>
                      <a:pPr algn="ctr"/>
                      <a:r>
                        <a:rPr lang="en-US" sz="1500" u="sng" dirty="0">
                          <a:latin typeface="+mj-lt"/>
                        </a:rPr>
                        <a:t>0%</a:t>
                      </a:r>
                    </a:p>
                  </a:txBody>
                  <a:tcPr marL="91458" marR="91458" marT="34288" marB="34288" anchor="ctr">
                    <a:solidFill>
                      <a:srgbClr val="F4E9E9"/>
                    </a:solidFill>
                  </a:tcPr>
                </a:tc>
                <a:extLst>
                  <a:ext uri="{0D108BD9-81ED-4DB2-BD59-A6C34878D82A}">
                    <a16:rowId xmlns:a16="http://schemas.microsoft.com/office/drawing/2014/main" val="10004"/>
                  </a:ext>
                </a:extLst>
              </a:tr>
              <a:tr h="244087">
                <a:tc>
                  <a:txBody>
                    <a:bodyPr/>
                    <a:lstStyle/>
                    <a:p>
                      <a:r>
                        <a:rPr lang="en-US" sz="1500" dirty="0">
                          <a:latin typeface="+mj-lt"/>
                        </a:rPr>
                        <a:t>Uninsured</a:t>
                      </a:r>
                    </a:p>
                  </a:txBody>
                  <a:tcPr marL="91458" marR="91458" marT="34288" marB="34288" anchor="ctr"/>
                </a:tc>
                <a:tc>
                  <a:txBody>
                    <a:bodyPr/>
                    <a:lstStyle/>
                    <a:p>
                      <a:pPr algn="ctr"/>
                      <a:r>
                        <a:rPr lang="en-US" sz="1500" u="none" dirty="0">
                          <a:latin typeface="+mj-lt"/>
                        </a:rPr>
                        <a:t>0%</a:t>
                      </a:r>
                    </a:p>
                  </a:txBody>
                  <a:tcPr marL="91458" marR="91458" marT="34288" marB="34288" anchor="ctr"/>
                </a:tc>
                <a:tc>
                  <a:txBody>
                    <a:bodyPr/>
                    <a:lstStyle/>
                    <a:p>
                      <a:pPr algn="ctr"/>
                      <a:r>
                        <a:rPr lang="en-US" sz="1500" u="sng" dirty="0">
                          <a:latin typeface="+mj-lt"/>
                        </a:rPr>
                        <a:t>0%</a:t>
                      </a:r>
                    </a:p>
                  </a:txBody>
                  <a:tcPr marL="91458" marR="91458" marT="34288" marB="34288" anchor="ctr">
                    <a:solidFill>
                      <a:srgbClr val="F4E9E9"/>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nvPr>
        </p:nvGraphicFramePr>
        <p:xfrm>
          <a:off x="4579235" y="1232540"/>
          <a:ext cx="2806295" cy="1943100"/>
        </p:xfrm>
        <a:graphic>
          <a:graphicData uri="http://schemas.openxmlformats.org/drawingml/2006/table">
            <a:tbl>
              <a:tblPr firstRow="1" bandRow="1">
                <a:tableStyleId>{5C22544A-7EE6-4342-B048-85BDC9FD1C3A}</a:tableStyleId>
              </a:tblPr>
              <a:tblGrid>
                <a:gridCol w="1122517">
                  <a:extLst>
                    <a:ext uri="{9D8B030D-6E8A-4147-A177-3AD203B41FA5}">
                      <a16:colId xmlns:a16="http://schemas.microsoft.com/office/drawing/2014/main" val="20000"/>
                    </a:ext>
                  </a:extLst>
                </a:gridCol>
                <a:gridCol w="841889">
                  <a:extLst>
                    <a:ext uri="{9D8B030D-6E8A-4147-A177-3AD203B41FA5}">
                      <a16:colId xmlns:a16="http://schemas.microsoft.com/office/drawing/2014/main" val="20001"/>
                    </a:ext>
                  </a:extLst>
                </a:gridCol>
                <a:gridCol w="841889">
                  <a:extLst>
                    <a:ext uri="{9D8B030D-6E8A-4147-A177-3AD203B41FA5}">
                      <a16:colId xmlns:a16="http://schemas.microsoft.com/office/drawing/2014/main" val="20002"/>
                    </a:ext>
                  </a:extLst>
                </a:gridCol>
              </a:tblGrid>
              <a:tr h="410301">
                <a:tc>
                  <a:txBody>
                    <a:bodyPr/>
                    <a:lstStyle/>
                    <a:p>
                      <a:pPr algn="ctr"/>
                      <a:r>
                        <a:rPr lang="en-US" sz="1500" dirty="0">
                          <a:latin typeface="Times New Roman" panose="02020603050405020304" pitchFamily="18" charset="0"/>
                          <a:cs typeface="Times New Roman" panose="02020603050405020304" pitchFamily="18" charset="0"/>
                        </a:rPr>
                        <a:t>Race</a:t>
                      </a:r>
                    </a:p>
                  </a:txBody>
                  <a:tcPr marT="34290" marB="34290">
                    <a:solidFill>
                      <a:srgbClr val="A50021"/>
                    </a:solidFill>
                  </a:tcPr>
                </a:tc>
                <a:tc>
                  <a:txBody>
                    <a:bodyPr/>
                    <a:lstStyle/>
                    <a:p>
                      <a:pPr algn="ctr"/>
                      <a:r>
                        <a:rPr lang="en-US" sz="1500" dirty="0">
                          <a:latin typeface="Times New Roman" panose="02020603050405020304" pitchFamily="18" charset="0"/>
                          <a:cs typeface="Times New Roman" panose="02020603050405020304" pitchFamily="18" charset="0"/>
                        </a:rPr>
                        <a:t>MCS Patients</a:t>
                      </a:r>
                    </a:p>
                  </a:txBody>
                  <a:tcPr marT="34290" marB="34290">
                    <a:solidFill>
                      <a:srgbClr val="A50021"/>
                    </a:solidFill>
                  </a:tcPr>
                </a:tc>
                <a:tc>
                  <a:txBody>
                    <a:bodyPr/>
                    <a:lstStyle/>
                    <a:p>
                      <a:pPr algn="ctr"/>
                      <a:r>
                        <a:rPr lang="en-US" sz="1500" dirty="0">
                          <a:latin typeface="Times New Roman" panose="02020603050405020304" pitchFamily="18" charset="0"/>
                          <a:cs typeface="Times New Roman" panose="02020603050405020304" pitchFamily="18" charset="0"/>
                        </a:rPr>
                        <a:t>Indiana</a:t>
                      </a:r>
                    </a:p>
                  </a:txBody>
                  <a:tcPr marT="34290" marB="34290">
                    <a:solidFill>
                      <a:srgbClr val="002060"/>
                    </a:solidFill>
                  </a:tcPr>
                </a:tc>
                <a:extLst>
                  <a:ext uri="{0D108BD9-81ED-4DB2-BD59-A6C34878D82A}">
                    <a16:rowId xmlns:a16="http://schemas.microsoft.com/office/drawing/2014/main" val="10000"/>
                  </a:ext>
                </a:extLst>
              </a:tr>
              <a:tr h="231909">
                <a:tc>
                  <a:txBody>
                    <a:bodyPr/>
                    <a:lstStyle/>
                    <a:p>
                      <a:r>
                        <a:rPr lang="en-US" sz="1500" dirty="0">
                          <a:latin typeface="Times New Roman" panose="02020603050405020304" pitchFamily="18" charset="0"/>
                          <a:cs typeface="Times New Roman" panose="02020603050405020304" pitchFamily="18" charset="0"/>
                        </a:rPr>
                        <a:t>White</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84%</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83%</a:t>
                      </a:r>
                    </a:p>
                  </a:txBody>
                  <a:tcPr marT="34290" marB="34290">
                    <a:solidFill>
                      <a:srgbClr val="E8D0D0"/>
                    </a:solidFill>
                  </a:tcPr>
                </a:tc>
                <a:extLst>
                  <a:ext uri="{0D108BD9-81ED-4DB2-BD59-A6C34878D82A}">
                    <a16:rowId xmlns:a16="http://schemas.microsoft.com/office/drawing/2014/main" val="10001"/>
                  </a:ext>
                </a:extLst>
              </a:tr>
              <a:tr h="410301">
                <a:tc>
                  <a:txBody>
                    <a:bodyPr/>
                    <a:lstStyle/>
                    <a:p>
                      <a:r>
                        <a:rPr lang="en-US" sz="1500" dirty="0">
                          <a:latin typeface="Times New Roman" panose="02020603050405020304" pitchFamily="18" charset="0"/>
                          <a:cs typeface="Times New Roman" panose="02020603050405020304" pitchFamily="18" charset="0"/>
                        </a:rPr>
                        <a:t>African American</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15%</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9%</a:t>
                      </a:r>
                    </a:p>
                  </a:txBody>
                  <a:tcPr marT="34290" marB="34290">
                    <a:solidFill>
                      <a:srgbClr val="F4E9E9"/>
                    </a:solidFill>
                  </a:tcPr>
                </a:tc>
                <a:extLst>
                  <a:ext uri="{0D108BD9-81ED-4DB2-BD59-A6C34878D82A}">
                    <a16:rowId xmlns:a16="http://schemas.microsoft.com/office/drawing/2014/main" val="10002"/>
                  </a:ext>
                </a:extLst>
              </a:tr>
              <a:tr h="231909">
                <a:tc>
                  <a:txBody>
                    <a:bodyPr/>
                    <a:lstStyle/>
                    <a:p>
                      <a:r>
                        <a:rPr lang="en-US" sz="1500" dirty="0">
                          <a:latin typeface="Times New Roman" panose="02020603050405020304" pitchFamily="18" charset="0"/>
                          <a:cs typeface="Times New Roman" panose="02020603050405020304" pitchFamily="18" charset="0"/>
                        </a:rPr>
                        <a:t>Asian</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0%</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2%</a:t>
                      </a:r>
                    </a:p>
                  </a:txBody>
                  <a:tcPr marT="34290" marB="34290">
                    <a:solidFill>
                      <a:srgbClr val="E8D0D0"/>
                    </a:solidFill>
                  </a:tcPr>
                </a:tc>
                <a:extLst>
                  <a:ext uri="{0D108BD9-81ED-4DB2-BD59-A6C34878D82A}">
                    <a16:rowId xmlns:a16="http://schemas.microsoft.com/office/drawing/2014/main" val="10003"/>
                  </a:ext>
                </a:extLst>
              </a:tr>
              <a:tr h="231909">
                <a:tc>
                  <a:txBody>
                    <a:bodyPr/>
                    <a:lstStyle/>
                    <a:p>
                      <a:r>
                        <a:rPr lang="en-US" sz="1500" dirty="0">
                          <a:latin typeface="Times New Roman" panose="02020603050405020304" pitchFamily="18" charset="0"/>
                          <a:cs typeface="Times New Roman" panose="02020603050405020304" pitchFamily="18" charset="0"/>
                        </a:rPr>
                        <a:t>Other</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1%</a:t>
                      </a:r>
                    </a:p>
                  </a:txBody>
                  <a:tcPr marT="34290" marB="34290"/>
                </a:tc>
                <a:tc>
                  <a:txBody>
                    <a:bodyPr/>
                    <a:lstStyle/>
                    <a:p>
                      <a:pPr algn="ctr"/>
                      <a:r>
                        <a:rPr lang="en-US" sz="1500" dirty="0">
                          <a:latin typeface="Times New Roman" panose="02020603050405020304" pitchFamily="18" charset="0"/>
                          <a:cs typeface="Times New Roman" panose="02020603050405020304" pitchFamily="18" charset="0"/>
                        </a:rPr>
                        <a:t>6%</a:t>
                      </a:r>
                    </a:p>
                  </a:txBody>
                  <a:tcPr marT="34290" marB="34290">
                    <a:solidFill>
                      <a:srgbClr val="F4E9E9"/>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655319" y="3646063"/>
          <a:ext cx="3638976" cy="1120308"/>
        </p:xfrm>
        <a:graphic>
          <a:graphicData uri="http://schemas.openxmlformats.org/drawingml/2006/table">
            <a:tbl>
              <a:tblPr firstRow="1" bandRow="1">
                <a:tableStyleId>{5C22544A-7EE6-4342-B048-85BDC9FD1C3A}</a:tableStyleId>
              </a:tblPr>
              <a:tblGrid>
                <a:gridCol w="1640841">
                  <a:extLst>
                    <a:ext uri="{9D8B030D-6E8A-4147-A177-3AD203B41FA5}">
                      <a16:colId xmlns:a16="http://schemas.microsoft.com/office/drawing/2014/main" val="20000"/>
                    </a:ext>
                  </a:extLst>
                </a:gridCol>
                <a:gridCol w="900853">
                  <a:extLst>
                    <a:ext uri="{9D8B030D-6E8A-4147-A177-3AD203B41FA5}">
                      <a16:colId xmlns:a16="http://schemas.microsoft.com/office/drawing/2014/main" val="20001"/>
                    </a:ext>
                  </a:extLst>
                </a:gridCol>
                <a:gridCol w="1097282">
                  <a:extLst>
                    <a:ext uri="{9D8B030D-6E8A-4147-A177-3AD203B41FA5}">
                      <a16:colId xmlns:a16="http://schemas.microsoft.com/office/drawing/2014/main" val="20002"/>
                    </a:ext>
                  </a:extLst>
                </a:gridCol>
              </a:tblGrid>
              <a:tr h="525836">
                <a:tc>
                  <a:txBody>
                    <a:bodyPr/>
                    <a:lstStyle/>
                    <a:p>
                      <a:r>
                        <a:rPr lang="en-US" sz="1500" dirty="0">
                          <a:latin typeface="+mj-lt"/>
                        </a:rPr>
                        <a:t>Gender</a:t>
                      </a:r>
                    </a:p>
                  </a:txBody>
                  <a:tcPr marL="91456" marR="91456" marT="34318" marB="34318">
                    <a:solidFill>
                      <a:srgbClr val="A50021"/>
                    </a:solidFill>
                  </a:tcPr>
                </a:tc>
                <a:tc>
                  <a:txBody>
                    <a:bodyPr/>
                    <a:lstStyle/>
                    <a:p>
                      <a:pPr algn="ctr"/>
                      <a:r>
                        <a:rPr lang="en-US" sz="1500" dirty="0">
                          <a:latin typeface="+mj-lt"/>
                        </a:rPr>
                        <a:t>MCS Patients</a:t>
                      </a:r>
                    </a:p>
                  </a:txBody>
                  <a:tcPr marL="91456" marR="91456" marT="34318" marB="34318">
                    <a:solidFill>
                      <a:srgbClr val="A50021"/>
                    </a:solidFill>
                  </a:tcPr>
                </a:tc>
                <a:tc>
                  <a:txBody>
                    <a:bodyPr/>
                    <a:lstStyle/>
                    <a:p>
                      <a:pPr algn="ctr"/>
                      <a:r>
                        <a:rPr lang="en-US" sz="1500" dirty="0">
                          <a:latin typeface="+mj-lt"/>
                        </a:rPr>
                        <a:t>Indiana</a:t>
                      </a:r>
                    </a:p>
                  </a:txBody>
                  <a:tcPr marL="91456" marR="91456" marT="34318" marB="34318">
                    <a:solidFill>
                      <a:srgbClr val="002060"/>
                    </a:solidFill>
                  </a:tcPr>
                </a:tc>
                <a:extLst>
                  <a:ext uri="{0D108BD9-81ED-4DB2-BD59-A6C34878D82A}">
                    <a16:rowId xmlns:a16="http://schemas.microsoft.com/office/drawing/2014/main" val="10000"/>
                  </a:ext>
                </a:extLst>
              </a:tr>
              <a:tr h="297236">
                <a:tc>
                  <a:txBody>
                    <a:bodyPr/>
                    <a:lstStyle/>
                    <a:p>
                      <a:r>
                        <a:rPr lang="en-US" sz="1500" dirty="0">
                          <a:latin typeface="+mj-lt"/>
                        </a:rPr>
                        <a:t>Female</a:t>
                      </a:r>
                    </a:p>
                  </a:txBody>
                  <a:tcPr marL="91456" marR="91456" marT="34318" marB="34318"/>
                </a:tc>
                <a:tc>
                  <a:txBody>
                    <a:bodyPr/>
                    <a:lstStyle/>
                    <a:p>
                      <a:pPr algn="ctr"/>
                      <a:r>
                        <a:rPr lang="en-US" sz="1500" dirty="0">
                          <a:latin typeface="+mj-lt"/>
                        </a:rPr>
                        <a:t>27%</a:t>
                      </a:r>
                    </a:p>
                  </a:txBody>
                  <a:tcPr marL="91456" marR="91456" marT="34318" marB="34318"/>
                </a:tc>
                <a:tc>
                  <a:txBody>
                    <a:bodyPr/>
                    <a:lstStyle/>
                    <a:p>
                      <a:pPr algn="ctr"/>
                      <a:r>
                        <a:rPr lang="en-US" sz="1500" dirty="0">
                          <a:latin typeface="+mj-lt"/>
                        </a:rPr>
                        <a:t>51%</a:t>
                      </a:r>
                    </a:p>
                  </a:txBody>
                  <a:tcPr marL="91456" marR="91456" marT="34318" marB="34318">
                    <a:solidFill>
                      <a:srgbClr val="E8D0D0"/>
                    </a:solidFill>
                  </a:tcPr>
                </a:tc>
                <a:extLst>
                  <a:ext uri="{0D108BD9-81ED-4DB2-BD59-A6C34878D82A}">
                    <a16:rowId xmlns:a16="http://schemas.microsoft.com/office/drawing/2014/main" val="10001"/>
                  </a:ext>
                </a:extLst>
              </a:tr>
              <a:tr h="297236">
                <a:tc>
                  <a:txBody>
                    <a:bodyPr/>
                    <a:lstStyle/>
                    <a:p>
                      <a:r>
                        <a:rPr lang="en-US" sz="1500" dirty="0">
                          <a:latin typeface="+mj-lt"/>
                        </a:rPr>
                        <a:t>Male</a:t>
                      </a:r>
                    </a:p>
                  </a:txBody>
                  <a:tcPr marL="91456" marR="91456" marT="34318" marB="34318"/>
                </a:tc>
                <a:tc>
                  <a:txBody>
                    <a:bodyPr/>
                    <a:lstStyle/>
                    <a:p>
                      <a:pPr algn="ctr"/>
                      <a:r>
                        <a:rPr lang="en-US" sz="1500" dirty="0">
                          <a:latin typeface="+mj-lt"/>
                        </a:rPr>
                        <a:t>73%</a:t>
                      </a:r>
                    </a:p>
                  </a:txBody>
                  <a:tcPr marL="91456" marR="91456" marT="34318" marB="34318"/>
                </a:tc>
                <a:tc>
                  <a:txBody>
                    <a:bodyPr/>
                    <a:lstStyle/>
                    <a:p>
                      <a:pPr algn="ctr"/>
                      <a:r>
                        <a:rPr lang="en-US" sz="1500" dirty="0">
                          <a:latin typeface="+mj-lt"/>
                        </a:rPr>
                        <a:t>49%</a:t>
                      </a:r>
                    </a:p>
                  </a:txBody>
                  <a:tcPr marL="91456" marR="91456" marT="34318" marB="34318">
                    <a:solidFill>
                      <a:srgbClr val="F4E9E9"/>
                    </a:solidFill>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nvPr>
        </p:nvGraphicFramePr>
        <p:xfrm>
          <a:off x="4579235" y="3349243"/>
          <a:ext cx="2813068" cy="1417128"/>
        </p:xfrm>
        <a:graphic>
          <a:graphicData uri="http://schemas.openxmlformats.org/drawingml/2006/table">
            <a:tbl>
              <a:tblPr firstRow="1" bandRow="1">
                <a:tableStyleId>{5C22544A-7EE6-4342-B048-85BDC9FD1C3A}</a:tableStyleId>
              </a:tblPr>
              <a:tblGrid>
                <a:gridCol w="1016752">
                  <a:extLst>
                    <a:ext uri="{9D8B030D-6E8A-4147-A177-3AD203B41FA5}">
                      <a16:colId xmlns:a16="http://schemas.microsoft.com/office/drawing/2014/main" val="20000"/>
                    </a:ext>
                  </a:extLst>
                </a:gridCol>
                <a:gridCol w="853135">
                  <a:extLst>
                    <a:ext uri="{9D8B030D-6E8A-4147-A177-3AD203B41FA5}">
                      <a16:colId xmlns:a16="http://schemas.microsoft.com/office/drawing/2014/main" val="20001"/>
                    </a:ext>
                  </a:extLst>
                </a:gridCol>
                <a:gridCol w="943181">
                  <a:extLst>
                    <a:ext uri="{9D8B030D-6E8A-4147-A177-3AD203B41FA5}">
                      <a16:colId xmlns:a16="http://schemas.microsoft.com/office/drawing/2014/main" val="20002"/>
                    </a:ext>
                  </a:extLst>
                </a:gridCol>
              </a:tblGrid>
              <a:tr h="372981">
                <a:tc>
                  <a:txBody>
                    <a:bodyPr/>
                    <a:lstStyle/>
                    <a:p>
                      <a:pPr algn="ctr"/>
                      <a:r>
                        <a:rPr lang="en-US" sz="1500" dirty="0">
                          <a:latin typeface="Times New Roman" panose="02020603050405020304" pitchFamily="18" charset="0"/>
                          <a:cs typeface="Times New Roman" panose="02020603050405020304" pitchFamily="18" charset="0"/>
                        </a:rPr>
                        <a:t>Age</a:t>
                      </a:r>
                    </a:p>
                  </a:txBody>
                  <a:tcPr marL="91419" marR="91419" marT="34266" marB="34266">
                    <a:solidFill>
                      <a:srgbClr val="A50021"/>
                    </a:solidFill>
                  </a:tcPr>
                </a:tc>
                <a:tc>
                  <a:txBody>
                    <a:bodyPr/>
                    <a:lstStyle/>
                    <a:p>
                      <a:pPr algn="ctr"/>
                      <a:r>
                        <a:rPr lang="en-US" sz="1500" dirty="0">
                          <a:latin typeface="Times New Roman" panose="02020603050405020304" pitchFamily="18" charset="0"/>
                          <a:cs typeface="Times New Roman" panose="02020603050405020304" pitchFamily="18" charset="0"/>
                        </a:rPr>
                        <a:t>MCS Patients</a:t>
                      </a:r>
                    </a:p>
                  </a:txBody>
                  <a:tcPr marL="91419" marR="91419" marT="34266" marB="34266">
                    <a:solidFill>
                      <a:srgbClr val="A50021"/>
                    </a:solidFill>
                  </a:tcPr>
                </a:tc>
                <a:tc>
                  <a:txBody>
                    <a:bodyPr/>
                    <a:lstStyle/>
                    <a:p>
                      <a:pPr algn="ctr"/>
                      <a:r>
                        <a:rPr lang="en-US" sz="1500" baseline="0" dirty="0">
                          <a:latin typeface="Times New Roman" panose="02020603050405020304" pitchFamily="18" charset="0"/>
                          <a:cs typeface="Times New Roman" panose="02020603050405020304" pitchFamily="18" charset="0"/>
                        </a:rPr>
                        <a:t>Indiana</a:t>
                      </a:r>
                      <a:endParaRPr lang="en-US" sz="1500" dirty="0">
                        <a:latin typeface="Times New Roman" panose="02020603050405020304" pitchFamily="18" charset="0"/>
                        <a:cs typeface="Times New Roman" panose="02020603050405020304" pitchFamily="18" charset="0"/>
                      </a:endParaRPr>
                    </a:p>
                  </a:txBody>
                  <a:tcPr marL="91419" marR="91419" marT="34266" marB="34266">
                    <a:solidFill>
                      <a:srgbClr val="002060"/>
                    </a:solidFill>
                  </a:tcPr>
                </a:tc>
                <a:extLst>
                  <a:ext uri="{0D108BD9-81ED-4DB2-BD59-A6C34878D82A}">
                    <a16:rowId xmlns:a16="http://schemas.microsoft.com/office/drawing/2014/main" val="10000"/>
                  </a:ext>
                </a:extLst>
              </a:tr>
              <a:tr h="210800">
                <a:tc>
                  <a:txBody>
                    <a:bodyPr/>
                    <a:lstStyle/>
                    <a:p>
                      <a:pPr algn="ctr"/>
                      <a:r>
                        <a:rPr lang="en-US" sz="1500" dirty="0">
                          <a:latin typeface="Times New Roman" panose="02020603050405020304" pitchFamily="18" charset="0"/>
                          <a:cs typeface="Times New Roman" panose="02020603050405020304" pitchFamily="18" charset="0"/>
                        </a:rPr>
                        <a:t>20-44</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21%</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37%</a:t>
                      </a:r>
                    </a:p>
                  </a:txBody>
                  <a:tcPr marL="91419" marR="91419" marT="34266" marB="34266"/>
                </a:tc>
                <a:extLst>
                  <a:ext uri="{0D108BD9-81ED-4DB2-BD59-A6C34878D82A}">
                    <a16:rowId xmlns:a16="http://schemas.microsoft.com/office/drawing/2014/main" val="10001"/>
                  </a:ext>
                </a:extLst>
              </a:tr>
              <a:tr h="210800">
                <a:tc>
                  <a:txBody>
                    <a:bodyPr/>
                    <a:lstStyle/>
                    <a:p>
                      <a:pPr algn="ctr"/>
                      <a:r>
                        <a:rPr lang="en-US" sz="1500" dirty="0">
                          <a:latin typeface="Times New Roman" panose="02020603050405020304" pitchFamily="18" charset="0"/>
                          <a:cs typeface="Times New Roman" panose="02020603050405020304" pitchFamily="18" charset="0"/>
                        </a:rPr>
                        <a:t>45-64</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46%</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18%</a:t>
                      </a:r>
                    </a:p>
                  </a:txBody>
                  <a:tcPr marL="91419" marR="91419" marT="34266" marB="34266"/>
                </a:tc>
                <a:extLst>
                  <a:ext uri="{0D108BD9-81ED-4DB2-BD59-A6C34878D82A}">
                    <a16:rowId xmlns:a16="http://schemas.microsoft.com/office/drawing/2014/main" val="10002"/>
                  </a:ext>
                </a:extLst>
              </a:tr>
              <a:tr h="210800">
                <a:tc>
                  <a:txBody>
                    <a:bodyPr/>
                    <a:lstStyle/>
                    <a:p>
                      <a:pPr algn="ctr"/>
                      <a:r>
                        <a:rPr lang="en-US" sz="1500" dirty="0">
                          <a:latin typeface="Times New Roman" panose="02020603050405020304" pitchFamily="18" charset="0"/>
                          <a:cs typeface="Times New Roman" panose="02020603050405020304" pitchFamily="18" charset="0"/>
                        </a:rPr>
                        <a:t>65-older</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33%</a:t>
                      </a:r>
                    </a:p>
                  </a:txBody>
                  <a:tcPr marL="91419" marR="91419" marT="34266" marB="34266"/>
                </a:tc>
                <a:tc>
                  <a:txBody>
                    <a:bodyPr/>
                    <a:lstStyle/>
                    <a:p>
                      <a:pPr algn="ctr"/>
                      <a:r>
                        <a:rPr lang="en-US" sz="1500" dirty="0">
                          <a:latin typeface="Times New Roman" panose="02020603050405020304" pitchFamily="18" charset="0"/>
                          <a:cs typeface="Times New Roman" panose="02020603050405020304" pitchFamily="18" charset="0"/>
                        </a:rPr>
                        <a:t>15%</a:t>
                      </a:r>
                    </a:p>
                  </a:txBody>
                  <a:tcPr marL="91419" marR="91419" marT="34266" marB="34266"/>
                </a:tc>
                <a:extLst>
                  <a:ext uri="{0D108BD9-81ED-4DB2-BD59-A6C34878D82A}">
                    <a16:rowId xmlns:a16="http://schemas.microsoft.com/office/drawing/2014/main" val="10003"/>
                  </a:ext>
                </a:extLst>
              </a:tr>
            </a:tbl>
          </a:graphicData>
        </a:graphic>
      </p:graphicFrame>
      <p:sp>
        <p:nvSpPr>
          <p:cNvPr id="12" name="Rectangle 7"/>
          <p:cNvSpPr>
            <a:spLocks noChangeArrowheads="1"/>
          </p:cNvSpPr>
          <p:nvPr/>
        </p:nvSpPr>
        <p:spPr bwMode="auto">
          <a:xfrm>
            <a:off x="2474807" y="4883528"/>
            <a:ext cx="33302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marL="0" lvl="2" algn="ctr" eaLnBrk="1" hangingPunct="1">
              <a:lnSpc>
                <a:spcPct val="100000"/>
              </a:lnSpc>
              <a:spcBef>
                <a:spcPct val="0"/>
              </a:spcBef>
              <a:buFontTx/>
              <a:buNone/>
            </a:pPr>
            <a:r>
              <a:rPr lang="en-US" altLang="en-US" sz="1000" i="1" dirty="0">
                <a:solidFill>
                  <a:schemeClr val="tx2">
                    <a:lumMod val="50000"/>
                  </a:schemeClr>
                </a:solidFill>
                <a:latin typeface="+mj-lt"/>
              </a:rPr>
              <a:t>Data Source: MCCM, Medical Records, and STATS Indiana</a:t>
            </a:r>
          </a:p>
        </p:txBody>
      </p:sp>
    </p:spTree>
    <p:extLst>
      <p:ext uri="{BB962C8B-B14F-4D97-AF65-F5344CB8AC3E}">
        <p14:creationId xmlns:p14="http://schemas.microsoft.com/office/powerpoint/2010/main" val="229413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34529"/>
            <a:ext cx="3943350" cy="51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7550" y="602456"/>
            <a:ext cx="186929" cy="1440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7" name="Rectangle 6"/>
          <p:cNvSpPr/>
          <p:nvPr/>
        </p:nvSpPr>
        <p:spPr>
          <a:xfrm>
            <a:off x="4972050" y="3314700"/>
            <a:ext cx="186929" cy="1785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9" name="Rectangle 8"/>
          <p:cNvSpPr/>
          <p:nvPr/>
        </p:nvSpPr>
        <p:spPr>
          <a:xfrm>
            <a:off x="3600450" y="2743200"/>
            <a:ext cx="18692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10" name="Rectangle 9"/>
          <p:cNvSpPr/>
          <p:nvPr/>
        </p:nvSpPr>
        <p:spPr>
          <a:xfrm>
            <a:off x="5066110" y="342901"/>
            <a:ext cx="186928" cy="1928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3</a:t>
            </a:r>
          </a:p>
        </p:txBody>
      </p:sp>
      <p:sp>
        <p:nvSpPr>
          <p:cNvPr id="11" name="Rectangle 10"/>
          <p:cNvSpPr/>
          <p:nvPr/>
        </p:nvSpPr>
        <p:spPr>
          <a:xfrm>
            <a:off x="3555206" y="2171700"/>
            <a:ext cx="18692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13" name="Rectangle 12"/>
          <p:cNvSpPr/>
          <p:nvPr/>
        </p:nvSpPr>
        <p:spPr>
          <a:xfrm>
            <a:off x="4195763" y="2366963"/>
            <a:ext cx="18811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2058" name="TextBox 44"/>
          <p:cNvSpPr txBox="1">
            <a:spLocks noChangeArrowheads="1"/>
          </p:cNvSpPr>
          <p:nvPr/>
        </p:nvSpPr>
        <p:spPr bwMode="auto">
          <a:xfrm>
            <a:off x="1600200" y="2324100"/>
            <a:ext cx="1085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50" b="1" u="sng"/>
              <a:t>ILLINOIS</a:t>
            </a:r>
          </a:p>
        </p:txBody>
      </p:sp>
      <p:sp>
        <p:nvSpPr>
          <p:cNvPr id="2059" name="TextBox 1"/>
          <p:cNvSpPr txBox="1">
            <a:spLocks noChangeArrowheads="1"/>
          </p:cNvSpPr>
          <p:nvPr/>
        </p:nvSpPr>
        <p:spPr bwMode="auto">
          <a:xfrm>
            <a:off x="6905626" y="1914525"/>
            <a:ext cx="5309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50" b="1" u="sng"/>
              <a:t>Ohio</a:t>
            </a:r>
          </a:p>
        </p:txBody>
      </p:sp>
      <p:sp>
        <p:nvSpPr>
          <p:cNvPr id="19" name="Rectangle 18"/>
          <p:cNvSpPr/>
          <p:nvPr/>
        </p:nvSpPr>
        <p:spPr>
          <a:xfrm>
            <a:off x="4255294" y="4171950"/>
            <a:ext cx="176213" cy="17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3</a:t>
            </a:r>
          </a:p>
        </p:txBody>
      </p:sp>
      <p:sp>
        <p:nvSpPr>
          <p:cNvPr id="23" name="Rectangle 22"/>
          <p:cNvSpPr/>
          <p:nvPr/>
        </p:nvSpPr>
        <p:spPr>
          <a:xfrm>
            <a:off x="4655344" y="2639617"/>
            <a:ext cx="309563" cy="1833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schemeClr val="tx1"/>
                </a:solidFill>
              </a:rPr>
              <a:t>15</a:t>
            </a:r>
          </a:p>
        </p:txBody>
      </p:sp>
      <p:sp>
        <p:nvSpPr>
          <p:cNvPr id="24" name="Rectangle 23"/>
          <p:cNvSpPr/>
          <p:nvPr/>
        </p:nvSpPr>
        <p:spPr>
          <a:xfrm>
            <a:off x="4382691" y="3378994"/>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26" name="Rectangle 25"/>
          <p:cNvSpPr/>
          <p:nvPr/>
        </p:nvSpPr>
        <p:spPr>
          <a:xfrm>
            <a:off x="3226594" y="3086100"/>
            <a:ext cx="18692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29" name="Rectangle 28"/>
          <p:cNvSpPr/>
          <p:nvPr/>
        </p:nvSpPr>
        <p:spPr>
          <a:xfrm>
            <a:off x="6172200" y="121444"/>
            <a:ext cx="186929" cy="2274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31" name="Rectangle 30"/>
          <p:cNvSpPr/>
          <p:nvPr/>
        </p:nvSpPr>
        <p:spPr>
          <a:xfrm>
            <a:off x="6193631" y="2464594"/>
            <a:ext cx="186929" cy="194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33" name="Rectangle 32"/>
          <p:cNvSpPr/>
          <p:nvPr/>
        </p:nvSpPr>
        <p:spPr>
          <a:xfrm>
            <a:off x="3892154" y="1794272"/>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35" name="Rectangle 34"/>
          <p:cNvSpPr/>
          <p:nvPr/>
        </p:nvSpPr>
        <p:spPr>
          <a:xfrm>
            <a:off x="6182916" y="3069431"/>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36" name="Rectangle 35"/>
          <p:cNvSpPr/>
          <p:nvPr/>
        </p:nvSpPr>
        <p:spPr>
          <a:xfrm>
            <a:off x="5486400" y="1885950"/>
            <a:ext cx="9406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37" name="Rectangle 36"/>
          <p:cNvSpPr/>
          <p:nvPr/>
        </p:nvSpPr>
        <p:spPr>
          <a:xfrm>
            <a:off x="5253038" y="3381375"/>
            <a:ext cx="18811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39" name="Rectangle 38"/>
          <p:cNvSpPr/>
          <p:nvPr/>
        </p:nvSpPr>
        <p:spPr>
          <a:xfrm>
            <a:off x="4883944" y="2955131"/>
            <a:ext cx="18692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38" name="Rectangle 37"/>
          <p:cNvSpPr/>
          <p:nvPr/>
        </p:nvSpPr>
        <p:spPr>
          <a:xfrm>
            <a:off x="5066110" y="1546622"/>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42" name="Rectangle 41"/>
          <p:cNvSpPr/>
          <p:nvPr/>
        </p:nvSpPr>
        <p:spPr>
          <a:xfrm>
            <a:off x="5066110" y="4076700"/>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43" name="Rectangle 42"/>
          <p:cNvSpPr/>
          <p:nvPr/>
        </p:nvSpPr>
        <p:spPr>
          <a:xfrm>
            <a:off x="5285185" y="2561035"/>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2074" name="TextBox 1"/>
          <p:cNvSpPr txBox="1">
            <a:spLocks noChangeArrowheads="1"/>
          </p:cNvSpPr>
          <p:nvPr/>
        </p:nvSpPr>
        <p:spPr bwMode="auto">
          <a:xfrm>
            <a:off x="6743700" y="3176588"/>
            <a:ext cx="74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200" b="1" u="sng"/>
          </a:p>
        </p:txBody>
      </p:sp>
      <p:sp>
        <p:nvSpPr>
          <p:cNvPr id="44" name="Rectangle 43"/>
          <p:cNvSpPr/>
          <p:nvPr/>
        </p:nvSpPr>
        <p:spPr>
          <a:xfrm>
            <a:off x="3949304" y="411956"/>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3</a:t>
            </a:r>
          </a:p>
        </p:txBody>
      </p:sp>
      <p:sp>
        <p:nvSpPr>
          <p:cNvPr id="45" name="Rectangle 44"/>
          <p:cNvSpPr/>
          <p:nvPr/>
        </p:nvSpPr>
        <p:spPr>
          <a:xfrm>
            <a:off x="3799285" y="1360885"/>
            <a:ext cx="18573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46" name="Rectangle 45"/>
          <p:cNvSpPr/>
          <p:nvPr/>
        </p:nvSpPr>
        <p:spPr>
          <a:xfrm>
            <a:off x="4674394" y="228600"/>
            <a:ext cx="9406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40" name="Rectangle 39"/>
          <p:cNvSpPr/>
          <p:nvPr/>
        </p:nvSpPr>
        <p:spPr>
          <a:xfrm>
            <a:off x="6240066" y="1531144"/>
            <a:ext cx="18811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47" name="Rectangle 46"/>
          <p:cNvSpPr/>
          <p:nvPr/>
        </p:nvSpPr>
        <p:spPr>
          <a:xfrm>
            <a:off x="3949304" y="2502694"/>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48" name="Rectangle 47"/>
          <p:cNvSpPr/>
          <p:nvPr/>
        </p:nvSpPr>
        <p:spPr>
          <a:xfrm>
            <a:off x="4523185" y="3823097"/>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2</a:t>
            </a:r>
          </a:p>
        </p:txBody>
      </p:sp>
      <p:sp>
        <p:nvSpPr>
          <p:cNvPr id="49" name="Rectangle 48"/>
          <p:cNvSpPr/>
          <p:nvPr/>
        </p:nvSpPr>
        <p:spPr>
          <a:xfrm>
            <a:off x="3128962" y="4514850"/>
            <a:ext cx="18692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50" name="Rectangle 49"/>
          <p:cNvSpPr/>
          <p:nvPr/>
        </p:nvSpPr>
        <p:spPr>
          <a:xfrm>
            <a:off x="5024437" y="3708798"/>
            <a:ext cx="186929" cy="1785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51" name="Rectangle 50"/>
          <p:cNvSpPr/>
          <p:nvPr/>
        </p:nvSpPr>
        <p:spPr>
          <a:xfrm>
            <a:off x="3351610" y="3551635"/>
            <a:ext cx="18692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52" name="Rectangle 51"/>
          <p:cNvSpPr/>
          <p:nvPr/>
        </p:nvSpPr>
        <p:spPr>
          <a:xfrm>
            <a:off x="6260307" y="2072879"/>
            <a:ext cx="18811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41" name="Rectangle 40"/>
          <p:cNvSpPr/>
          <p:nvPr/>
        </p:nvSpPr>
        <p:spPr>
          <a:xfrm>
            <a:off x="5253037" y="490538"/>
            <a:ext cx="186929" cy="1928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3</a:t>
            </a:r>
          </a:p>
        </p:txBody>
      </p:sp>
      <p:sp>
        <p:nvSpPr>
          <p:cNvPr id="53" name="Rectangle 52"/>
          <p:cNvSpPr/>
          <p:nvPr/>
        </p:nvSpPr>
        <p:spPr>
          <a:xfrm>
            <a:off x="4606529" y="2253854"/>
            <a:ext cx="188119"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a:t>
            </a:r>
          </a:p>
        </p:txBody>
      </p:sp>
      <p:sp>
        <p:nvSpPr>
          <p:cNvPr id="54" name="TextBox 53"/>
          <p:cNvSpPr txBox="1"/>
          <p:nvPr/>
        </p:nvSpPr>
        <p:spPr>
          <a:xfrm>
            <a:off x="1600201" y="640557"/>
            <a:ext cx="1433147" cy="923330"/>
          </a:xfrm>
          <a:prstGeom prst="rect">
            <a:avLst/>
          </a:prstGeom>
          <a:noFill/>
        </p:spPr>
        <p:txBody>
          <a:bodyPr wrap="square" rtlCol="0">
            <a:spAutoFit/>
          </a:bodyPr>
          <a:lstStyle/>
          <a:p>
            <a:r>
              <a:rPr lang="en-US" dirty="0"/>
              <a:t>Current </a:t>
            </a:r>
            <a:r>
              <a:rPr lang="en-US" dirty="0" smtClean="0"/>
              <a:t>Patients</a:t>
            </a:r>
          </a:p>
          <a:p>
            <a:r>
              <a:rPr lang="en-US" dirty="0" smtClean="0"/>
              <a:t>2022</a:t>
            </a:r>
            <a:endParaRPr lang="en-US" dirty="0"/>
          </a:p>
        </p:txBody>
      </p:sp>
    </p:spTree>
    <p:extLst>
      <p:ext uri="{BB962C8B-B14F-4D97-AF65-F5344CB8AC3E}">
        <p14:creationId xmlns:p14="http://schemas.microsoft.com/office/powerpoint/2010/main" val="183252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46423" y="4211052"/>
            <a:ext cx="7251049" cy="796835"/>
          </a:xfrm>
        </p:spPr>
        <p:txBody>
          <a:bodyPr/>
          <a:lstStyle/>
          <a:p>
            <a:pPr algn="ctr" eaLnBrk="1" hangingPunct="1">
              <a:defRPr/>
            </a:pPr>
            <a:r>
              <a:rPr lang="en-US" sz="3200" dirty="0" smtClean="0"/>
              <a:t>Not everyone can get a VAD!!</a:t>
            </a:r>
            <a:r>
              <a:rPr lang="en-US" sz="2800" b="1" dirty="0" smtClean="0">
                <a:effectLst>
                  <a:outerShdw blurRad="38100" dist="38100" dir="2700000" algn="tl">
                    <a:srgbClr val="C0C0C0"/>
                  </a:outerShdw>
                </a:effectLst>
              </a:rPr>
              <a:t>	</a:t>
            </a:r>
          </a:p>
        </p:txBody>
      </p:sp>
      <p:sp>
        <p:nvSpPr>
          <p:cNvPr id="6041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463FD484-A4F3-4BDF-8052-AC4C77197EC0}" type="slidenum">
              <a:rPr lang="en-US" altLang="en-US" sz="700" smtClean="0">
                <a:solidFill>
                  <a:srgbClr val="000000"/>
                </a:solidFill>
              </a:rPr>
              <a:pPr eaLnBrk="1" hangingPunct="1">
                <a:lnSpc>
                  <a:spcPct val="100000"/>
                </a:lnSpc>
                <a:spcBef>
                  <a:spcPct val="0"/>
                </a:spcBef>
                <a:buClrTx/>
                <a:buFontTx/>
                <a:buNone/>
              </a:pPr>
              <a:t>9</a:t>
            </a:fld>
            <a:endParaRPr lang="en-US" altLang="en-US" sz="700" smtClean="0">
              <a:solidFill>
                <a:srgbClr val="000000"/>
              </a:solidFill>
            </a:endParaRPr>
          </a:p>
        </p:txBody>
      </p:sp>
      <p:sp>
        <p:nvSpPr>
          <p:cNvPr id="60421" name="Rectangle 3"/>
          <p:cNvSpPr>
            <a:spLocks noGrp="1" noChangeArrowheads="1"/>
          </p:cNvSpPr>
          <p:nvPr>
            <p:ph type="body" sz="quarter" idx="11"/>
          </p:nvPr>
        </p:nvSpPr>
        <p:spPr>
          <a:xfrm>
            <a:off x="1053360" y="783758"/>
            <a:ext cx="7133900" cy="3232554"/>
          </a:xfrm>
        </p:spPr>
        <p:txBody>
          <a:bodyPr/>
          <a:lstStyle/>
          <a:p>
            <a:pPr marL="222250" indent="-222250" eaLnBrk="1" hangingPunct="1"/>
            <a:r>
              <a:rPr lang="en-US" altLang="en-US" sz="2400" dirty="0" smtClean="0">
                <a:solidFill>
                  <a:schemeClr val="tx1"/>
                </a:solidFill>
              </a:rPr>
              <a:t>Clinical inclusion/exclusion criteria</a:t>
            </a:r>
          </a:p>
          <a:p>
            <a:pPr marL="622300" lvl="1" indent="-222250" eaLnBrk="1" hangingPunct="1"/>
            <a:r>
              <a:rPr lang="en-US" altLang="en-US" sz="2400" dirty="0" smtClean="0">
                <a:solidFill>
                  <a:schemeClr val="tx1"/>
                </a:solidFill>
              </a:rPr>
              <a:t>BTT </a:t>
            </a:r>
          </a:p>
          <a:p>
            <a:pPr marL="622300" lvl="1" indent="-222250" eaLnBrk="1" hangingPunct="1"/>
            <a:r>
              <a:rPr lang="en-US" altLang="en-US" sz="2400" dirty="0" smtClean="0">
                <a:solidFill>
                  <a:schemeClr val="tx1"/>
                </a:solidFill>
              </a:rPr>
              <a:t>DT </a:t>
            </a:r>
          </a:p>
          <a:p>
            <a:pPr marL="222250" indent="-222250" eaLnBrk="1" hangingPunct="1"/>
            <a:r>
              <a:rPr lang="en-US" altLang="en-US" sz="2400" dirty="0" smtClean="0">
                <a:solidFill>
                  <a:schemeClr val="tx1"/>
                </a:solidFill>
              </a:rPr>
              <a:t>Psychosocial Evaluation </a:t>
            </a:r>
          </a:p>
          <a:p>
            <a:pPr marL="222250" indent="-222250" eaLnBrk="1" hangingPunct="1"/>
            <a:r>
              <a:rPr lang="en-US" altLang="en-US" sz="2400" dirty="0" smtClean="0">
                <a:solidFill>
                  <a:schemeClr val="tx1"/>
                </a:solidFill>
              </a:rPr>
              <a:t>Pre-VAD meeting with the VAD team</a:t>
            </a:r>
          </a:p>
          <a:p>
            <a:pPr marL="622300" lvl="1" indent="-222250" eaLnBrk="1" hangingPunct="1"/>
            <a:r>
              <a:rPr lang="en-US" altLang="en-US" sz="2400" dirty="0" smtClean="0">
                <a:solidFill>
                  <a:schemeClr val="tx1"/>
                </a:solidFill>
              </a:rPr>
              <a:t>Dependable caregiver support </a:t>
            </a:r>
          </a:p>
          <a:p>
            <a:pPr marL="222250" indent="-222250" eaLnBrk="1" hangingPunct="1"/>
            <a:r>
              <a:rPr lang="en-US" altLang="en-US" sz="2400" dirty="0" smtClean="0">
                <a:solidFill>
                  <a:schemeClr val="tx1"/>
                </a:solidFill>
              </a:rPr>
              <a:t>Presented to Advance Heart Care Board for acceptance for BTT/DT VAD</a:t>
            </a:r>
          </a:p>
          <a:p>
            <a:pPr marL="222250" indent="-222250" eaLnBrk="1" hangingPunct="1">
              <a:buFontTx/>
              <a:buNone/>
            </a:pPr>
            <a:endParaRPr lang="en-US" altLang="en-US" sz="2400" i="1" dirty="0" smtClean="0">
              <a:solidFill>
                <a:schemeClr val="tx1"/>
              </a:solidFill>
            </a:endParaRPr>
          </a:p>
        </p:txBody>
      </p:sp>
      <p:sp>
        <p:nvSpPr>
          <p:cNvPr id="60418" name="Date Placeholder 1"/>
          <p:cNvSpPr>
            <a:spLocks noGrp="1"/>
          </p:cNvSpPr>
          <p:nvPr>
            <p:ph type="dt" sz="quarter" idx="4294967295"/>
          </p:nvPr>
        </p:nvSpPr>
        <p:spPr>
          <a:xfrm>
            <a:off x="0" y="4767263"/>
            <a:ext cx="2133600"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fld id="{637498FE-4E53-412B-9662-EB25DFFC6F79}" type="datetime1">
              <a:rPr lang="en-US" altLang="en-US" sz="700" smtClean="0">
                <a:solidFill>
                  <a:srgbClr val="000000"/>
                </a:solidFill>
              </a:rPr>
              <a:pPr eaLnBrk="1" hangingPunct="1">
                <a:lnSpc>
                  <a:spcPct val="100000"/>
                </a:lnSpc>
                <a:spcBef>
                  <a:spcPct val="0"/>
                </a:spcBef>
                <a:buClrTx/>
                <a:buFontTx/>
                <a:buNone/>
              </a:pPr>
              <a:t>3/1/2023</a:t>
            </a:fld>
            <a:endParaRPr lang="en-US" altLang="en-US" sz="700" smtClean="0">
              <a:solidFill>
                <a:srgbClr val="000000"/>
              </a:solidFill>
            </a:endParaRPr>
          </a:p>
        </p:txBody>
      </p:sp>
      <p:sp>
        <p:nvSpPr>
          <p:cNvPr id="60422" name="Rectangle 5"/>
          <p:cNvSpPr>
            <a:spLocks noChangeArrowheads="1"/>
          </p:cNvSpPr>
          <p:nvPr/>
        </p:nvSpPr>
        <p:spPr bwMode="auto">
          <a:xfrm>
            <a:off x="2137193" y="11155"/>
            <a:ext cx="7167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buClr>
                <a:schemeClr val="tx2"/>
              </a:buClr>
              <a:buChar char="•"/>
              <a:defRPr sz="3000">
                <a:solidFill>
                  <a:schemeClr val="tx1"/>
                </a:solidFill>
                <a:latin typeface="Franklin Gothic Book" pitchFamily="34" charset="0"/>
              </a:defRPr>
            </a:lvl1pPr>
            <a:lvl2pPr marL="742950" indent="-285750" eaLnBrk="0" hangingPunct="0">
              <a:lnSpc>
                <a:spcPct val="95000"/>
              </a:lnSpc>
              <a:spcBef>
                <a:spcPct val="20000"/>
              </a:spcBef>
              <a:buChar char="–"/>
              <a:defRPr sz="2800">
                <a:solidFill>
                  <a:schemeClr val="tx1"/>
                </a:solidFill>
                <a:latin typeface="Franklin Gothic Book" pitchFamily="34" charset="0"/>
              </a:defRPr>
            </a:lvl2pPr>
            <a:lvl3pPr marL="1143000" indent="-228600" eaLnBrk="0" hangingPunct="0">
              <a:lnSpc>
                <a:spcPct val="95000"/>
              </a:lnSpc>
              <a:spcBef>
                <a:spcPct val="20000"/>
              </a:spcBef>
              <a:buChar char="•"/>
              <a:defRPr sz="2600">
                <a:solidFill>
                  <a:schemeClr val="tx1"/>
                </a:solidFill>
                <a:latin typeface="Franklin Gothic Book" pitchFamily="34" charset="0"/>
              </a:defRPr>
            </a:lvl3pPr>
            <a:lvl4pPr marL="1600200" indent="-228600" eaLnBrk="0" hangingPunct="0">
              <a:lnSpc>
                <a:spcPct val="95000"/>
              </a:lnSpc>
              <a:spcBef>
                <a:spcPct val="20000"/>
              </a:spcBef>
              <a:buChar char="–"/>
              <a:defRPr sz="2400">
                <a:solidFill>
                  <a:schemeClr val="tx1"/>
                </a:solidFill>
                <a:latin typeface="Franklin Gothic Book" pitchFamily="34" charset="0"/>
              </a:defRPr>
            </a:lvl4pPr>
            <a:lvl5pPr marL="2057400" indent="-228600" eaLnBrk="0" hangingPunct="0">
              <a:lnSpc>
                <a:spcPct val="95000"/>
              </a:lnSpc>
              <a:spcBef>
                <a:spcPct val="20000"/>
              </a:spcBef>
              <a:buChar char="»"/>
              <a:defRPr sz="2400">
                <a:solidFill>
                  <a:schemeClr val="tx1"/>
                </a:solidFill>
                <a:latin typeface="Franklin Gothic Book"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itchFamily="34" charset="0"/>
              </a:defRPr>
            </a:lvl9pPr>
          </a:lstStyle>
          <a:p>
            <a:pPr eaLnBrk="1" hangingPunct="1">
              <a:lnSpc>
                <a:spcPct val="100000"/>
              </a:lnSpc>
              <a:spcBef>
                <a:spcPct val="0"/>
              </a:spcBef>
              <a:buClrTx/>
              <a:buFontTx/>
              <a:buNone/>
            </a:pPr>
            <a:r>
              <a:rPr lang="en-US" altLang="en-US" sz="3600" dirty="0">
                <a:solidFill>
                  <a:srgbClr val="B30838"/>
                </a:solidFill>
                <a:latin typeface="Times New Roman" pitchFamily="18" charset="0"/>
                <a:cs typeface="Times New Roman" pitchFamily="18" charset="0"/>
              </a:rPr>
              <a:t>Advanced Therapy Evaluation</a:t>
            </a:r>
          </a:p>
        </p:txBody>
      </p:sp>
    </p:spTree>
    <p:extLst>
      <p:ext uri="{BB962C8B-B14F-4D97-AF65-F5344CB8AC3E}">
        <p14:creationId xmlns:p14="http://schemas.microsoft.com/office/powerpoint/2010/main" val="37229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2825</TotalTime>
  <Words>2747</Words>
  <Application>Microsoft Office PowerPoint</Application>
  <PresentationFormat>On-screen Show (16:9)</PresentationFormat>
  <Paragraphs>480</Paragraphs>
  <Slides>39</Slides>
  <Notes>23</Notes>
  <HiddenSlides>1</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MS PGothic</vt:lpstr>
      <vt:lpstr>MS PGothic</vt:lpstr>
      <vt:lpstr>AppleSymbols</vt:lpstr>
      <vt:lpstr>Arial</vt:lpstr>
      <vt:lpstr>Arial Narrow</vt:lpstr>
      <vt:lpstr>Arial Unicode MS</vt:lpstr>
      <vt:lpstr>Calibri</vt:lpstr>
      <vt:lpstr>Calibri Light</vt:lpstr>
      <vt:lpstr>Century Gothic</vt:lpstr>
      <vt:lpstr>Franklin Gothic Book</vt:lpstr>
      <vt:lpstr>Franklin Gothic Medium</vt:lpstr>
      <vt:lpstr>Georgia</vt:lpstr>
      <vt:lpstr>Times</vt:lpstr>
      <vt:lpstr>Times New Roman</vt:lpstr>
      <vt:lpstr>Wingdings</vt:lpstr>
      <vt:lpstr>1_Office Theme</vt:lpstr>
      <vt:lpstr>Mechanical Circulatory  Assist Devices   April 20, 2023 </vt:lpstr>
      <vt:lpstr>PowerPoint Presentation</vt:lpstr>
      <vt:lpstr>PowerPoint Presentation</vt:lpstr>
      <vt:lpstr>Disease Progression</vt:lpstr>
      <vt:lpstr>The CardioMEMS™ HF System Provides The Actionable Data You Need To Empower Intelligent Remote Monitoring </vt:lpstr>
      <vt:lpstr>Hospitalization reduction</vt:lpstr>
      <vt:lpstr>2021 Demographics</vt:lpstr>
      <vt:lpstr>PowerPoint Presentation</vt:lpstr>
      <vt:lpstr>Not everyone can get a VAD!! </vt:lpstr>
      <vt:lpstr>PowerPoint Presentation</vt:lpstr>
      <vt:lpstr>1st Generation Pulsatile LVADs</vt:lpstr>
      <vt:lpstr>PowerPoint Presentation</vt:lpstr>
      <vt:lpstr>Comparison of Pulsatile and Continuous Flow</vt:lpstr>
      <vt:lpstr>PowerPoint Presentation</vt:lpstr>
      <vt:lpstr>HeartMate 3 </vt:lpstr>
      <vt:lpstr>HeartMate System Controller  Alarm Indicators</vt:lpstr>
      <vt:lpstr>HeartMate 3 System Controller Viewing Pump and System Parameters</vt:lpstr>
      <vt:lpstr> Pump Parameters</vt:lpstr>
      <vt:lpstr>Low Flow (Hazard Alarm)</vt:lpstr>
      <vt:lpstr>Driveline Disconnected (Hazard Alarm)</vt:lpstr>
      <vt:lpstr>No External Power (Hazard Alarm)</vt:lpstr>
      <vt:lpstr>PowerPoint Presentation</vt:lpstr>
      <vt:lpstr>HeartWare® Controller Display</vt:lpstr>
      <vt:lpstr>HVAD® Controller: Alarm Indicator &amp; Mute Button</vt:lpstr>
      <vt:lpstr>Alarm Guide</vt:lpstr>
      <vt:lpstr>PowerPoint Presentation</vt:lpstr>
      <vt:lpstr>Physiologic Management</vt:lpstr>
      <vt:lpstr>Physiologic Effects of Continuous Flow VADs</vt:lpstr>
      <vt:lpstr>Emergency Situations</vt:lpstr>
      <vt:lpstr>PowerPoint Presentation</vt:lpstr>
      <vt:lpstr>What should the patient bring to rehab???</vt:lpstr>
      <vt:lpstr>Concerns for patients during Cardiac Rehab</vt:lpstr>
      <vt:lpstr>Webinar Education</vt:lpstr>
      <vt:lpstr>ER and EMS Training</vt:lpstr>
      <vt:lpstr>COVID and VADs</vt:lpstr>
      <vt:lpstr>Case Study 1</vt:lpstr>
      <vt:lpstr>Case Study 2 </vt:lpstr>
      <vt:lpstr>Questions</vt:lpstr>
      <vt:lpstr>Thank You</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Pickrell, Jeanette R</cp:lastModifiedBy>
  <cp:revision>585</cp:revision>
  <cp:lastPrinted>2017-03-29T20:29:55Z</cp:lastPrinted>
  <dcterms:created xsi:type="dcterms:W3CDTF">2016-12-07T14:20:07Z</dcterms:created>
  <dcterms:modified xsi:type="dcterms:W3CDTF">2023-03-01T16:38:32Z</dcterms:modified>
</cp:coreProperties>
</file>