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2.xml" ContentType="application/xml"/>
  <Override PartName="/customXml/itemProps1.xml" ContentType="application/vnd.openxmlformats-officedocument.customXmlProperties+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3.xml" ContentType="application/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21585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37911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259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21585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37911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25960" y="2650680"/>
            <a:ext cx="4827960" cy="456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06520" y="3032640"/>
            <a:ext cx="6802200" cy="4059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25960" y="2650680"/>
            <a:ext cx="4827960" cy="456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21585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37911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5259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21585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37911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525960" y="2650680"/>
            <a:ext cx="4827960" cy="456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506520" y="3032640"/>
            <a:ext cx="6802200" cy="4059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21585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37911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5259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21585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37911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525960" y="2650680"/>
            <a:ext cx="4827960" cy="456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506520" y="3032640"/>
            <a:ext cx="6802200" cy="4059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21585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37911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5259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21585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37911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525960" y="2650680"/>
            <a:ext cx="4827960" cy="456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506520" y="3032640"/>
            <a:ext cx="6802200" cy="4059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6520" y="3032640"/>
            <a:ext cx="6802200" cy="4059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21585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3791160" y="271044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5259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21585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3791160" y="2886120"/>
            <a:ext cx="1554480" cy="160200"/>
          </a:xfrm>
          <a:prstGeom prst="rect">
            <a:avLst/>
          </a:prstGeom>
        </p:spPr>
        <p:txBody>
          <a:bodyPr lIns="0" rIns="0" tIns="0" bIns="0">
            <a:normAutofit fontScale="5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336240"/>
          </a:xfrm>
          <a:prstGeom prst="rect">
            <a:avLst/>
          </a:prstGeom>
        </p:spPr>
        <p:txBody>
          <a:bodyPr lIns="0" rIns="0" tIns="0" bIns="0">
            <a:normAutofit fontScale="34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2999880" y="288612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2596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2999880" y="2710440"/>
            <a:ext cx="2355840" cy="160200"/>
          </a:xfrm>
          <a:prstGeom prst="rect">
            <a:avLst/>
          </a:prstGeom>
        </p:spPr>
        <p:txBody>
          <a:bodyPr lIns="0" rIns="0" tIns="0" bIns="0">
            <a:normAutofit fontScale="1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25960" y="2886120"/>
            <a:ext cx="4827960" cy="160200"/>
          </a:xfrm>
          <a:prstGeom prst="rect">
            <a:avLst/>
          </a:prstGeom>
        </p:spPr>
        <p:txBody>
          <a:bodyPr lIns="0" rIns="0" tIns="0" bIns="0">
            <a:normAutofit fontScale="31000"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ca39a">
            <a:alpha val="4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2988360" y="338040"/>
            <a:ext cx="5841720" cy="3362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spcAft>
                <a:spcPts val="2401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SUBHEAD OR NAME OF DEPARTMENT, PROGRAM OR UNIT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502920" y="2634480"/>
            <a:ext cx="7733880" cy="1485720"/>
          </a:xfrm>
          <a:prstGeom prst="rect">
            <a:avLst/>
          </a:prstGeom>
        </p:spPr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Option 1 – Opening Slide – text resizes as content is entered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30640" y="4352760"/>
            <a:ext cx="7733880" cy="3362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PRESENTER AND TITLE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stomShape 4"/>
          <p:cNvSpPr/>
          <p:nvPr/>
        </p:nvSpPr>
        <p:spPr>
          <a:xfrm>
            <a:off x="633240" y="-648360"/>
            <a:ext cx="732960" cy="23670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18" descr=""/>
          <p:cNvPicPr/>
          <p:nvPr/>
        </p:nvPicPr>
        <p:blipFill>
          <a:blip r:embed="rId2"/>
          <a:stretch/>
        </p:blipFill>
        <p:spPr>
          <a:xfrm>
            <a:off x="352440" y="581400"/>
            <a:ext cx="1288800" cy="1415520"/>
          </a:xfrm>
          <a:prstGeom prst="rect">
            <a:avLst/>
          </a:prstGeom>
          <a:ln>
            <a:noFill/>
          </a:ln>
        </p:spPr>
      </p:pic>
      <p:sp>
        <p:nvSpPr>
          <p:cNvPr id="5" name="CustomShape 5"/>
          <p:cNvSpPr/>
          <p:nvPr/>
        </p:nvSpPr>
        <p:spPr>
          <a:xfrm>
            <a:off x="-81360" y="6356160"/>
            <a:ext cx="9225000" cy="501480"/>
          </a:xfrm>
          <a:prstGeom prst="rect">
            <a:avLst/>
          </a:prstGeom>
          <a:solidFill>
            <a:srgbClr val="690304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2609640" y="6411600"/>
            <a:ext cx="615924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r">
              <a:lnSpc>
                <a:spcPct val="100000"/>
              </a:lnSpc>
            </a:pPr>
            <a:r>
              <a:rPr b="1" lang="en-US" sz="1600" spc="-1" strike="noStrike">
                <a:solidFill>
                  <a:srgbClr val="ffffff"/>
                </a:solidFill>
                <a:latin typeface="Arial"/>
              </a:rPr>
              <a:t>INDIANA UNIVERSITY SCHOOL OF MEDICINE</a:t>
            </a:r>
            <a:endParaRPr b="0" lang="en-US" sz="16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29920" y="629640"/>
            <a:ext cx="8003880" cy="931680"/>
          </a:xfrm>
          <a:prstGeom prst="rect">
            <a:avLst/>
          </a:prstGeom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Click to edit master title style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0" y="705600"/>
            <a:ext cx="82440" cy="51588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834080" y="198360"/>
            <a:ext cx="3700080" cy="3362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spcAft>
                <a:spcPts val="2401"/>
              </a:spcAft>
            </a:pPr>
            <a:r>
              <a:rPr b="0" lang="en-US" sz="1470" spc="-1" strike="noStrike">
                <a:solidFill>
                  <a:srgbClr val="000000"/>
                </a:solidFill>
                <a:latin typeface="Arial"/>
              </a:rPr>
              <a:t>SECTION TITLE OR SUBTITLE</a:t>
            </a:r>
            <a:endParaRPr b="0" lang="en-US" sz="14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CustomShape 4"/>
          <p:cNvSpPr/>
          <p:nvPr/>
        </p:nvSpPr>
        <p:spPr>
          <a:xfrm>
            <a:off x="3556080" y="472140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518760" y="1695240"/>
            <a:ext cx="8015400" cy="3747240"/>
          </a:xfrm>
          <a:prstGeom prst="rect">
            <a:avLst/>
          </a:prstGeom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Click to edit master subtitle style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" name="Group 6"/>
          <p:cNvGrpSpPr/>
          <p:nvPr/>
        </p:nvGrpSpPr>
        <p:grpSpPr>
          <a:xfrm>
            <a:off x="-81360" y="6004440"/>
            <a:ext cx="9225000" cy="853200"/>
            <a:chOff x="-81360" y="6004440"/>
            <a:chExt cx="9225000" cy="853200"/>
          </a:xfrm>
        </p:grpSpPr>
        <p:sp>
          <p:nvSpPr>
            <p:cNvPr id="49" name="CustomShape 7"/>
            <p:cNvSpPr/>
            <p:nvPr/>
          </p:nvSpPr>
          <p:spPr>
            <a:xfrm>
              <a:off x="-81360" y="6356160"/>
              <a:ext cx="9225000" cy="50148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0" name="CustomShape 8"/>
            <p:cNvSpPr/>
            <p:nvPr/>
          </p:nvSpPr>
          <p:spPr>
            <a:xfrm>
              <a:off x="2609640" y="6411600"/>
              <a:ext cx="6159240" cy="334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 algn="r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ffffff"/>
                  </a:solidFill>
                  <a:latin typeface="Arial"/>
                </a:rPr>
                <a:t>INDIANA UNIVERSITY SCHOOL OF MEDICINE</a:t>
              </a:r>
              <a:endParaRPr b="0" lang="en-US" sz="1600" spc="-1" strike="noStrike">
                <a:latin typeface="Arial"/>
              </a:endParaRPr>
            </a:p>
          </p:txBody>
        </p:sp>
        <p:grpSp>
          <p:nvGrpSpPr>
            <p:cNvPr id="51" name="Group 9"/>
            <p:cNvGrpSpPr/>
            <p:nvPr/>
          </p:nvGrpSpPr>
          <p:grpSpPr>
            <a:xfrm>
              <a:off x="456120" y="6004440"/>
              <a:ext cx="725400" cy="853200"/>
              <a:chOff x="456120" y="6004440"/>
              <a:chExt cx="725400" cy="853200"/>
            </a:xfrm>
          </p:grpSpPr>
          <p:sp>
            <p:nvSpPr>
              <p:cNvPr id="52" name="CustomShape 10"/>
              <p:cNvSpPr/>
              <p:nvPr/>
            </p:nvSpPr>
            <p:spPr>
              <a:xfrm>
                <a:off x="617040" y="6162480"/>
                <a:ext cx="406800" cy="69516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>
                <a:outerShdw blurRad="4000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pic>
            <p:nvPicPr>
              <p:cNvPr id="53" name="Picture 24" descr=""/>
              <p:cNvPicPr/>
              <p:nvPr/>
            </p:nvPicPr>
            <p:blipFill>
              <a:blip r:embed="rId2"/>
              <a:stretch/>
            </p:blipFill>
            <p:spPr>
              <a:xfrm>
                <a:off x="456120" y="6004440"/>
                <a:ext cx="725400" cy="79668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27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37F952A4-957D-4A1E-B119-B5142F8DBA27}" type="datetime">
              <a:rPr b="0" lang="en-US" sz="1800" spc="-1" strike="noStrike">
                <a:solidFill>
                  <a:srgbClr val="000000"/>
                </a:solidFill>
                <a:latin typeface="Arial"/>
              </a:rPr>
              <a:t>4/10/23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53F0C43-59F7-45AB-88EB-E4BCB3C9D616}" type="slidenum">
              <a:rPr b="0" lang="en-US" sz="18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60b1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2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3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PlaceHolder 4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5340" spc="-1" strike="noStrike">
                <a:solidFill>
                  <a:srgbClr val="ffffff"/>
                </a:solidFill>
                <a:latin typeface="Arial"/>
              </a:rPr>
              <a:t>Section Heading</a:t>
            </a:r>
            <a:endParaRPr b="0" lang="en-US" sz="53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525960" y="2710440"/>
            <a:ext cx="5221080" cy="3362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lang="en-US" sz="1870" spc="66" strike="noStrike">
                <a:solidFill>
                  <a:srgbClr val="a6a6a6"/>
                </a:solidFill>
                <a:latin typeface="Arial"/>
              </a:rPr>
              <a:t>SECTION NUMBER OR SUBTITLE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ustomShape 6"/>
          <p:cNvSpPr/>
          <p:nvPr/>
        </p:nvSpPr>
        <p:spPr>
          <a:xfrm>
            <a:off x="-15120" y="2709360"/>
            <a:ext cx="148320" cy="111528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37" name="Group 7"/>
          <p:cNvGrpSpPr/>
          <p:nvPr/>
        </p:nvGrpSpPr>
        <p:grpSpPr>
          <a:xfrm>
            <a:off x="-81360" y="6004440"/>
            <a:ext cx="9225000" cy="853200"/>
            <a:chOff x="-81360" y="6004440"/>
            <a:chExt cx="9225000" cy="853200"/>
          </a:xfrm>
        </p:grpSpPr>
        <p:sp>
          <p:nvSpPr>
            <p:cNvPr id="138" name="CustomShape 8"/>
            <p:cNvSpPr/>
            <p:nvPr/>
          </p:nvSpPr>
          <p:spPr>
            <a:xfrm>
              <a:off x="-81360" y="6356160"/>
              <a:ext cx="9225000" cy="50148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9" name="CustomShape 9"/>
            <p:cNvSpPr/>
            <p:nvPr/>
          </p:nvSpPr>
          <p:spPr>
            <a:xfrm>
              <a:off x="2609640" y="6411600"/>
              <a:ext cx="6159240" cy="334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 algn="r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ffffff"/>
                  </a:solidFill>
                  <a:latin typeface="Arial"/>
                </a:rPr>
                <a:t>INDIANA UNIVERSITY SCHOOL OF MEDICINE</a:t>
              </a:r>
              <a:endParaRPr b="0" lang="en-US" sz="1600" spc="-1" strike="noStrike">
                <a:latin typeface="Arial"/>
              </a:endParaRPr>
            </a:p>
          </p:txBody>
        </p:sp>
        <p:grpSp>
          <p:nvGrpSpPr>
            <p:cNvPr id="140" name="Group 10"/>
            <p:cNvGrpSpPr/>
            <p:nvPr/>
          </p:nvGrpSpPr>
          <p:grpSpPr>
            <a:xfrm>
              <a:off x="456120" y="6004440"/>
              <a:ext cx="725400" cy="853200"/>
              <a:chOff x="456120" y="6004440"/>
              <a:chExt cx="725400" cy="853200"/>
            </a:xfrm>
          </p:grpSpPr>
          <p:sp>
            <p:nvSpPr>
              <p:cNvPr id="141" name="CustomShape 11"/>
              <p:cNvSpPr/>
              <p:nvPr/>
            </p:nvSpPr>
            <p:spPr>
              <a:xfrm>
                <a:off x="617040" y="6162480"/>
                <a:ext cx="406800" cy="69516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>
                <a:outerShdw blurRad="4000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pic>
            <p:nvPicPr>
              <p:cNvPr id="142" name="Picture 20" descr=""/>
              <p:cNvPicPr/>
              <p:nvPr/>
            </p:nvPicPr>
            <p:blipFill>
              <a:blip r:embed="rId2"/>
              <a:stretch/>
            </p:blipFill>
            <p:spPr>
              <a:xfrm>
                <a:off x="456120" y="6004440"/>
                <a:ext cx="725400" cy="79668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ca39a">
            <a:alpha val="6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3"/>
          <p:cNvSpPr/>
          <p:nvPr/>
        </p:nvSpPr>
        <p:spPr>
          <a:xfrm>
            <a:off x="1378800" y="3187440"/>
            <a:ext cx="1843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PlaceHolder 4"/>
          <p:cNvSpPr>
            <a:spLocks noGrp="1"/>
          </p:cNvSpPr>
          <p:nvPr>
            <p:ph type="title"/>
          </p:nvPr>
        </p:nvSpPr>
        <p:spPr>
          <a:xfrm>
            <a:off x="506520" y="3032640"/>
            <a:ext cx="6802200" cy="8755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5340" spc="-1" strike="noStrike">
                <a:solidFill>
                  <a:srgbClr val="000000"/>
                </a:solidFill>
                <a:latin typeface="Arial"/>
              </a:rPr>
              <a:t>Section Heading</a:t>
            </a:r>
            <a:endParaRPr b="0" lang="en-US" sz="53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25960" y="2710440"/>
            <a:ext cx="4827960" cy="3362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lang="en-US" sz="1870" spc="66" strike="noStrike">
                <a:solidFill>
                  <a:srgbClr val="000000"/>
                </a:solidFill>
                <a:latin typeface="Arial"/>
              </a:rPr>
              <a:t>SECTION NUMBER OR SUBTITLE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-15120" y="2709360"/>
            <a:ext cx="148320" cy="111528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85" name="Group 7"/>
          <p:cNvGrpSpPr/>
          <p:nvPr/>
        </p:nvGrpSpPr>
        <p:grpSpPr>
          <a:xfrm>
            <a:off x="-81360" y="6004440"/>
            <a:ext cx="9225000" cy="853200"/>
            <a:chOff x="-81360" y="6004440"/>
            <a:chExt cx="9225000" cy="853200"/>
          </a:xfrm>
        </p:grpSpPr>
        <p:sp>
          <p:nvSpPr>
            <p:cNvPr id="186" name="CustomShape 8"/>
            <p:cNvSpPr/>
            <p:nvPr/>
          </p:nvSpPr>
          <p:spPr>
            <a:xfrm>
              <a:off x="-81360" y="6356160"/>
              <a:ext cx="9225000" cy="50148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7" name="CustomShape 9"/>
            <p:cNvSpPr/>
            <p:nvPr/>
          </p:nvSpPr>
          <p:spPr>
            <a:xfrm>
              <a:off x="2609640" y="6411600"/>
              <a:ext cx="6159240" cy="334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 algn="r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ffffff"/>
                  </a:solidFill>
                  <a:latin typeface="Arial"/>
                </a:rPr>
                <a:t>INDIANA UNIVERSITY SCHOOL OF MEDICINE</a:t>
              </a:r>
              <a:endParaRPr b="0" lang="en-US" sz="1600" spc="-1" strike="noStrike">
                <a:latin typeface="Arial"/>
              </a:endParaRPr>
            </a:p>
          </p:txBody>
        </p:sp>
        <p:grpSp>
          <p:nvGrpSpPr>
            <p:cNvPr id="188" name="Group 10"/>
            <p:cNvGrpSpPr/>
            <p:nvPr/>
          </p:nvGrpSpPr>
          <p:grpSpPr>
            <a:xfrm>
              <a:off x="456120" y="6004440"/>
              <a:ext cx="725400" cy="853200"/>
              <a:chOff x="456120" y="6004440"/>
              <a:chExt cx="725400" cy="853200"/>
            </a:xfrm>
          </p:grpSpPr>
          <p:sp>
            <p:nvSpPr>
              <p:cNvPr id="189" name="CustomShape 11"/>
              <p:cNvSpPr/>
              <p:nvPr/>
            </p:nvSpPr>
            <p:spPr>
              <a:xfrm>
                <a:off x="617040" y="6162480"/>
                <a:ext cx="406800" cy="69516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>
                <a:outerShdw blurRad="4000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pic>
            <p:nvPicPr>
              <p:cNvPr id="190" name="Picture 32" descr=""/>
              <p:cNvPicPr/>
              <p:nvPr/>
            </p:nvPicPr>
            <p:blipFill>
              <a:blip r:embed="rId2"/>
              <a:stretch/>
            </p:blipFill>
            <p:spPr>
              <a:xfrm>
                <a:off x="456120" y="6004440"/>
                <a:ext cx="725400" cy="79668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2988360" y="338040"/>
            <a:ext cx="584172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spcAft>
                <a:spcPts val="2401"/>
              </a:spcAf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ISCVPR 2023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502920" y="2634480"/>
            <a:ext cx="7733880" cy="1485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Bronchoscopic Lung Volume Reduction (BLVR)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530640" y="4698720"/>
            <a:ext cx="77338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Christopher Kniese MD, MPH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Assistant Professor of Clinical Medicine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" descr=""/>
          <p:cNvPicPr/>
          <p:nvPr/>
        </p:nvPicPr>
        <p:blipFill>
          <a:blip r:embed="rId1"/>
          <a:stretch/>
        </p:blipFill>
        <p:spPr>
          <a:xfrm>
            <a:off x="1649160" y="440280"/>
            <a:ext cx="5547960" cy="5763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Disease Progression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/>
          <a:stretch/>
        </p:blipFill>
        <p:spPr>
          <a:xfrm>
            <a:off x="1148400" y="1561680"/>
            <a:ext cx="7532640" cy="4440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Pharmacologic treatments of hyperinflation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518760" y="206532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7000"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Long-acting beta-agonist (LABA) associated with increased exercise tolerance and reduction in dynamic hyperinflation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Long-acting muscarinic antagonist (LAMA) associated with increased inspiratory capacity (IC), decreased functional residual capacity (FRC), and increased exercise time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Inhaled corticosteroid (ICS)/LABA combination increases inspiratory capacity and exercise capacity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3839400" y="2428920"/>
            <a:ext cx="1378800" cy="19159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270" spc="-1" strike="noStrike">
                <a:solidFill>
                  <a:srgbClr val="000000"/>
                </a:solidFill>
                <a:latin typeface="Arial"/>
              </a:rPr>
              <a:t>Spectrum of Treatment Options</a:t>
            </a:r>
            <a:endParaRPr b="0" lang="en-US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6400800" y="6111000"/>
            <a:ext cx="2405520" cy="18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© 2018 Pulmonx Corporation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268" name="TextShape 4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|  </a:t>
            </a:r>
            <a:fld id="{0E0E86CA-1EBF-4353-868A-3D5A44332BE5}" type="slidenum">
              <a:rPr b="0" lang="en-US" sz="18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pic>
        <p:nvPicPr>
          <p:cNvPr id="269" name="Picture 17" descr=""/>
          <p:cNvPicPr/>
          <p:nvPr/>
        </p:nvPicPr>
        <p:blipFill>
          <a:blip r:embed="rId1"/>
          <a:stretch/>
        </p:blipFill>
        <p:spPr>
          <a:xfrm>
            <a:off x="1586880" y="2629800"/>
            <a:ext cx="965880" cy="966600"/>
          </a:xfrm>
          <a:prstGeom prst="rect">
            <a:avLst/>
          </a:prstGeom>
          <a:ln>
            <a:noFill/>
          </a:ln>
        </p:spPr>
      </p:pic>
      <p:pic>
        <p:nvPicPr>
          <p:cNvPr id="270" name="Picture 18" descr=""/>
          <p:cNvPicPr/>
          <p:nvPr/>
        </p:nvPicPr>
        <p:blipFill>
          <a:blip r:embed="rId2"/>
          <a:stretch/>
        </p:blipFill>
        <p:spPr>
          <a:xfrm>
            <a:off x="3217680" y="2630160"/>
            <a:ext cx="965880" cy="965880"/>
          </a:xfrm>
          <a:prstGeom prst="rect">
            <a:avLst/>
          </a:prstGeom>
          <a:ln>
            <a:noFill/>
          </a:ln>
        </p:spPr>
      </p:pic>
      <p:pic>
        <p:nvPicPr>
          <p:cNvPr id="271" name="Picture 19" descr=""/>
          <p:cNvPicPr/>
          <p:nvPr/>
        </p:nvPicPr>
        <p:blipFill>
          <a:blip r:embed="rId3"/>
          <a:stretch/>
        </p:blipFill>
        <p:spPr>
          <a:xfrm>
            <a:off x="4952880" y="2630160"/>
            <a:ext cx="965880" cy="965880"/>
          </a:xfrm>
          <a:prstGeom prst="rect">
            <a:avLst/>
          </a:prstGeom>
          <a:ln>
            <a:noFill/>
          </a:ln>
        </p:spPr>
      </p:pic>
      <p:sp>
        <p:nvSpPr>
          <p:cNvPr id="272" name="CustomShape 5"/>
          <p:cNvSpPr/>
          <p:nvPr/>
        </p:nvSpPr>
        <p:spPr>
          <a:xfrm>
            <a:off x="1421640" y="4344840"/>
            <a:ext cx="6300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chemeClr val="tx2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6"/>
          <p:cNvSpPr/>
          <p:nvPr/>
        </p:nvSpPr>
        <p:spPr>
          <a:xfrm>
            <a:off x="1367280" y="3683160"/>
            <a:ext cx="1378800" cy="39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337"/>
              </a:spcAft>
            </a:pPr>
            <a:r>
              <a:rPr b="1" lang="en-US" sz="1020" spc="-1" strike="noStrike">
                <a:solidFill>
                  <a:srgbClr val="000000"/>
                </a:solidFill>
                <a:latin typeface="Arial"/>
              </a:rPr>
              <a:t>Medical Management</a:t>
            </a:r>
            <a:endParaRPr b="0" lang="en-US" sz="1020" spc="-1" strike="noStrike">
              <a:latin typeface="Arial"/>
            </a:endParaRPr>
          </a:p>
        </p:txBody>
      </p:sp>
      <p:sp>
        <p:nvSpPr>
          <p:cNvPr id="274" name="CustomShape 7"/>
          <p:cNvSpPr/>
          <p:nvPr/>
        </p:nvSpPr>
        <p:spPr>
          <a:xfrm>
            <a:off x="4771440" y="3683160"/>
            <a:ext cx="1378800" cy="39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337"/>
              </a:spcAft>
            </a:pPr>
            <a:r>
              <a:rPr b="1" lang="en-US" sz="1020" spc="-1" strike="noStrike">
                <a:solidFill>
                  <a:srgbClr val="000000"/>
                </a:solidFill>
                <a:latin typeface="Arial"/>
              </a:rPr>
              <a:t>Lung Volume Reduction Surgery</a:t>
            </a:r>
            <a:endParaRPr b="0" lang="en-US" sz="1020" spc="-1" strike="noStrike">
              <a:latin typeface="Arial"/>
            </a:endParaRPr>
          </a:p>
        </p:txBody>
      </p:sp>
      <p:sp>
        <p:nvSpPr>
          <p:cNvPr id="275" name="CustomShape 8"/>
          <p:cNvSpPr/>
          <p:nvPr/>
        </p:nvSpPr>
        <p:spPr>
          <a:xfrm>
            <a:off x="3068280" y="3683160"/>
            <a:ext cx="1276560" cy="39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020" spc="-1" strike="noStrike">
                <a:solidFill>
                  <a:srgbClr val="000000"/>
                </a:solidFill>
                <a:latin typeface="Arial"/>
              </a:rPr>
              <a:t>Pulmonary Rehabilitation</a:t>
            </a:r>
            <a:endParaRPr b="0" lang="en-US" sz="1020" spc="-1" strike="noStrike">
              <a:latin typeface="Arial"/>
            </a:endParaRPr>
          </a:p>
        </p:txBody>
      </p:sp>
      <p:sp>
        <p:nvSpPr>
          <p:cNvPr id="276" name="CustomShape 9"/>
          <p:cNvSpPr/>
          <p:nvPr/>
        </p:nvSpPr>
        <p:spPr>
          <a:xfrm>
            <a:off x="6497640" y="3683160"/>
            <a:ext cx="1378800" cy="24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337"/>
              </a:spcAft>
            </a:pPr>
            <a:r>
              <a:rPr b="1" lang="en-US" sz="1020" spc="-1" strike="noStrike">
                <a:solidFill>
                  <a:srgbClr val="000000"/>
                </a:solidFill>
                <a:latin typeface="Arial"/>
              </a:rPr>
              <a:t>Lung Transplant</a:t>
            </a:r>
            <a:endParaRPr b="0" lang="en-US" sz="1020" spc="-1" strike="noStrike">
              <a:latin typeface="Arial"/>
            </a:endParaRPr>
          </a:p>
        </p:txBody>
      </p:sp>
      <p:sp>
        <p:nvSpPr>
          <p:cNvPr id="277" name="CustomShape 10"/>
          <p:cNvSpPr/>
          <p:nvPr/>
        </p:nvSpPr>
        <p:spPr>
          <a:xfrm>
            <a:off x="6497640" y="4465440"/>
            <a:ext cx="1276560" cy="26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en-US" sz="1130" spc="-1" strike="noStrike">
                <a:solidFill>
                  <a:srgbClr val="1f497d"/>
                </a:solidFill>
                <a:latin typeface="Arial"/>
              </a:rPr>
              <a:t>Invasive</a:t>
            </a:r>
            <a:endParaRPr b="0" lang="en-US" sz="1130" spc="-1" strike="noStrike">
              <a:latin typeface="Arial"/>
            </a:endParaRPr>
          </a:p>
        </p:txBody>
      </p:sp>
      <p:pic>
        <p:nvPicPr>
          <p:cNvPr id="278" name="Picture 29" descr=""/>
          <p:cNvPicPr/>
          <p:nvPr/>
        </p:nvPicPr>
        <p:blipFill>
          <a:blip r:embed="rId4"/>
          <a:stretch/>
        </p:blipFill>
        <p:spPr>
          <a:xfrm>
            <a:off x="6704280" y="2630160"/>
            <a:ext cx="965880" cy="965880"/>
          </a:xfrm>
          <a:prstGeom prst="rect">
            <a:avLst/>
          </a:prstGeom>
          <a:ln>
            <a:noFill/>
          </a:ln>
        </p:spPr>
      </p:pic>
      <p:sp>
        <p:nvSpPr>
          <p:cNvPr id="279" name="CustomShape 11"/>
          <p:cNvSpPr/>
          <p:nvPr/>
        </p:nvSpPr>
        <p:spPr>
          <a:xfrm>
            <a:off x="1431360" y="4465440"/>
            <a:ext cx="1276560" cy="26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130" spc="-1" strike="noStrike">
                <a:solidFill>
                  <a:srgbClr val="1f497d"/>
                </a:solidFill>
                <a:latin typeface="Arial"/>
              </a:rPr>
              <a:t>Non Invasive</a:t>
            </a:r>
            <a:endParaRPr b="0" lang="en-US" sz="113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" dur="9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1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 transition="in">
                                      <p:cBhvr additive="repl">
                                        <p:cTn id="2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nodeType="afterEffect" fill="hold" presetClass="entr" presetID="1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 transition="in">
                                      <p:cBhvr additive="repl">
                                        <p:cTn id="3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 transition="in">
                                      <p:cBhvr additive="repl">
                                        <p:cTn id="4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2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down)" transition="in">
                                      <p:cBhvr additive="repl">
                                        <p:cTn id="5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2.96296E-006 L -0.0681 -0.00116 E">
                                      <p:cBhvr>
                                        <p:cTn id="55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06 2.96296E-006 L -0.0681 -0.00116 E">
                                      <p:cBhvr>
                                        <p:cTn id="5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06 2.96296E-006 L 0.06406 2.96296E-006 E">
                                      <p:cBhvr>
                                        <p:cTn id="5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06 2.96296E-006 L 0.06406 2.96296E-006 E">
                                      <p:cBhvr>
                                        <p:cTn id="6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6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Objectives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Review pathophysiology of hyperinflation in severe emphysema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Discuss endobronchial valves, review mechanism of action and inclusion criteria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outcomes of bronchoscopic lung volume reduction including most recent literature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506520" y="3032640"/>
            <a:ext cx="6802200" cy="87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5340" spc="-1" strike="noStrike">
                <a:solidFill>
                  <a:srgbClr val="ffffff"/>
                </a:solidFill>
                <a:latin typeface="Arial"/>
              </a:rPr>
              <a:t>Bronchoscopic Lung Volume Reduction (BLVR)</a:t>
            </a:r>
            <a:endParaRPr b="0" lang="en-US" sz="53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257040" y="2051640"/>
            <a:ext cx="8772120" cy="2995200"/>
          </a:xfrm>
          <a:prstGeom prst="rect">
            <a:avLst/>
          </a:prstGeom>
          <a:gradFill rotWithShape="0">
            <a:gsLst>
              <a:gs pos="0">
                <a:schemeClr val="accent1">
                  <a:alpha val="0"/>
                </a:schemeClr>
              </a:gs>
              <a:gs pos="42000">
                <a:schemeClr val="accent1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909240" rIns="343080" tIns="205920" bIns="20592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The Zephyr</a:t>
            </a:r>
            <a:r>
              <a:rPr b="0" lang="en-US" sz="1800" spc="-1" strike="noStrike" baseline="30000">
                <a:solidFill>
                  <a:srgbClr val="ffffff"/>
                </a:solidFill>
                <a:latin typeface="Arial"/>
              </a:rPr>
              <a:t>®</a:t>
            </a: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 Endobronchial Valve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“</a:t>
            </a: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Breakthrough Technology” Approved by the FDA for Severe Emphysema Patients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spcAft>
                <a:spcPts val="901"/>
              </a:spcAft>
              <a:buClr>
                <a:srgbClr val="ffffff"/>
              </a:buClr>
              <a:buFont typeface="Courier New"/>
              <a:buChar char="o"/>
            </a:pPr>
            <a:r>
              <a:rPr b="0" lang="en-US" sz="1350" spc="-1" strike="noStrike">
                <a:solidFill>
                  <a:srgbClr val="ffffff"/>
                </a:solidFill>
                <a:latin typeface="Arial"/>
              </a:rPr>
              <a:t>Tiny implantable devices</a:t>
            </a:r>
            <a:endParaRPr b="0" lang="en-US" sz="135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spcAft>
                <a:spcPts val="901"/>
              </a:spcAft>
              <a:buClr>
                <a:srgbClr val="ffffff"/>
              </a:buClr>
              <a:buFont typeface="Courier New"/>
              <a:buChar char="o"/>
            </a:pPr>
            <a:r>
              <a:rPr b="0" lang="en-US" sz="1350" spc="-1" strike="noStrike">
                <a:solidFill>
                  <a:srgbClr val="ffffff"/>
                </a:solidFill>
                <a:latin typeface="Arial"/>
              </a:rPr>
              <a:t>Benefits similar to surgery with no cutting</a:t>
            </a:r>
            <a:endParaRPr b="0" lang="en-US" sz="135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spcAft>
                <a:spcPts val="901"/>
              </a:spcAft>
              <a:buClr>
                <a:srgbClr val="ffffff"/>
              </a:buClr>
              <a:buFont typeface="Courier New"/>
              <a:buChar char="o"/>
            </a:pPr>
            <a:r>
              <a:rPr b="0" lang="en-US" sz="1350" spc="-1" strike="noStrike">
                <a:solidFill>
                  <a:srgbClr val="ffffff"/>
                </a:solidFill>
                <a:latin typeface="Arial"/>
              </a:rPr>
              <a:t>Precise patient selection</a:t>
            </a:r>
            <a:endParaRPr b="0" lang="en-US" sz="135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spcAft>
                <a:spcPts val="901"/>
              </a:spcAft>
              <a:buClr>
                <a:srgbClr val="ffffff"/>
              </a:buClr>
              <a:buFont typeface="Courier New"/>
              <a:buChar char="o"/>
            </a:pPr>
            <a:r>
              <a:rPr b="0" lang="en-US" sz="1350" spc="-1" strike="noStrike">
                <a:solidFill>
                  <a:srgbClr val="ffffff"/>
                </a:solidFill>
                <a:latin typeface="Arial"/>
              </a:rPr>
              <a:t>Proven in clinical trials and included in guidelines</a:t>
            </a:r>
            <a:endParaRPr b="0" lang="en-US" sz="1350" spc="-1" strike="noStrike">
              <a:latin typeface="Arial"/>
            </a:endParaRPr>
          </a:p>
          <a:p>
            <a:pPr marL="214200" indent="-213840">
              <a:lnSpc>
                <a:spcPct val="100000"/>
              </a:lnSpc>
              <a:spcAft>
                <a:spcPts val="901"/>
              </a:spcAft>
              <a:buClr>
                <a:srgbClr val="ffffff"/>
              </a:buClr>
              <a:buFont typeface="Courier New"/>
              <a:buChar char="o"/>
            </a:pPr>
            <a:r>
              <a:rPr b="0" lang="en-US" sz="1350" spc="-1" strike="noStrike">
                <a:solidFill>
                  <a:srgbClr val="ffffff"/>
                </a:solidFill>
                <a:latin typeface="Arial"/>
              </a:rPr>
              <a:t>Fully removable</a:t>
            </a:r>
            <a:endParaRPr b="0" lang="en-US" sz="1350" spc="-1" strike="noStrike">
              <a:latin typeface="Arial"/>
            </a:endParaRPr>
          </a:p>
        </p:txBody>
      </p:sp>
      <p:pic>
        <p:nvPicPr>
          <p:cNvPr id="284" name="Picture 8" descr=""/>
          <p:cNvPicPr/>
          <p:nvPr/>
        </p:nvPicPr>
        <p:blipFill>
          <a:blip r:embed="rId1"/>
          <a:stretch/>
        </p:blipFill>
        <p:spPr>
          <a:xfrm>
            <a:off x="529920" y="1414440"/>
            <a:ext cx="3354480" cy="3510360"/>
          </a:xfrm>
          <a:prstGeom prst="rect">
            <a:avLst/>
          </a:prstGeom>
          <a:ln>
            <a:noFill/>
          </a:ln>
        </p:spPr>
      </p:pic>
      <p:pic>
        <p:nvPicPr>
          <p:cNvPr id="285" name="Picture 9" descr=""/>
          <p:cNvPicPr/>
          <p:nvPr/>
        </p:nvPicPr>
        <p:blipFill>
          <a:blip r:embed="rId2"/>
          <a:stretch/>
        </p:blipFill>
        <p:spPr>
          <a:xfrm>
            <a:off x="4942080" y="466920"/>
            <a:ext cx="3354480" cy="158436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6988680" y="5953680"/>
            <a:ext cx="2704680" cy="24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© 2018 Pulmonx Corporation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700920" y="678600"/>
            <a:ext cx="47613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4f81bd"/>
                </a:solidFill>
                <a:latin typeface="Arial"/>
              </a:rPr>
              <a:t>Spiration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Valve system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88" name="Picture 10" descr=""/>
          <p:cNvPicPr/>
          <p:nvPr/>
        </p:nvPicPr>
        <p:blipFill>
          <a:blip r:embed="rId1"/>
          <a:stretch/>
        </p:blipFill>
        <p:spPr>
          <a:xfrm>
            <a:off x="213120" y="3429000"/>
            <a:ext cx="8717400" cy="2729520"/>
          </a:xfrm>
          <a:prstGeom prst="rect">
            <a:avLst/>
          </a:prstGeom>
          <a:ln>
            <a:noFill/>
          </a:ln>
        </p:spPr>
      </p:pic>
      <p:pic>
        <p:nvPicPr>
          <p:cNvPr id="289" name="Picture 2" descr=""/>
          <p:cNvPicPr/>
          <p:nvPr/>
        </p:nvPicPr>
        <p:blipFill>
          <a:blip r:embed="rId2"/>
          <a:stretch/>
        </p:blipFill>
        <p:spPr>
          <a:xfrm>
            <a:off x="4485960" y="502560"/>
            <a:ext cx="4444560" cy="317448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7605000" y="6109200"/>
            <a:ext cx="26510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Olympus Corporation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Online Media 3" descr=""/>
          <p:cNvPicPr/>
          <p:nvPr/>
        </p:nvPicPr>
        <p:blipFill>
          <a:blip r:embed="rId1"/>
          <a:stretch/>
        </p:blipFill>
        <p:spPr>
          <a:xfrm>
            <a:off x="916560" y="1249560"/>
            <a:ext cx="7310160" cy="411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7" dur="1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88" restart="whenNotActive" nodeType="interactiveSeq" fill="hold">
                <p:childTnLst>
                  <p:par>
                    <p:cTn id="89" fill="hold"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One-way valves implanted bronchoscopically into target lobe in order to achieve lobar atelectasis and reduce hyperinflation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Minimally invasive approach, procedure can be performed using either moderate sedation or general anesthesia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Goal is similar to LVRS without requiring surgical removal of lung tissue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Bronchoscopic Lung Volume Reduction (BLVR)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Objectives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Review pathophysiology of hyperinflation in severe emphysema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endobronchial valves, review mechanism of action and inclusion criteria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outcomes of bronchoscopic lung volume reduction including most recent literature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Fissure Integrity and Collateral Ventilation (CV)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Important to ensure there is not CV between target lobe and ipsilateral lobe or else valves will </a:t>
            </a:r>
            <a:r>
              <a:rPr b="1" i="1" lang="en-US" sz="2400" spc="-1" strike="noStrike" u="sng">
                <a:solidFill>
                  <a:srgbClr val="404041"/>
                </a:solidFill>
                <a:uFillTx/>
                <a:latin typeface="Arial"/>
              </a:rPr>
              <a:t>not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work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Picture 7" descr=""/>
          <p:cNvPicPr/>
          <p:nvPr/>
        </p:nvPicPr>
        <p:blipFill>
          <a:blip r:embed="rId1"/>
          <a:stretch/>
        </p:blipFill>
        <p:spPr>
          <a:xfrm>
            <a:off x="1117440" y="2585880"/>
            <a:ext cx="6908400" cy="3492000"/>
          </a:xfrm>
          <a:prstGeom prst="rect">
            <a:avLst/>
          </a:prstGeom>
          <a:ln>
            <a:noFill/>
          </a:ln>
        </p:spPr>
      </p:pic>
      <p:sp>
        <p:nvSpPr>
          <p:cNvPr id="299" name="CustomShape 4"/>
          <p:cNvSpPr/>
          <p:nvPr/>
        </p:nvSpPr>
        <p:spPr>
          <a:xfrm>
            <a:off x="7060320" y="5909040"/>
            <a:ext cx="212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Cetti, et al.  2006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CV Assessment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518760" y="155520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Fissure integrity is assessed by the combination of high-resolution CT scan and direct assessment during bronchoscopy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Chartis balloon system (Pulmonx Corporation) is FDA-approved for assessment of collateral ventilation during bronchoscopy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7244280" y="6076800"/>
            <a:ext cx="2704680" cy="24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© 2018 Pulmonx Corporation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304" name="Picture 8" descr=""/>
          <p:cNvPicPr/>
          <p:nvPr/>
        </p:nvPicPr>
        <p:blipFill>
          <a:blip r:embed="rId1"/>
          <a:stretch/>
        </p:blipFill>
        <p:spPr>
          <a:xfrm>
            <a:off x="848520" y="3897000"/>
            <a:ext cx="3785040" cy="2675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230760" y="198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Initial Assessment and Work-up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723960" y="848160"/>
            <a:ext cx="8833680" cy="544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Medical history 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Diagnosis of emphysema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BMI &lt; 35 kg/m</a:t>
            </a:r>
            <a:r>
              <a:rPr b="0" lang="en-US" sz="1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Stable with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≤ 20mg prednisone (or equivalent) daily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Non-smoking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Collect any available imaging and lung function studies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Pulmonary Function Tests (post-bronchodilator)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Spirometry (FEV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Calibri"/>
              </a:rPr>
              <a:t>1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 15-45% predicted)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Body Plethysmography (RV ≥ 175%, TLC ≥ 100%)</a:t>
            </a:r>
            <a:endParaRPr b="0" lang="en-U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Arterial Blood Gas Levels collected on room air 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Rule out severe hypercapnia PaCO2 ≥50 mm Hg 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Rule out severe hypoxemia PaO2 ≤45 mm Hg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6MWD (100m-500m)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Imaging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High Resolution CT (≤ 1.5mm slice thickness, TLC view)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Upload to StratX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Perfusion Scan (Optional)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Echocardiogram 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Rule out congestive heart failure, LVEF &lt;45%</a:t>
            </a:r>
            <a:endParaRPr b="0" lang="en-US" sz="1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Calibri"/>
              </a:rPr>
              <a:t>Rule out uncontrolled pulmonary hypertension, sPAP &gt;45mm Hg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518760" y="11772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Indiana University AHC BLVR Criteria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598680" y="1328040"/>
            <a:ext cx="6846840" cy="499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Inclusion Criteria: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Age &gt; 40yrs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FEV</a:t>
            </a:r>
            <a:r>
              <a:rPr b="0" lang="en-US" sz="16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&lt; 45%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TLC  &gt;100%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DLCO &gt; 20%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RV &gt;175%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6 MWT &gt;150 m, &lt; 450 m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Prior pulmonary rehab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Maximal medical therapy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 u="sng">
                <a:solidFill>
                  <a:srgbClr val="000000"/>
                </a:solidFill>
                <a:uFillTx/>
                <a:latin typeface="Arial"/>
              </a:rPr>
              <a:t>CT Criteria: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- Severe emphysema defined as target lobe with ≥40% emphysema involvement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- High heterogeneity defined as ≥10 point disease severity difference with the ipsilateral lobe (for Spiration valves;  this is not needed for PulmonX)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- Fissure integrity defined as ≥90% completeness of the fissure(s) separating the target lobe (80% if using PulmonX system with Chartis)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75560" y="3200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Indiana University AHC BLVR Criteria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CustomShape 3"/>
          <p:cNvSpPr/>
          <p:nvPr/>
        </p:nvSpPr>
        <p:spPr>
          <a:xfrm>
            <a:off x="1316160" y="1824480"/>
            <a:ext cx="5960520" cy="420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Arial"/>
              </a:rPr>
              <a:t>Exclusion Criteria: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Pulmonary HTN (RVSP &gt;45mm)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BMI  &gt; 35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Inability to tolerate flexible bronchoscopy procedures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Known or suspected sensitivity or allergy to nickel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Evidence of active pulmonary infection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Known allergies to silicone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Current smoker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Large bullae encompassing greater than 30% of either lung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Exacerbations of COPD in 6-8 weeks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Evidence of strong collateral ventilation in target lobe via Chartis system (only applies to PulmonX valves)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- Asthma/COPD overlap syndrome, or significant bronchodilator response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333720" y="161892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Performed in endoscopy suite or OR, depending on hospital protocol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Single lobe is selected for treatment: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1104840" indent="-5713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RUL, RLL, LUL, LLL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Generally takes ~ 1 hour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Patients are admitted to the hospital for monitoring after valve placement, and remain in the hospital for at least 3 nights after the procedure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Procedure Details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Procedure can be performed either with moderate sedation or general anesthesia*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If under general anesthesia, either endotracheal intubation or laryngeal mask airway can be used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Some centers use paralysis to aid in valve placement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Procedure Details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Little data to guide us here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Theoretical approach using lower inhaled oxygen concentration during anesthesia to reduce nitrogen washout and prevent rapid atelectasis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Choice of anesthetic up to Anesthesiology team in conjunction with proceduralist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Anesthetic Approach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Post-Procedure Considerations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Once released from hospital, patients are under no specific physical restrictions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Encouraged to resume pulmonary rehab following hospital discharge in hopes of maximizing benefit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No additional monitoring required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333720" y="161892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Deb, 65 year old female diagnosed with COPD 5 years ago, quit smoking 15 years ago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Previously active, now short of breath doing ADLs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On standard triple therapy for advanced COPD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Has completed pulmonary rehab twice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Poor quality of life due to dyspnea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Patient Case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Disclosures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Consulting work for Cook Medical unrelated to current topic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7" descr=""/>
          <p:cNvPicPr/>
          <p:nvPr/>
        </p:nvPicPr>
        <p:blipFill>
          <a:blip r:embed="rId1"/>
          <a:stretch/>
        </p:blipFill>
        <p:spPr>
          <a:xfrm>
            <a:off x="1033560" y="201240"/>
            <a:ext cx="7377840" cy="5866920"/>
          </a:xfrm>
          <a:prstGeom prst="rect">
            <a:avLst/>
          </a:prstGeom>
          <a:ln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3817440" y="2862000"/>
            <a:ext cx="1223280" cy="360360"/>
          </a:xfrm>
          <a:prstGeom prst="ellipse">
            <a:avLst/>
          </a:prstGeom>
          <a:noFill/>
          <a:ln w="2844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2"/>
          <p:cNvSpPr/>
          <p:nvPr/>
        </p:nvSpPr>
        <p:spPr>
          <a:xfrm>
            <a:off x="3817440" y="3412800"/>
            <a:ext cx="1223280" cy="360360"/>
          </a:xfrm>
          <a:prstGeom prst="ellipse">
            <a:avLst/>
          </a:prstGeom>
          <a:noFill/>
          <a:ln w="2844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7" descr=""/>
          <p:cNvPicPr/>
          <p:nvPr/>
        </p:nvPicPr>
        <p:blipFill>
          <a:blip r:embed="rId1"/>
          <a:stretch/>
        </p:blipFill>
        <p:spPr>
          <a:xfrm>
            <a:off x="2041200" y="324720"/>
            <a:ext cx="5409000" cy="569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8" descr=""/>
          <p:cNvPicPr/>
          <p:nvPr/>
        </p:nvPicPr>
        <p:blipFill>
          <a:blip r:embed="rId1"/>
          <a:stretch/>
        </p:blipFill>
        <p:spPr>
          <a:xfrm>
            <a:off x="1452240" y="311400"/>
            <a:ext cx="7403760" cy="5733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 descr=""/>
          <p:cNvPicPr/>
          <p:nvPr/>
        </p:nvPicPr>
        <p:blipFill>
          <a:blip r:embed="rId1"/>
          <a:stretch/>
        </p:blipFill>
        <p:spPr>
          <a:xfrm>
            <a:off x="0" y="-70920"/>
            <a:ext cx="6024600" cy="4620600"/>
          </a:xfrm>
          <a:prstGeom prst="rect">
            <a:avLst/>
          </a:prstGeom>
          <a:ln>
            <a:noFill/>
          </a:ln>
        </p:spPr>
      </p:pic>
      <p:pic>
        <p:nvPicPr>
          <p:cNvPr id="329" name="Picture 3" descr=""/>
          <p:cNvPicPr/>
          <p:nvPr/>
        </p:nvPicPr>
        <p:blipFill>
          <a:blip r:embed="rId2"/>
          <a:stretch/>
        </p:blipFill>
        <p:spPr>
          <a:xfrm>
            <a:off x="3612960" y="2297520"/>
            <a:ext cx="5351400" cy="40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" dur="indefinite" restart="never" nodeType="tmRoot">
          <p:childTnLst>
            <p:seq>
              <p:cTn id="102" dur="indefinite" nodeType="mainSeq"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333720" y="161892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Deb is now 2.5 years out from treatment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400" spc="-1" strike="noStrike" baseline="-25000">
                <a:solidFill>
                  <a:srgbClr val="404041"/>
                </a:solidFill>
                <a:latin typeface="Arial"/>
              </a:rPr>
              <a:t>1 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improved 20%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Quality of life improved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On treadmill for 45 minutes 3 times per week!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Case Follow-up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Review pathophysiology of hyperinflation in severe emphysema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endobronchial valves, review mechanism of action and inclusion criteria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Discuss outcomes of bronchoscopic lung volume reduction including most recent literature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Objectives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BLVR has been shown to improve lung function (FEV</a:t>
            </a:r>
            <a:r>
              <a:rPr b="0" lang="en-US" sz="2400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) at 3 months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Associated with lower dyspnea scores and improved quality of life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i="1" lang="en-US" sz="2400" spc="-1" strike="noStrike">
                <a:solidFill>
                  <a:srgbClr val="404041"/>
                </a:solidFill>
                <a:latin typeface="Arial"/>
              </a:rPr>
              <a:t>Not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proven to reduce mortality in COPD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Some, but not all patients may note improvement in oxygen requirements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Benefits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530280" y="1186560"/>
            <a:ext cx="7619760" cy="35154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STELVIO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trial: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990720" indent="-3805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400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improved 21%, FVC improved 18.3%, 6MWD improved 60 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IMPACT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trial: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990720" indent="-3805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400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improved 100 ml, RV decreased 420 ml, 6MWD improved 22.6 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TRANSFORM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trial: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990720" indent="-3805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400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improved 20.7%, RV decreased 660 ml, 6MWD improved 36.2 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530280" y="18288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Clinical Trials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EMPROVE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trial: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990720" indent="-3805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–"/>
            </a:pPr>
            <a:r>
              <a:rPr b="0" lang="en-US" sz="214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139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140" spc="-1" strike="noStrike">
                <a:solidFill>
                  <a:srgbClr val="404041"/>
                </a:solidFill>
                <a:latin typeface="Arial"/>
              </a:rPr>
              <a:t> improved 99 ml, TLC decreased 974 ml</a:t>
            </a: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LIBERATE</a:t>
            </a: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 trial: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990720" indent="-3805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–"/>
            </a:pPr>
            <a:r>
              <a:rPr b="0" lang="en-US" sz="2140" spc="-1" strike="noStrike">
                <a:solidFill>
                  <a:srgbClr val="404041"/>
                </a:solidFill>
                <a:latin typeface="Arial"/>
              </a:rPr>
              <a:t>FEV</a:t>
            </a:r>
            <a:r>
              <a:rPr b="0" lang="en-US" sz="2139" spc="-1" strike="noStrike" baseline="-25000">
                <a:solidFill>
                  <a:srgbClr val="404041"/>
                </a:solidFill>
                <a:latin typeface="Arial"/>
              </a:rPr>
              <a:t>1</a:t>
            </a:r>
            <a:r>
              <a:rPr b="0" lang="en-US" sz="2140" spc="-1" strike="noStrike">
                <a:solidFill>
                  <a:srgbClr val="404041"/>
                </a:solidFill>
                <a:latin typeface="Arial"/>
              </a:rPr>
              <a:t> improved 17.2%, 6MWD improved 12.98 m, average volume reduction 1.142 L</a:t>
            </a: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Clinical Trials (cont’d)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Effect on Survival?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769320" y="4724280"/>
            <a:ext cx="8015400" cy="130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More long-term follow-up data needed to better assess affect of BLVR treatment on longevity in patients with severe COPD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Content Placeholder 9" descr=""/>
          <p:cNvPicPr/>
          <p:nvPr/>
        </p:nvPicPr>
        <p:blipFill>
          <a:blip r:embed="rId1"/>
          <a:stretch/>
        </p:blipFill>
        <p:spPr>
          <a:xfrm>
            <a:off x="2030040" y="1622520"/>
            <a:ext cx="5208480" cy="2763000"/>
          </a:xfrm>
          <a:prstGeom prst="rect">
            <a:avLst/>
          </a:prstGeom>
          <a:ln>
            <a:noFill/>
          </a:ln>
        </p:spPr>
      </p:pic>
      <p:sp>
        <p:nvSpPr>
          <p:cNvPr id="344" name="CustomShape 4"/>
          <p:cNvSpPr/>
          <p:nvPr/>
        </p:nvSpPr>
        <p:spPr>
          <a:xfrm>
            <a:off x="5851080" y="6051960"/>
            <a:ext cx="29822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Hartman, et al. 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Resp Med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. 2022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Objectives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1" lang="en-US" sz="2400" spc="-1" strike="noStrike">
                <a:solidFill>
                  <a:srgbClr val="404041"/>
                </a:solidFill>
                <a:latin typeface="Arial"/>
              </a:rPr>
              <a:t>Review pathophysiology of hyperinflation in severe emphysema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endobronchial valves, review mechanism of action, and inclusion criteria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Discuss outcomes of bronchoscopic lung volume reduction including most recent literature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8000"/>
          </a:bodyPr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404041"/>
                </a:solidFill>
                <a:latin typeface="Arial"/>
              </a:rPr>
              <a:t>20-30% risk of pneumothorax after procedure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1104840" indent="-5713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•"/>
            </a:pPr>
            <a:r>
              <a:rPr b="0" lang="en-US" sz="3340" spc="-1" strike="noStrike">
                <a:solidFill>
                  <a:srgbClr val="404041"/>
                </a:solidFill>
                <a:latin typeface="Arial"/>
              </a:rPr>
              <a:t>Reason for inpatient hospitalization</a:t>
            </a:r>
            <a:endParaRPr b="0" lang="en-US" sz="3340" spc="-1" strike="noStrike">
              <a:solidFill>
                <a:srgbClr val="000000"/>
              </a:solidFill>
              <a:latin typeface="Arial"/>
            </a:endParaRPr>
          </a:p>
          <a:p>
            <a:pPr lvl="1" marL="1104840" indent="-571320">
              <a:lnSpc>
                <a:spcPct val="100000"/>
              </a:lnSpc>
              <a:spcAft>
                <a:spcPts val="2401"/>
              </a:spcAft>
              <a:buClr>
                <a:srgbClr val="404041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404041"/>
                </a:solidFill>
                <a:latin typeface="Arial"/>
              </a:rPr>
              <a:t>80% of pneumothorax will occur in first 72 hours after procedure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404041"/>
                </a:solidFill>
                <a:latin typeface="Arial"/>
              </a:rPr>
              <a:t>~8-10% risk of COPD exacerbation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Most Common Complications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301680" y="107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LIBERATE Trial Adverse Events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8" name="Table 2"/>
          <p:cNvGraphicFramePr/>
          <p:nvPr/>
        </p:nvGraphicFramePr>
        <p:xfrm>
          <a:off x="2164680" y="1039680"/>
          <a:ext cx="4365000" cy="4569840"/>
        </p:xfrm>
        <a:graphic>
          <a:graphicData uri="http://schemas.openxmlformats.org/drawingml/2006/table">
            <a:tbl>
              <a:tblPr/>
              <a:tblGrid>
                <a:gridCol w="1091160"/>
                <a:gridCol w="943920"/>
                <a:gridCol w="714240"/>
                <a:gridCol w="785520"/>
                <a:gridCol w="830160"/>
              </a:tblGrid>
              <a:tr h="945720">
                <a:tc gridSpan="5"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SAEs Occurring in at Least 3% of Subjects, as Defined by Investigators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935280">
                <a:tc>
                  <a:txBody>
                    <a:bodyPr lIns="50400" rIns="50400" tIns="0" bIns="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 gridSpan="2">
                  <a:txBody>
                    <a:bodyPr lIns="50400" rIns="50400" tIns="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Treatment Period 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Day of Procedure/ Randomization to 45 Days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50400" rIns="50400" tIns="0" bIns="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Longer-Term Period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45 Days from the Study Procedure/ Randomization until 12-month Visit Date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6692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Zephyr Valve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(N=128)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SoC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(N=62)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Zephyr Valve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(N=122)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SoC</a:t>
                      </a:r>
                      <a:endParaRPr b="0" lang="en-US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(N=62)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9232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Death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 (3.1%)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(0.0%)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(0.8%)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(1.6%)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9232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Pneumothorax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34 (26.6%)*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 (6.6%)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40104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Severe COPD exacerbation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 (7.8%)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 (4.8%)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28 (23.0%)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19 (30.6%)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9232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Pneumonia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(0.8%)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 (5.7%)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 (8.1%)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36036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Respiratory failure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(1.6%)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(0.8%)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(3.2%)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9232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Arrhythmia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(0.8%)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(3.2%)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91240">
                <a:tc>
                  <a:txBody>
                    <a:bodyPr lIns="50400" rIns="50400" tIns="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Diverticulitis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(0.8%)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 lIns="50400" rIns="5040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(3.2%)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349" name="CustomShape 3"/>
          <p:cNvSpPr/>
          <p:nvPr/>
        </p:nvSpPr>
        <p:spPr>
          <a:xfrm>
            <a:off x="3278880" y="5761800"/>
            <a:ext cx="786240" cy="2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181715"/>
                </a:solidFill>
                <a:latin typeface="Arial"/>
              </a:rPr>
              <a:t>*    p&lt;0.05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3830040" y="6067440"/>
            <a:ext cx="4910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181715"/>
                </a:solidFill>
                <a:latin typeface="Arial"/>
              </a:rPr>
              <a:t>Criner G et al, AJRCCM, 2018, Published on 22-May-2018 as 10.1164/rccm.201803-0590OC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404041"/>
                </a:solidFill>
                <a:latin typeface="Arial"/>
              </a:rPr>
              <a:t>Some patients will require revisions due to either valve migration/malfunction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571680" indent="-57132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404041"/>
                </a:solidFill>
                <a:latin typeface="Arial"/>
              </a:rPr>
              <a:t>Minority of patients will require removal due to persistent pneumothorax or infection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Complications (cont’d)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GOLD 2023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BLVR included in GOLD 2023 treatment guidelines (Evidence level A) as non-pharmacologic therapy for select patients with advanced COPD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7456680" y="6105600"/>
            <a:ext cx="29822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GOLD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. 2023 Edition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469800" y="200556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Treated just over 50 patients thus far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Procedures performed at IUH University Hospital and IUH Methodist Hospital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BLVR working group meets every other week Monday afternoons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TextShape 2"/>
          <p:cNvSpPr txBox="1"/>
          <p:nvPr/>
        </p:nvSpPr>
        <p:spPr>
          <a:xfrm>
            <a:off x="530280" y="6303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IU Experience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8" descr=""/>
          <p:cNvPicPr/>
          <p:nvPr/>
        </p:nvPicPr>
        <p:blipFill>
          <a:blip r:embed="rId1"/>
          <a:stretch/>
        </p:blipFill>
        <p:spPr>
          <a:xfrm>
            <a:off x="429480" y="275400"/>
            <a:ext cx="8817840" cy="292176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556200" y="3613680"/>
            <a:ext cx="8529480" cy="173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You get weller with Weller”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- Patient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399240" y="110952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BLVR can offer meaningful benefits for appropriately selected patients with severe emphysema and lung hyperinflation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Patients required detailed evaluation to determine candidacy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404041"/>
                </a:solidFill>
                <a:latin typeface="Arial"/>
              </a:rPr>
              <a:t>Patients can achieve modest improvements in lung function, but more importantly significant improvements in dyspnea scores and quality of life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530280" y="16416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Summary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506520" y="3032640"/>
            <a:ext cx="6802200" cy="87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5340" spc="-1" strike="noStrike">
                <a:solidFill>
                  <a:srgbClr val="000000"/>
                </a:solidFill>
                <a:latin typeface="Arial"/>
              </a:rPr>
              <a:t>Questions?</a:t>
            </a:r>
            <a:endParaRPr b="0" lang="en-US" sz="53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TextShape 2"/>
          <p:cNvSpPr txBox="1"/>
          <p:nvPr/>
        </p:nvSpPr>
        <p:spPr>
          <a:xfrm>
            <a:off x="1930320" y="4620960"/>
            <a:ext cx="482796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lang="en-US" sz="2000" spc="66" strike="noStrike">
                <a:solidFill>
                  <a:srgbClr val="000000"/>
                </a:solidFill>
                <a:latin typeface="Arial"/>
              </a:rPr>
              <a:t>cmkniese@iu.edu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Chronic Obstructive Pulmonary Disease (COPD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2892240" y="2429640"/>
            <a:ext cx="32792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Arial"/>
              </a:rPr>
              <a:t>COPD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379080" y="4494600"/>
            <a:ext cx="280368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Chronic Bronchitis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3" name="CustomShape 5"/>
          <p:cNvSpPr/>
          <p:nvPr/>
        </p:nvSpPr>
        <p:spPr>
          <a:xfrm>
            <a:off x="3534120" y="4810680"/>
            <a:ext cx="28036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Emphysema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4" name="CustomShape 6"/>
          <p:cNvSpPr/>
          <p:nvPr/>
        </p:nvSpPr>
        <p:spPr>
          <a:xfrm>
            <a:off x="6624720" y="4318200"/>
            <a:ext cx="280368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Chronic Obstructive Asthma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5" name="CustomShape 7"/>
          <p:cNvSpPr/>
          <p:nvPr/>
        </p:nvSpPr>
        <p:spPr>
          <a:xfrm flipH="1">
            <a:off x="2248200" y="3429000"/>
            <a:ext cx="934200" cy="74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40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8"/>
          <p:cNvSpPr/>
          <p:nvPr/>
        </p:nvSpPr>
        <p:spPr>
          <a:xfrm>
            <a:off x="4628160" y="3429000"/>
            <a:ext cx="360" cy="104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40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9"/>
          <p:cNvSpPr/>
          <p:nvPr/>
        </p:nvSpPr>
        <p:spPr>
          <a:xfrm>
            <a:off x="5960520" y="3322080"/>
            <a:ext cx="847440" cy="74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40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10"/>
          <p:cNvSpPr/>
          <p:nvPr/>
        </p:nvSpPr>
        <p:spPr>
          <a:xfrm>
            <a:off x="2976480" y="4551840"/>
            <a:ext cx="3361320" cy="1217160"/>
          </a:xfrm>
          <a:prstGeom prst="ellipse">
            <a:avLst/>
          </a:prstGeom>
          <a:noFill/>
          <a:ln w="2844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7" descr=""/>
          <p:cNvPicPr/>
          <p:nvPr/>
        </p:nvPicPr>
        <p:blipFill>
          <a:blip r:embed="rId1"/>
          <a:stretch/>
        </p:blipFill>
        <p:spPr>
          <a:xfrm>
            <a:off x="785160" y="928440"/>
            <a:ext cx="7944840" cy="43704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6384600" y="5969880"/>
            <a:ext cx="5257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Tejada-Vera, et al.  2019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7" descr=""/>
          <p:cNvPicPr/>
          <p:nvPr/>
        </p:nvPicPr>
        <p:blipFill>
          <a:blip r:embed="rId1"/>
          <a:stretch/>
        </p:blipFill>
        <p:spPr>
          <a:xfrm>
            <a:off x="1140120" y="198360"/>
            <a:ext cx="6668280" cy="5749560"/>
          </a:xfrm>
          <a:prstGeom prst="rect">
            <a:avLst/>
          </a:prstGeom>
          <a:ln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7513560" y="5899680"/>
            <a:ext cx="1709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British Lung Foundation.  2020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Hyperinflation in COPD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518760" y="1695240"/>
            <a:ext cx="8015400" cy="3747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Normal lungs rely on elastic recoil to aid in the respiratory cycle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Lung elasticity is reduced in patients with lung damage due to emphysema, leading to impaired exhalation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80808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04041"/>
                </a:solidFill>
                <a:latin typeface="Arial"/>
              </a:rPr>
              <a:t>Patients see increases in both static (at rest) and dynamic (with exercise) hyperinflation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29920" y="629640"/>
            <a:ext cx="8003880" cy="93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 fontScale="63000"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404041"/>
                </a:solidFill>
                <a:latin typeface="Arial"/>
              </a:rPr>
              <a:t>Hyperinflation is a key driver of symptoms and mortality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4834080" y="198360"/>
            <a:ext cx="3700080" cy="33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Picture 2" descr=""/>
          <p:cNvPicPr/>
          <p:nvPr/>
        </p:nvPicPr>
        <p:blipFill>
          <a:blip r:embed="rId1"/>
          <a:stretch/>
        </p:blipFill>
        <p:spPr>
          <a:xfrm>
            <a:off x="854640" y="1864440"/>
            <a:ext cx="6972120" cy="429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sharepoint/v3/field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Kniese SGNA 2022</Template>
  <TotalTime>38</TotalTime>
  <Application>LibreOffice/6.2.3.2$Windows_X86_64 LibreOffice_project/aecc05fe267cc68dde00352a451aa867b3b546ac</Application>
  <Words>1601</Words>
  <Paragraphs>253</Paragraphs>
  <Company>Indiana University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2023-04-10T15:22:24Z</dcterms:created>
  <dc:creator>Kniese, Christopher M</dc:creator>
  <dc:description/>
  <dc:language>en-US</dc:language>
  <cp:lastModifiedBy>Kniese, Christopher M</cp:lastModifiedBy>
  <cp:lastPrinted>2018-12-18T16:32:29Z</cp:lastPrinted>
  <dcterms:modified xsi:type="dcterms:W3CDTF">2023-04-10T16:03:05Z</dcterms:modified>
  <cp:revision>3</cp:revision>
  <dc:subject/>
  <dc:title>Bronchoscopic Lung Volume Reduction (BLVR)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Indiana University</vt:lpwstr>
  </property>
  <property fmtid="{D5CDD505-2E9C-101B-9397-08002B2CF9AE}" pid="4" name="ContentTypeId">
    <vt:lpwstr>0x0101000DE64AEEDD9B7A4D93545ACBE97D4615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inksUpToDate">
    <vt:bool>0</vt:bool>
  </property>
  <property fmtid="{D5CDD505-2E9C-101B-9397-08002B2CF9AE}" pid="8" name="MMClips">
    <vt:i4>1</vt:i4>
  </property>
  <property fmtid="{D5CDD505-2E9C-101B-9397-08002B2CF9AE}" pid="9" name="Notes">
    <vt:i4>0</vt:i4>
  </property>
  <property fmtid="{D5CDD505-2E9C-101B-9397-08002B2CF9AE}" pid="10" name="PresentationFormat">
    <vt:lpwstr>On-screen Show (4:3)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47</vt:i4>
  </property>
  <property fmtid="{D5CDD505-2E9C-101B-9397-08002B2CF9AE}" pid="14" name="contentStatus">
    <vt:lpwstr>Draft</vt:lpwstr>
  </property>
</Properties>
</file>