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7.jpeg" ContentType="image/jpeg"/>
  <Override PartName="/ppt/media/image3.png" ContentType="image/png"/>
  <Override PartName="/ppt/media/image1.jpeg" ContentType="image/jpeg"/>
  <Override PartName="/ppt/media/image23.jpeg" ContentType="image/jpeg"/>
  <Override PartName="/ppt/media/image8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A0EB4AB-5FB3-47E1-BCE7-176259B1E65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A6E8FFD-2DE5-4579-8DD9-814116CC19B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Family members can also download an app that allows them to get alerts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3D008AE-3EC4-4149-B59E-9EE7D6A8D10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6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FF248B9-985F-4DF7-857E-2CDD7D1FD8EF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7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FD7631B-9A50-44D4-B93B-77A211BCB1C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Website uploads information from CGM that can be shared with provider and provides reports with trends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For treatment decisions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7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8DA60EB-572C-4C63-BB2F-3EF22544F2D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Patient will want to rotate sites to prevent irritation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7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5F6F1FB-81DF-461A-95D1-990187B7A71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7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3C2D51A-F201-4993-8260-FED6E5A9FA3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A9EEE19-23FD-4AB3-92DF-277568BE1AB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Very good customer service—They want you to continue using their product!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8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103DF6D-83A4-4437-A502-8AB8A284418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8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4A9957B-4720-4AE7-BF6A-8ABA19A5945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4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42F8AE5-796E-44AC-8F9A-6FB1742A059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9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3051CFA-108F-41A8-91C9-5ADBFB0C6E5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Metformin is very affordable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The other groups are expensive and Insurances may prefer one over another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Insurances may require step therapy or a PA before paying for more expensive meds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2BAFBEC-A3CD-4C09-858B-06E21C2005A6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These are very affordable and Insurances normally cover without any issues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5546627-6308-4206-A754-615E2DD542A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There are generics and biosimilars available now that help reduce the cost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Manufacturers have recently announced a price cap of #35 for certain Insulins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For those with Medicare and those with commercial insurance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21CCE07-E20F-4F1F-B1FF-DB888E78D81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BFF86B3-398E-4868-90E6-145040730279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EE94225-F88B-46A0-818A-4B42686EABA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74F8C03-FBF7-48A6-A41E-C62970FA8C3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BE1042-3D66-4745-9025-AE7742465B3C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4/11/23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B0AA6D8-7524-4649-BA1E-104EFE881B53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6DD1F76-AFCA-404C-A824-FB387A5CB04A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4/11/23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B8E3840-3C1C-4B9D-9ABF-F07C7C07B715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C3C17A5-FE48-4098-A128-5F39A6F5225D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4/11/23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E74BFDA-96FC-4EC0-A36E-5404CCCCD6FC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6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9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1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8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0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78AB786-8963-4614-9019-6F6D7D0CBC91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4/11/23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181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82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1BD0A47-FCBA-4CC4-903F-5EEF6A0951EF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37.xml"/><Relationship Id="rId7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hyperlink" Target="http://www.dexcom.com" TargetMode="External"/><Relationship Id="rId3" Type="http://schemas.openxmlformats.org/officeDocument/2006/relationships/hyperlink" Target="http://www.freestylelibre.com" TargetMode="External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90c226"/>
                </a:solidFill>
                <a:latin typeface="Calibri"/>
                <a:ea typeface="Calibri"/>
              </a:rPr>
              <a:t>Diabetes: Pharmacotherapy, BGM Technology, and Role of the Pharmacist in Diabetes Management</a:t>
            </a:r>
            <a:br/>
            <a:r>
              <a:rPr b="0" lang="en-US" sz="2800" spc="-1" strike="noStrike">
                <a:solidFill>
                  <a:srgbClr val="90c226"/>
                </a:solidFill>
                <a:latin typeface="Calibri"/>
                <a:ea typeface="Calibri"/>
              </a:rPr>
              <a:t>AND</a:t>
            </a:r>
            <a:br/>
            <a:r>
              <a:rPr b="0" lang="en-US" sz="2800" spc="-1" strike="noStrike">
                <a:solidFill>
                  <a:srgbClr val="90c226"/>
                </a:solidFill>
                <a:latin typeface="Calibri"/>
                <a:ea typeface="Calibri"/>
              </a:rPr>
              <a:t>COPD: Review of Inhaled Medication Therapy and Goals for Improving c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1506960" y="4050720"/>
            <a:ext cx="7766640" cy="1096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en-US" sz="1600" spc="-1" strike="noStrike">
                <a:solidFill>
                  <a:srgbClr val="808080"/>
                </a:solidFill>
                <a:latin typeface="Trebuchet MS"/>
              </a:rPr>
              <a:t>Gwen Combs RPh</a:t>
            </a:r>
            <a:endParaRPr b="0" lang="en-US" sz="1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en-US" sz="1600" spc="-1" strike="noStrike">
                <a:solidFill>
                  <a:srgbClr val="808080"/>
                </a:solidFill>
                <a:latin typeface="Trebuchet MS"/>
              </a:rPr>
              <a:t>Melissa Toon RPh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CGM vs Blood Glucose Meters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677160" y="2160720"/>
            <a:ext cx="361872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CGM gives you a fuller picture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600" spc="-1" strike="noStrike">
                <a:solidFill>
                  <a:srgbClr val="ffc000"/>
                </a:solidFill>
                <a:latin typeface="Trebuchet MS"/>
              </a:rPr>
              <a:t>Gives you a CGM reading every few minutes, 24 hours a day.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600" spc="-1" strike="noStrike">
                <a:solidFill>
                  <a:srgbClr val="54a021"/>
                </a:solidFill>
                <a:latin typeface="Trebuchet MS"/>
              </a:rPr>
              <a:t>Plots data on a trend graph so you can see where glucose levels have been an where they might be heading.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600" spc="-1" strike="noStrike">
                <a:solidFill>
                  <a:srgbClr val="c42f1a"/>
                </a:solidFill>
                <a:latin typeface="Trebuchet MS"/>
              </a:rPr>
              <a:t>Trend arrows show where your glucose is headed and how fast it is changing.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600" spc="-1" strike="noStrike">
                <a:solidFill>
                  <a:srgbClr val="7030a0"/>
                </a:solidFill>
                <a:latin typeface="Trebuchet MS"/>
              </a:rPr>
              <a:t>Can set high and low glucose alerts so you know if glucose is headed out of range.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89" name="Picture 6" descr=""/>
          <p:cNvPicPr/>
          <p:nvPr/>
        </p:nvPicPr>
        <p:blipFill>
          <a:blip r:embed="rId1"/>
          <a:stretch/>
        </p:blipFill>
        <p:spPr>
          <a:xfrm>
            <a:off x="4724280" y="1847160"/>
            <a:ext cx="3376080" cy="411336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4095000" y="2714400"/>
            <a:ext cx="1695960" cy="36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len="med" type="triangle" w="med"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91" name="CustomShape 4"/>
          <p:cNvSpPr/>
          <p:nvPr/>
        </p:nvSpPr>
        <p:spPr>
          <a:xfrm>
            <a:off x="4109400" y="3797640"/>
            <a:ext cx="1824480" cy="69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len="med" type="triangle" w="med"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92" name="CustomShape 5"/>
          <p:cNvSpPr/>
          <p:nvPr/>
        </p:nvSpPr>
        <p:spPr>
          <a:xfrm flipV="1">
            <a:off x="4202640" y="3854160"/>
            <a:ext cx="1963080" cy="797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round/>
            <a:tailEnd len="med" type="triangle" w="med"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/>
        </p:style>
      </p:sp>
      <p:sp>
        <p:nvSpPr>
          <p:cNvPr id="293" name="CustomShape 6"/>
          <p:cNvSpPr/>
          <p:nvPr/>
        </p:nvSpPr>
        <p:spPr>
          <a:xfrm flipV="1">
            <a:off x="4200840" y="5016960"/>
            <a:ext cx="1019160" cy="312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7"/>
          <p:cNvSpPr/>
          <p:nvPr/>
        </p:nvSpPr>
        <p:spPr>
          <a:xfrm>
            <a:off x="4182840" y="5358240"/>
            <a:ext cx="991440" cy="69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7030a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677160" y="362520"/>
            <a:ext cx="8596440" cy="1567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90c226"/>
                </a:solidFill>
                <a:latin typeface="Trebuchet MS"/>
              </a:rPr>
              <a:t>Trend arrows indicate rates of glucose change </a:t>
            </a:r>
            <a:br/>
            <a:r>
              <a:rPr b="0" lang="en-US" sz="2400" spc="-1" strike="noStrike">
                <a:solidFill>
                  <a:srgbClr val="90c226"/>
                </a:solidFill>
                <a:latin typeface="Trebuchet MS"/>
              </a:rPr>
              <a:t>(mg/dl per min) and be described as the anticipated glucose change.</a:t>
            </a: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96" name="Picture 4" descr=""/>
          <p:cNvPicPr/>
          <p:nvPr/>
        </p:nvPicPr>
        <p:blipFill>
          <a:blip r:embed="rId1"/>
          <a:stretch/>
        </p:blipFill>
        <p:spPr>
          <a:xfrm>
            <a:off x="214200" y="1606320"/>
            <a:ext cx="9065520" cy="472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TextShape 2"/>
          <p:cNvSpPr txBox="1"/>
          <p:nvPr/>
        </p:nvSpPr>
        <p:spPr>
          <a:xfrm>
            <a:off x="246600" y="1382400"/>
            <a:ext cx="3864600" cy="4092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90c226"/>
                </a:solidFill>
                <a:latin typeface="Trebuchet MS"/>
              </a:rPr>
              <a:t>CGM vs </a:t>
            </a:r>
            <a:br/>
            <a:r>
              <a:rPr b="0" lang="en-US" sz="4400" spc="-1" strike="noStrike">
                <a:solidFill>
                  <a:srgbClr val="90c226"/>
                </a:solidFill>
                <a:latin typeface="Trebuchet MS"/>
              </a:rPr>
              <a:t>Blood Glucose Meter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299" name="Group 3"/>
          <p:cNvGrpSpPr/>
          <p:nvPr/>
        </p:nvGrpSpPr>
        <p:grpSpPr>
          <a:xfrm>
            <a:off x="1329120" y="-8640"/>
            <a:ext cx="4766760" cy="6866640"/>
            <a:chOff x="1329120" y="-8640"/>
            <a:chExt cx="4766760" cy="6866640"/>
          </a:xfrm>
        </p:grpSpPr>
        <p:sp>
          <p:nvSpPr>
            <p:cNvPr id="300" name="Line 4"/>
            <p:cNvSpPr/>
            <p:nvPr/>
          </p:nvSpPr>
          <p:spPr>
            <a:xfrm>
              <a:off x="3274920" y="0"/>
              <a:ext cx="1218960" cy="6857640"/>
            </a:xfrm>
            <a:prstGeom prst="line">
              <a:avLst/>
            </a:prstGeom>
            <a:ln w="9360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01" name="Line 5"/>
            <p:cNvSpPr/>
            <p:nvPr/>
          </p:nvSpPr>
          <p:spPr>
            <a:xfrm flipH="1">
              <a:off x="1329120" y="3681360"/>
              <a:ext cx="4763520" cy="3176640"/>
            </a:xfrm>
            <a:prstGeom prst="line">
              <a:avLst/>
            </a:prstGeom>
            <a:ln w="9360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02" name="CustomShape 6"/>
            <p:cNvSpPr/>
            <p:nvPr/>
          </p:nvSpPr>
          <p:spPr>
            <a:xfrm>
              <a:off x="308556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3" name="CustomShape 7"/>
            <p:cNvSpPr/>
            <p:nvPr/>
          </p:nvSpPr>
          <p:spPr>
            <a:xfrm>
              <a:off x="350748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4" name="CustomShape 8"/>
            <p:cNvSpPr/>
            <p:nvPr/>
          </p:nvSpPr>
          <p:spPr>
            <a:xfrm>
              <a:off x="283644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5" name="CustomShape 9"/>
            <p:cNvSpPr/>
            <p:nvPr/>
          </p:nvSpPr>
          <p:spPr>
            <a:xfrm>
              <a:off x="323856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6" name="CustomShape 10"/>
            <p:cNvSpPr/>
            <p:nvPr/>
          </p:nvSpPr>
          <p:spPr>
            <a:xfrm>
              <a:off x="480276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7" name="CustomShape 11"/>
            <p:cNvSpPr/>
            <p:nvPr/>
          </p:nvSpPr>
          <p:spPr>
            <a:xfrm>
              <a:off x="484308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08" name="CustomShape 12"/>
            <p:cNvSpPr/>
            <p:nvPr/>
          </p:nvSpPr>
          <p:spPr>
            <a:xfrm>
              <a:off x="427572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309" name="CustomShape 13"/>
          <p:cNvSpPr/>
          <p:nvPr/>
        </p:nvSpPr>
        <p:spPr>
          <a:xfrm>
            <a:off x="5977800" y="0"/>
            <a:ext cx="62139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10" name="Group 14"/>
          <p:cNvGrpSpPr/>
          <p:nvPr/>
        </p:nvGrpSpPr>
        <p:grpSpPr>
          <a:xfrm>
            <a:off x="4916520" y="237240"/>
            <a:ext cx="6628320" cy="6265440"/>
            <a:chOff x="4916520" y="237240"/>
            <a:chExt cx="6628320" cy="6265440"/>
          </a:xfrm>
        </p:grpSpPr>
        <p:sp>
          <p:nvSpPr>
            <p:cNvPr id="311" name="CustomShape 15"/>
            <p:cNvSpPr/>
            <p:nvPr/>
          </p:nvSpPr>
          <p:spPr>
            <a:xfrm>
              <a:off x="4916520" y="237240"/>
              <a:ext cx="6628320" cy="855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tint val="96000"/>
                    <a:lumMod val="100000"/>
                  </a:schemeClr>
                </a:gs>
                <a:gs pos="78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lumMod val="94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102600" rIns="60840" tIns="102600" bIns="102600" anchor="ctr">
              <a:noAutofit/>
            </a:bodyPr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en-US" sz="1600" spc="-1" strike="noStrike">
                  <a:solidFill>
                    <a:srgbClr val="ffffff"/>
                  </a:solidFill>
                  <a:latin typeface="Trebuchet MS"/>
                </a:rPr>
                <a:t>CGM reads glucose levels from the interstitial fluid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12" name="CustomShape 16"/>
            <p:cNvSpPr/>
            <p:nvPr/>
          </p:nvSpPr>
          <p:spPr>
            <a:xfrm>
              <a:off x="4916520" y="1139040"/>
              <a:ext cx="6628320" cy="855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hueOff val="-494048"/>
                    <a:satOff val="2367"/>
                    <a:lumOff val="2190"/>
                    <a:alphaOff val="0"/>
                    <a:tint val="96000"/>
                    <a:lumMod val="100000"/>
                  </a:schemeClr>
                </a:gs>
                <a:gs pos="78000">
                  <a:schemeClr val="accent2">
                    <a:hueOff val="-494048"/>
                    <a:satOff val="2367"/>
                    <a:lumOff val="2190"/>
                    <a:alphaOff val="0"/>
                    <a:shade val="94000"/>
                    <a:lumMod val="94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102600" rIns="60840" tIns="102600" bIns="102600" anchor="ctr">
              <a:noAutofit/>
            </a:bodyPr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en-US" sz="1600" spc="-1" strike="noStrike">
                  <a:solidFill>
                    <a:srgbClr val="ffffff"/>
                  </a:solidFill>
                  <a:latin typeface="Trebuchet MS"/>
                </a:rPr>
                <a:t>Blood glucose meters read glucose levels from the blood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13" name="CustomShape 17"/>
            <p:cNvSpPr/>
            <p:nvPr/>
          </p:nvSpPr>
          <p:spPr>
            <a:xfrm>
              <a:off x="4916520" y="2040480"/>
              <a:ext cx="6628320" cy="855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hueOff val="-988095"/>
                    <a:satOff val="4733"/>
                    <a:lumOff val="4379"/>
                    <a:alphaOff val="0"/>
                    <a:tint val="96000"/>
                    <a:lumMod val="100000"/>
                  </a:schemeClr>
                </a:gs>
                <a:gs pos="78000">
                  <a:schemeClr val="accent2">
                    <a:hueOff val="-988095"/>
                    <a:satOff val="4733"/>
                    <a:lumOff val="4379"/>
                    <a:alphaOff val="0"/>
                    <a:shade val="94000"/>
                    <a:lumMod val="94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102600" rIns="60840" tIns="102600" bIns="102600" anchor="ctr">
              <a:noAutofit/>
            </a:bodyPr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en-US" sz="1600" spc="-1" strike="noStrike">
                  <a:solidFill>
                    <a:srgbClr val="ffffff"/>
                  </a:solidFill>
                  <a:latin typeface="Trebuchet MS"/>
                </a:rPr>
                <a:t>Readings can be different but are still considered accurate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14" name="CustomShape 18"/>
            <p:cNvSpPr/>
            <p:nvPr/>
          </p:nvSpPr>
          <p:spPr>
            <a:xfrm>
              <a:off x="4916520" y="2942280"/>
              <a:ext cx="6628320" cy="855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hueOff val="-1482143"/>
                    <a:satOff val="7100"/>
                    <a:lumOff val="6569"/>
                    <a:alphaOff val="0"/>
                    <a:tint val="96000"/>
                    <a:lumMod val="100000"/>
                  </a:schemeClr>
                </a:gs>
                <a:gs pos="78000">
                  <a:schemeClr val="accent2">
                    <a:hueOff val="-1482143"/>
                    <a:satOff val="7100"/>
                    <a:lumOff val="6569"/>
                    <a:alphaOff val="0"/>
                    <a:shade val="94000"/>
                    <a:lumMod val="94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102600" rIns="60840" tIns="102600" bIns="102600" anchor="ctr">
              <a:noAutofit/>
            </a:bodyPr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en-US" sz="1600" spc="-1" strike="noStrike">
                  <a:solidFill>
                    <a:srgbClr val="ffffff"/>
                  </a:solidFill>
                  <a:latin typeface="Trebuchet MS"/>
                </a:rPr>
                <a:t>Usually within 20 % of each other, unless the blood sugar levels are rapidly rising or falling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15" name="CustomShape 19"/>
            <p:cNvSpPr/>
            <p:nvPr/>
          </p:nvSpPr>
          <p:spPr>
            <a:xfrm>
              <a:off x="4916520" y="3843720"/>
              <a:ext cx="6628320" cy="855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hueOff val="-1976191"/>
                    <a:satOff val="9467"/>
                    <a:lumOff val="8758"/>
                    <a:alphaOff val="0"/>
                    <a:tint val="96000"/>
                    <a:lumMod val="100000"/>
                  </a:schemeClr>
                </a:gs>
                <a:gs pos="78000">
                  <a:schemeClr val="accent2">
                    <a:hueOff val="-1976191"/>
                    <a:satOff val="9467"/>
                    <a:lumOff val="8758"/>
                    <a:alphaOff val="0"/>
                    <a:shade val="94000"/>
                    <a:lumMod val="94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102600" rIns="60840" tIns="102600" bIns="102600" anchor="ctr">
              <a:noAutofit/>
            </a:bodyPr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en-US" sz="1600" spc="-1" strike="noStrike">
                  <a:solidFill>
                    <a:srgbClr val="ffffff"/>
                  </a:solidFill>
                  <a:latin typeface="Trebuchet MS"/>
                </a:rPr>
                <a:t>The CGM and meter will report different glucose levels, this is normal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16" name="CustomShape 20"/>
            <p:cNvSpPr/>
            <p:nvPr/>
          </p:nvSpPr>
          <p:spPr>
            <a:xfrm>
              <a:off x="4916520" y="4745520"/>
              <a:ext cx="6628320" cy="855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2">
                    <a:hueOff val="-2470238"/>
                    <a:satOff val="11833"/>
                    <a:lumOff val="10948"/>
                    <a:alphaOff val="0"/>
                    <a:tint val="96000"/>
                    <a:lumMod val="100000"/>
                  </a:schemeClr>
                </a:gs>
                <a:gs pos="78000">
                  <a:schemeClr val="accent2">
                    <a:hueOff val="-2470238"/>
                    <a:satOff val="11833"/>
                    <a:lumOff val="10948"/>
                    <a:alphaOff val="0"/>
                    <a:shade val="94000"/>
                    <a:lumMod val="94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102600" rIns="60840" tIns="102600" bIns="102600" anchor="ctr">
              <a:noAutofit/>
            </a:bodyPr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en-US" sz="1600" spc="-1" strike="noStrike">
                  <a:solidFill>
                    <a:srgbClr val="ffffff"/>
                  </a:solidFill>
                  <a:latin typeface="Trebuchet MS"/>
                </a:rPr>
                <a:t>FDA approved for dosing and treatment decisions</a:t>
              </a:r>
              <a:endParaRPr b="0" lang="en-US" sz="1600" spc="-1" strike="noStrike">
                <a:latin typeface="Arial"/>
              </a:endParaRPr>
            </a:p>
          </p:txBody>
        </p:sp>
        <p:sp>
          <p:nvSpPr>
            <p:cNvPr id="317" name="CustomShape 21"/>
            <p:cNvSpPr/>
            <p:nvPr/>
          </p:nvSpPr>
          <p:spPr>
            <a:xfrm>
              <a:off x="4916520" y="5647320"/>
              <a:ext cx="6628320" cy="85536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2"/>
            <a:fontRef idx="minor"/>
          </p:style>
          <p:txBody>
            <a:bodyPr lIns="102600" rIns="60840" tIns="102600" bIns="102600" anchor="ctr">
              <a:noAutofit/>
            </a:bodyPr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b="0" lang="en-US" sz="1600" spc="-1" strike="noStrike">
                  <a:solidFill>
                    <a:srgbClr val="ffffff"/>
                  </a:solidFill>
                  <a:latin typeface="Trebuchet MS"/>
                </a:rPr>
                <a:t>**If the glucose alerts and readings from the CGM do not match symptoms or expectations, use a blood glucose meter to make diabetes treatment decisions.**</a:t>
              </a:r>
              <a:endParaRPr b="0" lang="en-US" sz="1600" spc="-1" strike="noStrike">
                <a:latin typeface="Arial"/>
              </a:endParaRPr>
            </a:p>
          </p:txBody>
        </p:sp>
      </p:grpSp>
      <p:grpSp>
        <p:nvGrpSpPr>
          <p:cNvPr id="318" name="Group 2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620280" y="380880"/>
            <a:ext cx="8596440" cy="10443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Most Common CGMs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320" name="Table 2"/>
          <p:cNvGraphicFramePr/>
          <p:nvPr/>
        </p:nvGraphicFramePr>
        <p:xfrm>
          <a:off x="571680" y="1486080"/>
          <a:ext cx="8964720" cy="3968640"/>
        </p:xfrm>
        <a:graphic>
          <a:graphicData uri="http://schemas.openxmlformats.org/drawingml/2006/table">
            <a:tbl>
              <a:tblPr/>
              <a:tblGrid>
                <a:gridCol w="3310560"/>
                <a:gridCol w="2665440"/>
                <a:gridCol w="2988720"/>
              </a:tblGrid>
              <a:tr h="6224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Freestyle Libre 2/3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Trebuchet MS"/>
                        </a:rPr>
                        <a:t>Dexcom G6/G7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Change sensors every 10 days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Change sensors every 14 days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Must scan sensor for reading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Libre 3 does not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Can use smartphone as reader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Requires a transmitter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*expires every 3 months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*G7 does not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6224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Website to download/upload data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369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Accurate glucose readings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Sites to wear CGM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22" name="Picture 3" descr=""/>
          <p:cNvPicPr/>
          <p:nvPr/>
        </p:nvPicPr>
        <p:blipFill>
          <a:blip r:embed="rId1"/>
          <a:stretch/>
        </p:blipFill>
        <p:spPr>
          <a:xfrm>
            <a:off x="1033200" y="1569600"/>
            <a:ext cx="7918560" cy="453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TextShape 2"/>
          <p:cNvSpPr txBox="1"/>
          <p:nvPr/>
        </p:nvSpPr>
        <p:spPr>
          <a:xfrm>
            <a:off x="652320" y="1382400"/>
            <a:ext cx="3547080" cy="4092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90c226"/>
                </a:solidFill>
                <a:latin typeface="Trebuchet MS"/>
              </a:rPr>
              <a:t>Educational Tips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325" name="Group 3"/>
          <p:cNvGrpSpPr/>
          <p:nvPr/>
        </p:nvGrpSpPr>
        <p:grpSpPr>
          <a:xfrm>
            <a:off x="1329120" y="-8640"/>
            <a:ext cx="4766760" cy="6866640"/>
            <a:chOff x="1329120" y="-8640"/>
            <a:chExt cx="4766760" cy="6866640"/>
          </a:xfrm>
        </p:grpSpPr>
        <p:sp>
          <p:nvSpPr>
            <p:cNvPr id="326" name="Line 4"/>
            <p:cNvSpPr/>
            <p:nvPr/>
          </p:nvSpPr>
          <p:spPr>
            <a:xfrm>
              <a:off x="3274920" y="0"/>
              <a:ext cx="1218960" cy="6857640"/>
            </a:xfrm>
            <a:prstGeom prst="line">
              <a:avLst/>
            </a:prstGeom>
            <a:ln w="9360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7" name="Line 5"/>
            <p:cNvSpPr/>
            <p:nvPr/>
          </p:nvSpPr>
          <p:spPr>
            <a:xfrm flipH="1">
              <a:off x="1329120" y="3681360"/>
              <a:ext cx="4763520" cy="3176640"/>
            </a:xfrm>
            <a:prstGeom prst="line">
              <a:avLst/>
            </a:prstGeom>
            <a:ln w="9360">
              <a:solidFill>
                <a:srgbClr val="bfbfb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28" name="CustomShape 6"/>
            <p:cNvSpPr/>
            <p:nvPr/>
          </p:nvSpPr>
          <p:spPr>
            <a:xfrm>
              <a:off x="308556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29" name="CustomShape 7"/>
            <p:cNvSpPr/>
            <p:nvPr/>
          </p:nvSpPr>
          <p:spPr>
            <a:xfrm>
              <a:off x="350748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0" name="CustomShape 8"/>
            <p:cNvSpPr/>
            <p:nvPr/>
          </p:nvSpPr>
          <p:spPr>
            <a:xfrm>
              <a:off x="283644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1" name="CustomShape 9"/>
            <p:cNvSpPr/>
            <p:nvPr/>
          </p:nvSpPr>
          <p:spPr>
            <a:xfrm>
              <a:off x="323856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2" name="CustomShape 10"/>
            <p:cNvSpPr/>
            <p:nvPr/>
          </p:nvSpPr>
          <p:spPr>
            <a:xfrm>
              <a:off x="480276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3" name="CustomShape 11"/>
            <p:cNvSpPr/>
            <p:nvPr/>
          </p:nvSpPr>
          <p:spPr>
            <a:xfrm>
              <a:off x="484308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334" name="CustomShape 12"/>
            <p:cNvSpPr/>
            <p:nvPr/>
          </p:nvSpPr>
          <p:spPr>
            <a:xfrm>
              <a:off x="427572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335" name="CustomShape 13"/>
          <p:cNvSpPr/>
          <p:nvPr/>
        </p:nvSpPr>
        <p:spPr>
          <a:xfrm>
            <a:off x="5977800" y="0"/>
            <a:ext cx="62139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36" name="Group 14"/>
          <p:cNvGrpSpPr/>
          <p:nvPr/>
        </p:nvGrpSpPr>
        <p:grpSpPr>
          <a:xfrm>
            <a:off x="4916520" y="948600"/>
            <a:ext cx="6628680" cy="4971240"/>
            <a:chOff x="4916520" y="948600"/>
            <a:chExt cx="6628680" cy="4971240"/>
          </a:xfrm>
        </p:grpSpPr>
        <p:sp>
          <p:nvSpPr>
            <p:cNvPr id="337" name="CustomShape 15"/>
            <p:cNvSpPr/>
            <p:nvPr/>
          </p:nvSpPr>
          <p:spPr>
            <a:xfrm>
              <a:off x="4916520" y="948600"/>
              <a:ext cx="6628320" cy="82836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CustomShape 16"/>
            <p:cNvSpPr/>
            <p:nvPr/>
          </p:nvSpPr>
          <p:spPr>
            <a:xfrm>
              <a:off x="5167080" y="1134720"/>
              <a:ext cx="455400" cy="455400"/>
            </a:xfrm>
            <a:prstGeom prst="rect">
              <a:avLst/>
            </a:prstGeom>
            <a:blipFill rotWithShape="0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339" name="CustomShape 17"/>
            <p:cNvSpPr/>
            <p:nvPr/>
          </p:nvSpPr>
          <p:spPr>
            <a:xfrm>
              <a:off x="5873760" y="948600"/>
              <a:ext cx="5671440" cy="828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7840" rIns="87840" tIns="87840" bIns="87840" anchor="ctr">
              <a:noAutofit/>
            </a:bodyPr>
            <a:p>
              <a:pPr>
                <a:lnSpc>
                  <a:spcPct val="100000"/>
                </a:lnSpc>
                <a:spcAft>
                  <a:spcPts val="490"/>
                </a:spcAft>
              </a:pPr>
              <a:r>
                <a:rPr b="0" lang="en-US" sz="1400" spc="-1" strike="noStrike">
                  <a:solidFill>
                    <a:srgbClr val="000000"/>
                  </a:solidFill>
                  <a:latin typeface="Trebuchet MS"/>
                </a:rPr>
                <a:t>Look at trends over several days before making adjustments.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340" name="CustomShape 18"/>
            <p:cNvSpPr/>
            <p:nvPr/>
          </p:nvSpPr>
          <p:spPr>
            <a:xfrm>
              <a:off x="4916520" y="1984320"/>
              <a:ext cx="6628320" cy="82836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CustomShape 19"/>
            <p:cNvSpPr/>
            <p:nvPr/>
          </p:nvSpPr>
          <p:spPr>
            <a:xfrm>
              <a:off x="5167080" y="2170800"/>
              <a:ext cx="455400" cy="455400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342" name="CustomShape 20"/>
            <p:cNvSpPr/>
            <p:nvPr/>
          </p:nvSpPr>
          <p:spPr>
            <a:xfrm>
              <a:off x="5873760" y="1984320"/>
              <a:ext cx="5671440" cy="828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7840" rIns="87840" tIns="87840" bIns="87840" anchor="ctr">
              <a:noAutofit/>
            </a:bodyPr>
            <a:p>
              <a:pPr>
                <a:lnSpc>
                  <a:spcPct val="100000"/>
                </a:lnSpc>
                <a:spcAft>
                  <a:spcPts val="490"/>
                </a:spcAft>
              </a:pPr>
              <a:r>
                <a:rPr b="0" lang="en-US" sz="1400" spc="-1" strike="noStrike">
                  <a:solidFill>
                    <a:srgbClr val="000000"/>
                  </a:solidFill>
                  <a:latin typeface="Trebuchet MS"/>
                </a:rPr>
                <a:t>Avoid "reacting" to the number. See if a pattern develops.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343" name="CustomShape 21"/>
            <p:cNvSpPr/>
            <p:nvPr/>
          </p:nvSpPr>
          <p:spPr>
            <a:xfrm>
              <a:off x="4916520" y="3020040"/>
              <a:ext cx="6628320" cy="82836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CustomShape 22"/>
            <p:cNvSpPr/>
            <p:nvPr/>
          </p:nvSpPr>
          <p:spPr>
            <a:xfrm>
              <a:off x="5167080" y="3206520"/>
              <a:ext cx="455400" cy="455400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345" name="CustomShape 23"/>
            <p:cNvSpPr/>
            <p:nvPr/>
          </p:nvSpPr>
          <p:spPr>
            <a:xfrm>
              <a:off x="5873760" y="3020040"/>
              <a:ext cx="5671440" cy="828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7840" rIns="87840" tIns="87840" bIns="87840" anchor="ctr">
              <a:noAutofit/>
            </a:bodyPr>
            <a:p>
              <a:pPr>
                <a:lnSpc>
                  <a:spcPct val="100000"/>
                </a:lnSpc>
                <a:spcAft>
                  <a:spcPts val="490"/>
                </a:spcAft>
              </a:pPr>
              <a:r>
                <a:rPr b="0" lang="en-US" sz="1400" spc="-1" strike="noStrike">
                  <a:solidFill>
                    <a:srgbClr val="000000"/>
                  </a:solidFill>
                  <a:latin typeface="Trebuchet MS"/>
                </a:rPr>
                <a:t>Blood sugars will rise after a meal but as long as the value comes back to the target range by the next meal, no intervention is needed.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346" name="CustomShape 24"/>
            <p:cNvSpPr/>
            <p:nvPr/>
          </p:nvSpPr>
          <p:spPr>
            <a:xfrm>
              <a:off x="4916520" y="4055760"/>
              <a:ext cx="6628320" cy="82836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CustomShape 25"/>
            <p:cNvSpPr/>
            <p:nvPr/>
          </p:nvSpPr>
          <p:spPr>
            <a:xfrm>
              <a:off x="5167080" y="4242240"/>
              <a:ext cx="455400" cy="4554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348" name="CustomShape 26"/>
            <p:cNvSpPr/>
            <p:nvPr/>
          </p:nvSpPr>
          <p:spPr>
            <a:xfrm>
              <a:off x="5873760" y="4055760"/>
              <a:ext cx="5671440" cy="828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7840" rIns="87840" tIns="87840" bIns="87840" anchor="ctr">
              <a:noAutofit/>
            </a:bodyPr>
            <a:p>
              <a:pPr>
                <a:lnSpc>
                  <a:spcPct val="100000"/>
                </a:lnSpc>
                <a:spcAft>
                  <a:spcPts val="490"/>
                </a:spcAft>
              </a:pPr>
              <a:r>
                <a:rPr b="0" lang="en-US" sz="1400" spc="-1" strike="noStrike">
                  <a:solidFill>
                    <a:srgbClr val="000000"/>
                  </a:solidFill>
                  <a:latin typeface="Trebuchet MS"/>
                </a:rPr>
                <a:t>Ketone checks only necessary when blood sugar &gt;300 mg/dL for more than 2-3 hours on the trend graph.</a:t>
              </a:r>
              <a:endParaRPr b="0" lang="en-US" sz="1400" spc="-1" strike="noStrike">
                <a:latin typeface="Arial"/>
              </a:endParaRPr>
            </a:p>
          </p:txBody>
        </p:sp>
        <p:sp>
          <p:nvSpPr>
            <p:cNvPr id="349" name="CustomShape 27"/>
            <p:cNvSpPr/>
            <p:nvPr/>
          </p:nvSpPr>
          <p:spPr>
            <a:xfrm>
              <a:off x="4916520" y="5091480"/>
              <a:ext cx="6628320" cy="82836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CustomShape 28"/>
            <p:cNvSpPr/>
            <p:nvPr/>
          </p:nvSpPr>
          <p:spPr>
            <a:xfrm>
              <a:off x="5167080" y="5277960"/>
              <a:ext cx="455400" cy="455400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351" name="CustomShape 29"/>
            <p:cNvSpPr/>
            <p:nvPr/>
          </p:nvSpPr>
          <p:spPr>
            <a:xfrm>
              <a:off x="5873760" y="5091480"/>
              <a:ext cx="5671440" cy="828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7840" rIns="87840" tIns="87840" bIns="87840" anchor="ctr">
              <a:noAutofit/>
            </a:bodyPr>
            <a:p>
              <a:pPr>
                <a:lnSpc>
                  <a:spcPct val="100000"/>
                </a:lnSpc>
                <a:spcAft>
                  <a:spcPts val="490"/>
                </a:spcAft>
              </a:pPr>
              <a:r>
                <a:rPr b="0" lang="en-US" sz="1400" spc="-1" strike="noStrike">
                  <a:solidFill>
                    <a:srgbClr val="000000"/>
                  </a:solidFill>
                  <a:latin typeface="Trebuchet MS"/>
                </a:rPr>
                <a:t>Call CGM company for technical concerns and if sensors are not lasting the entire 7-14 day cycle.</a:t>
              </a:r>
              <a:endParaRPr b="0" lang="en-US" sz="1400" spc="-1" strike="noStrike">
                <a:latin typeface="Arial"/>
              </a:endParaRPr>
            </a:p>
          </p:txBody>
        </p:sp>
      </p:grpSp>
      <p:grpSp>
        <p:nvGrpSpPr>
          <p:cNvPr id="352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How CGMs Improve Diabetes Care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Allows patients to get a complete picture of their blood sugar control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Improves visibility and allows patients and their care teams to make better treatment decisions resulting in improved health outcomes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Ability to alert patients to potential problems, such as high or low blood sugar levels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Improves compliance due to less needle sticks and better portability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Unable to manipulate the data as glucose is continuously monitored so patients can't just take their blood sugar at opportune times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Websites to upload data provide reports and trends to adjust treatments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Empowers patient to take control of their own health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Picture 9" descr=""/>
          <p:cNvPicPr/>
          <p:nvPr/>
        </p:nvPicPr>
        <p:blipFill>
          <a:blip r:embed="rId1"/>
          <a:srcRect l="9091" t="23391" r="0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56" name="CustomShape 1"/>
          <p:cNvSpPr/>
          <p:nvPr/>
        </p:nvSpPr>
        <p:spPr>
          <a:xfrm rot="10800000">
            <a:off x="360" y="360"/>
            <a:ext cx="842400" cy="566568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7" name="CustomShape 2"/>
          <p:cNvSpPr/>
          <p:nvPr/>
        </p:nvSpPr>
        <p:spPr>
          <a:xfrm>
            <a:off x="1624320" y="0"/>
            <a:ext cx="9372240" cy="685764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8" name="Line 3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59" name="Line 4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60" name="CustomShape 5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1" name="TextShape 6"/>
          <p:cNvSpPr txBox="1"/>
          <p:nvPr/>
        </p:nvSpPr>
        <p:spPr>
          <a:xfrm>
            <a:off x="2786040" y="609480"/>
            <a:ext cx="648756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CGM Support and Video Tutorials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2" name="CustomShape 7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3" name="CustomShape 8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4" name="TextShape 9"/>
          <p:cNvSpPr txBox="1"/>
          <p:nvPr/>
        </p:nvSpPr>
        <p:spPr>
          <a:xfrm>
            <a:off x="2786040" y="1930320"/>
            <a:ext cx="6487560" cy="4434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6000"/>
          </a:bodyPr>
          <a:p>
            <a:pPr marL="343080">
              <a:lnSpc>
                <a:spcPct val="90000"/>
              </a:lnSpc>
              <a:spcBef>
                <a:spcPts val="1001"/>
              </a:spcBef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Dexcom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500" spc="-1" strike="noStrike">
                <a:solidFill>
                  <a:srgbClr val="404040"/>
                </a:solidFill>
                <a:latin typeface="Trebuchet MS"/>
              </a:rPr>
              <a:t>      </a:t>
            </a: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 </a:t>
            </a:r>
            <a:r>
              <a:rPr b="0" lang="en-US" sz="1800" spc="-1" strike="noStrike" u="sng">
                <a:solidFill>
                  <a:srgbClr val="b2d76d"/>
                </a:solidFill>
                <a:uFillTx/>
                <a:latin typeface="Trebuchet MS"/>
                <a:hlinkClick r:id="rId2"/>
              </a:rPr>
              <a:t>www.dexcom.com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 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 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Technical support for equipment issues:1-844-607-8398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         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- Available 24 hours a day 7 days a week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 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Dexcom Care for issues with the sensor or apps: 1-888-738-3646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         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- Available M-F 6am – 5pm PST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      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500" spc="-1" strike="noStrike">
                <a:solidFill>
                  <a:srgbClr val="404040"/>
                </a:solidFill>
                <a:latin typeface="Trebuchet MS"/>
              </a:rPr>
              <a:t>    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 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Freestyle Libre</a:t>
            </a:r>
            <a:r>
              <a:rPr b="0" lang="en-US" sz="1800" spc="-1" strike="noStrike">
                <a:solidFill>
                  <a:srgbClr val="404040"/>
                </a:solidFill>
                <a:latin typeface="Calibri"/>
              </a:rPr>
              <a:t> 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500" spc="-1" strike="noStrike">
                <a:solidFill>
                  <a:srgbClr val="404040"/>
                </a:solidFill>
                <a:latin typeface="Trebuchet MS"/>
              </a:rPr>
              <a:t>        </a:t>
            </a:r>
            <a:r>
              <a:rPr b="0" lang="en-US" sz="1800" spc="-1" strike="noStrike" u="sng">
                <a:solidFill>
                  <a:srgbClr val="b2d76d"/>
                </a:solidFill>
                <a:uFillTx/>
                <a:latin typeface="Trebuchet MS"/>
                <a:hlinkClick r:id="rId3"/>
              </a:rPr>
              <a:t>www.freestylelibre.com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       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Customer Service: 1-855-632-8658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         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-Available 7 days a week 8am – 8pm EST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500" spc="-1" strike="noStrike">
                <a:solidFill>
                  <a:srgbClr val="404040"/>
                </a:solidFill>
                <a:latin typeface="Trebuchet MS"/>
              </a:rPr>
              <a:t>  </a:t>
            </a:r>
            <a:endParaRPr b="0" lang="en-US" sz="15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1500" spc="-1" strike="noStrike">
                <a:solidFill>
                  <a:srgbClr val="404040"/>
                </a:solidFill>
                <a:latin typeface="Trebuchet MS"/>
              </a:rPr>
              <a:t>      </a:t>
            </a:r>
            <a:endParaRPr b="0" lang="en-US" sz="15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5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5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5" name="CustomShape 10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6" name="CustomShape 11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7" name="CustomShape 12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68" name="CustomShape 13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Role of Pharmacist in Improving Diabetic Outcomes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3689640" y="6439320"/>
            <a:ext cx="2742840" cy="31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roup 1"/>
          <p:cNvGrpSpPr/>
          <p:nvPr/>
        </p:nvGrpSpPr>
        <p:grpSpPr>
          <a:xfrm>
            <a:off x="1777320" y="257760"/>
            <a:ext cx="7317720" cy="6325560"/>
            <a:chOff x="1777320" y="257760"/>
            <a:chExt cx="7317720" cy="6325560"/>
          </a:xfrm>
        </p:grpSpPr>
        <p:sp>
          <p:nvSpPr>
            <p:cNvPr id="372" name="CustomShape 2"/>
            <p:cNvSpPr/>
            <p:nvPr/>
          </p:nvSpPr>
          <p:spPr>
            <a:xfrm>
              <a:off x="4383000" y="257760"/>
              <a:ext cx="2106360" cy="13690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43280" rIns="76320" tIns="143280" bIns="14292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en-US" sz="2000" spc="-1" strike="noStrike">
                  <a:solidFill>
                    <a:srgbClr val="ffffff"/>
                  </a:solidFill>
                  <a:latin typeface="Trebuchet MS"/>
                </a:rPr>
                <a:t>Disease State management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373" name="CustomShape 3"/>
            <p:cNvSpPr/>
            <p:nvPr/>
          </p:nvSpPr>
          <p:spPr>
            <a:xfrm>
              <a:off x="2696400" y="942480"/>
              <a:ext cx="5479200" cy="5479200"/>
            </a:xfrm>
            <a:custGeom>
              <a:avLst/>
              <a:gdLst/>
              <a:ahLst/>
              <a:rect l="l" t="t" r="r" b="b"/>
              <a:pathLst>
                <a:path w="3807346" h="2739783">
                  <a:moveTo>
                    <a:pt x="3807639" y="216654"/>
                  </a:moveTo>
                </a:path>
              </a:pathLst>
            </a:custGeom>
            <a:noFill/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  <p:sp>
          <p:nvSpPr>
            <p:cNvPr id="374" name="CustomShape 4"/>
            <p:cNvSpPr/>
            <p:nvPr/>
          </p:nvSpPr>
          <p:spPr>
            <a:xfrm>
              <a:off x="6988680" y="2151000"/>
              <a:ext cx="2106360" cy="13690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43280" rIns="76320" tIns="143280" bIns="14292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en-US" sz="2000" spc="-1" strike="noStrike">
                  <a:solidFill>
                    <a:srgbClr val="ffffff"/>
                  </a:solidFill>
                  <a:latin typeface="Trebuchet MS"/>
                </a:rPr>
                <a:t>Medication Adherence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375" name="CustomShape 5"/>
            <p:cNvSpPr/>
            <p:nvPr/>
          </p:nvSpPr>
          <p:spPr>
            <a:xfrm>
              <a:off x="2696400" y="942480"/>
              <a:ext cx="5479200" cy="5479200"/>
            </a:xfrm>
            <a:custGeom>
              <a:avLst/>
              <a:gdLst/>
              <a:ahLst/>
              <a:rect l="l" t="t" r="r" b="b"/>
              <a:pathLst>
                <a:path w="5475463" h="2739779">
                  <a:moveTo>
                    <a:pt x="5475820" y="2595345"/>
                  </a:moveTo>
                </a:path>
              </a:pathLst>
            </a:custGeom>
            <a:noFill/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  <p:sp>
          <p:nvSpPr>
            <p:cNvPr id="376" name="CustomShape 6"/>
            <p:cNvSpPr/>
            <p:nvPr/>
          </p:nvSpPr>
          <p:spPr>
            <a:xfrm>
              <a:off x="5993640" y="5214240"/>
              <a:ext cx="2106360" cy="13690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43280" rIns="76320" tIns="143280" bIns="14292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en-US" sz="2000" spc="-1" strike="noStrike">
                  <a:solidFill>
                    <a:srgbClr val="ffffff"/>
                  </a:solidFill>
                  <a:latin typeface="Trebuchet MS"/>
                </a:rPr>
                <a:t>Preventative Care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377" name="CustomShape 7"/>
            <p:cNvSpPr/>
            <p:nvPr/>
          </p:nvSpPr>
          <p:spPr>
            <a:xfrm>
              <a:off x="2696400" y="942480"/>
              <a:ext cx="5479200" cy="5479200"/>
            </a:xfrm>
            <a:custGeom>
              <a:avLst/>
              <a:gdLst/>
              <a:ahLst/>
              <a:rect l="l" t="t" r="r" b="b"/>
              <a:pathLst>
                <a:path w="3285946" h="5424610">
                  <a:moveTo>
                    <a:pt x="3286025" y="5424633"/>
                  </a:moveTo>
                </a:path>
              </a:pathLst>
            </a:custGeom>
            <a:noFill/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  <p:sp>
          <p:nvSpPr>
            <p:cNvPr id="378" name="CustomShape 8"/>
            <p:cNvSpPr/>
            <p:nvPr/>
          </p:nvSpPr>
          <p:spPr>
            <a:xfrm>
              <a:off x="2772720" y="5214240"/>
              <a:ext cx="2106360" cy="13690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43280" rIns="76320" tIns="143280" bIns="14292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en-US" sz="2000" spc="-1" strike="noStrike">
                  <a:solidFill>
                    <a:srgbClr val="ffffff"/>
                  </a:solidFill>
                  <a:latin typeface="Trebuchet MS"/>
                </a:rPr>
                <a:t>Cost Containment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379" name="CustomShape 9"/>
            <p:cNvSpPr/>
            <p:nvPr/>
          </p:nvSpPr>
          <p:spPr>
            <a:xfrm>
              <a:off x="2696400" y="942480"/>
              <a:ext cx="5479200" cy="5479200"/>
            </a:xfrm>
            <a:custGeom>
              <a:avLst/>
              <a:gdLst/>
              <a:ahLst/>
              <a:rect l="l" t="t" r="r" b="b"/>
              <a:pathLst>
                <a:path w="2739670" h="4257100">
                  <a:moveTo>
                    <a:pt x="458516" y="4257137"/>
                  </a:moveTo>
                </a:path>
              </a:pathLst>
            </a:custGeom>
            <a:noFill/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  <p:sp>
          <p:nvSpPr>
            <p:cNvPr id="380" name="CustomShape 10"/>
            <p:cNvSpPr/>
            <p:nvPr/>
          </p:nvSpPr>
          <p:spPr>
            <a:xfrm>
              <a:off x="1777320" y="2151000"/>
              <a:ext cx="2106360" cy="13690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43280" rIns="76320" tIns="143280" bIns="14292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en-US" sz="2000" spc="-1" strike="noStrike">
                  <a:solidFill>
                    <a:srgbClr val="ffffff"/>
                  </a:solidFill>
                  <a:latin typeface="Trebuchet MS"/>
                </a:rPr>
                <a:t>Comprehensive Medication Review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381" name="CustomShape 11"/>
            <p:cNvSpPr/>
            <p:nvPr/>
          </p:nvSpPr>
          <p:spPr>
            <a:xfrm>
              <a:off x="2696400" y="942480"/>
              <a:ext cx="5479200" cy="5479200"/>
            </a:xfrm>
            <a:custGeom>
              <a:avLst/>
              <a:gdLst/>
              <a:ahLst/>
              <a:rect l="l" t="t" r="r" b="b"/>
              <a:pathLst>
                <a:path w="2739602" h="2739783">
                  <a:moveTo>
                    <a:pt x="476713" y="1195485"/>
                  </a:moveTo>
                </a:path>
              </a:pathLst>
            </a:custGeom>
            <a:noFill/>
            <a:ln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1"/>
            <a:fillRef idx="0"/>
            <a:effectRef idx="0"/>
            <a:fontRef idx="minor"/>
          </p:style>
        </p:sp>
      </p:grpSp>
      <p:grpSp>
        <p:nvGrpSpPr>
          <p:cNvPr id="382" name="Group 1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383" name="CustomShape 13"/>
          <p:cNvSpPr/>
          <p:nvPr/>
        </p:nvSpPr>
        <p:spPr>
          <a:xfrm>
            <a:off x="4307400" y="3143160"/>
            <a:ext cx="2391480" cy="579240"/>
          </a:xfrm>
          <a:prstGeom prst="rect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a5010"/>
                </a:solidFill>
                <a:latin typeface="Trebuchet MS"/>
              </a:rPr>
              <a:t>Pharmacist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84" name="Picture 2" descr=""/>
          <p:cNvPicPr/>
          <p:nvPr/>
        </p:nvPicPr>
        <p:blipFill>
          <a:blip r:embed="rId1"/>
          <a:stretch/>
        </p:blipFill>
        <p:spPr>
          <a:xfrm>
            <a:off x="9362880" y="1320120"/>
            <a:ext cx="2493000" cy="39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2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29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30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1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2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3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4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5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6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37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pic>
        <p:nvPicPr>
          <p:cNvPr id="238" name="Picture 3" descr=""/>
          <p:cNvPicPr/>
          <p:nvPr/>
        </p:nvPicPr>
        <p:blipFill>
          <a:blip r:embed="rId1"/>
          <a:stretch/>
        </p:blipFill>
        <p:spPr>
          <a:xfrm>
            <a:off x="954720" y="1066320"/>
            <a:ext cx="7161840" cy="4604400"/>
          </a:xfrm>
          <a:prstGeom prst="rect">
            <a:avLst/>
          </a:prstGeom>
          <a:ln>
            <a:noFill/>
          </a:ln>
        </p:spPr>
      </p:pic>
      <p:sp>
        <p:nvSpPr>
          <p:cNvPr id="239" name="CustomShape 12"/>
          <p:cNvSpPr/>
          <p:nvPr/>
        </p:nvSpPr>
        <p:spPr>
          <a:xfrm>
            <a:off x="1329480" y="4355280"/>
            <a:ext cx="6037560" cy="47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1510" spc="-1" strike="noStrike">
                <a:solidFill>
                  <a:srgbClr val="000000"/>
                </a:solidFill>
                <a:latin typeface="Trebuchet MS"/>
              </a:rPr>
              <a:t>.</a:t>
            </a:r>
            <a:endParaRPr b="0" lang="en-US" sz="151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630360" y="82800"/>
            <a:ext cx="8596440" cy="6048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Diabetes Management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386" name="Table 2"/>
          <p:cNvGraphicFramePr/>
          <p:nvPr/>
        </p:nvGraphicFramePr>
        <p:xfrm>
          <a:off x="968400" y="1103040"/>
          <a:ext cx="8168400" cy="4507560"/>
        </p:xfrm>
        <a:graphic>
          <a:graphicData uri="http://schemas.openxmlformats.org/drawingml/2006/table">
            <a:tbl>
              <a:tblPr/>
              <a:tblGrid>
                <a:gridCol w="3503160"/>
                <a:gridCol w="4665240"/>
              </a:tblGrid>
              <a:tr h="21654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Set an appropriate A1C target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Recommend an A1C &lt;7% (ADA) in many patients with diabetes to reduce complications.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Select less stringent targets, such as A1C &lt;8%(ADA) in certain diabetes patients, such as those at risk for severe hypoglycemia, with limited life expectancy, or with advanced vascular complications.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Consider a more stringent target if it can be attained safely and benefits are likely to be realized (e.g., long life expectancy, short diabetes duration, few vascular complications). 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</a:tr>
              <a:tr h="13359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Choose the most appropriate agents to achieve the A1C target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Individualize treatment choice based on weight, A1C target, comorbidities, safety, tolerability, and cost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In patients with CV disease, heart failure, or kidney disease use an agent with proven cardio-renal benefit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921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Prevent and manage diabetes complications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Neuropathic pain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Foot infections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Cardiovascular disease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Renal disease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921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Address diet, exercise, and other lifestyle changes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Consider weight loss of at least 5% to 15%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Physical activity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Nutrition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Nicotine cessation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2849400" y="609480"/>
            <a:ext cx="671148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Medication Adherence Issues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88" name="Picture 4" descr=""/>
          <p:cNvPicPr/>
          <p:nvPr/>
        </p:nvPicPr>
        <p:blipFill>
          <a:blip r:embed="rId1"/>
          <a:srcRect l="44293" t="0" r="30254" b="4073"/>
          <a:stretch/>
        </p:blipFill>
        <p:spPr>
          <a:xfrm>
            <a:off x="0" y="0"/>
            <a:ext cx="2733840" cy="6867360"/>
          </a:xfrm>
          <a:prstGeom prst="rect">
            <a:avLst/>
          </a:prstGeom>
          <a:ln>
            <a:noFill/>
          </a:ln>
        </p:spPr>
      </p:pic>
      <p:sp>
        <p:nvSpPr>
          <p:cNvPr id="389" name="CustomShape 2"/>
          <p:cNvSpPr/>
          <p:nvPr/>
        </p:nvSpPr>
        <p:spPr>
          <a:xfrm>
            <a:off x="0" y="4013280"/>
            <a:ext cx="476280" cy="284436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0" name="TextShape 3"/>
          <p:cNvSpPr txBox="1"/>
          <p:nvPr/>
        </p:nvSpPr>
        <p:spPr>
          <a:xfrm>
            <a:off x="2849400" y="2160720"/>
            <a:ext cx="642420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Complex Medication Regimens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Lack of Engagement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Impaired Cognition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Limited Coordination of Care among Multiple Providers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High Cost of Meds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Unclear Medication Directions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TextShape 2"/>
          <p:cNvSpPr txBox="1"/>
          <p:nvPr/>
        </p:nvSpPr>
        <p:spPr>
          <a:xfrm>
            <a:off x="1287000" y="609480"/>
            <a:ext cx="10197000" cy="1099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Preventative Care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3" name="CustomShape 3"/>
          <p:cNvSpPr/>
          <p:nvPr/>
        </p:nvSpPr>
        <p:spPr>
          <a:xfrm rot="10800000">
            <a:off x="360" y="360"/>
            <a:ext cx="842400" cy="5665680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94" name="CustomShape 4"/>
          <p:cNvSpPr/>
          <p:nvPr/>
        </p:nvSpPr>
        <p:spPr>
          <a:xfrm flipH="1">
            <a:off x="1174248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grpSp>
        <p:nvGrpSpPr>
          <p:cNvPr id="395" name="Group 5"/>
          <p:cNvGrpSpPr/>
          <p:nvPr/>
        </p:nvGrpSpPr>
        <p:grpSpPr>
          <a:xfrm>
            <a:off x="1289880" y="2542320"/>
            <a:ext cx="9612000" cy="2905560"/>
            <a:chOff x="1289880" y="2542320"/>
            <a:chExt cx="9612000" cy="2905560"/>
          </a:xfrm>
        </p:grpSpPr>
        <p:sp>
          <p:nvSpPr>
            <p:cNvPr id="396" name="CustomShape 6"/>
            <p:cNvSpPr/>
            <p:nvPr/>
          </p:nvSpPr>
          <p:spPr>
            <a:xfrm>
              <a:off x="1289880" y="2542320"/>
              <a:ext cx="2235240" cy="1341000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9000" rIns="99000" tIns="99000" bIns="99000" anchor="ctr">
              <a:noAutofit/>
            </a:bodyPr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b="0" lang="en-US" sz="2600" spc="-1" strike="noStrike">
                  <a:solidFill>
                    <a:srgbClr val="ffffff"/>
                  </a:solidFill>
                  <a:latin typeface="Trebuchet MS"/>
                </a:rPr>
                <a:t>Immunization Screening</a:t>
              </a:r>
              <a:endParaRPr b="0" lang="en-US" sz="2600" spc="-1" strike="noStrike">
                <a:latin typeface="Arial"/>
              </a:endParaRPr>
            </a:p>
          </p:txBody>
        </p:sp>
        <p:sp>
          <p:nvSpPr>
            <p:cNvPr id="397" name="CustomShape 7"/>
            <p:cNvSpPr/>
            <p:nvPr/>
          </p:nvSpPr>
          <p:spPr>
            <a:xfrm>
              <a:off x="3748680" y="2542320"/>
              <a:ext cx="2235240" cy="1341000"/>
            </a:xfrm>
            <a:prstGeom prst="rect">
              <a:avLst/>
            </a:prstGeom>
            <a:solidFill>
              <a:schemeClr val="accent2">
                <a:hueOff val="-494048"/>
                <a:satOff val="2367"/>
                <a:lumOff val="219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9000" rIns="99000" tIns="99000" bIns="99000" anchor="ctr">
              <a:noAutofit/>
            </a:bodyPr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b="0" lang="en-US" sz="2600" spc="-1" strike="noStrike">
                  <a:solidFill>
                    <a:srgbClr val="ffffff"/>
                  </a:solidFill>
                  <a:latin typeface="Trebuchet MS"/>
                </a:rPr>
                <a:t>Foot Care Education</a:t>
              </a:r>
              <a:endParaRPr b="0" lang="en-US" sz="2600" spc="-1" strike="noStrike">
                <a:latin typeface="Arial"/>
              </a:endParaRPr>
            </a:p>
          </p:txBody>
        </p:sp>
        <p:sp>
          <p:nvSpPr>
            <p:cNvPr id="398" name="CustomShape 8"/>
            <p:cNvSpPr/>
            <p:nvPr/>
          </p:nvSpPr>
          <p:spPr>
            <a:xfrm>
              <a:off x="6207840" y="2542320"/>
              <a:ext cx="2235240" cy="1341000"/>
            </a:xfrm>
            <a:prstGeom prst="rect">
              <a:avLst/>
            </a:prstGeom>
            <a:solidFill>
              <a:schemeClr val="accent2">
                <a:hueOff val="-988095"/>
                <a:satOff val="4733"/>
                <a:lumOff val="4379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9000" rIns="99000" tIns="99000" bIns="99000" anchor="ctr">
              <a:noAutofit/>
            </a:bodyPr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b="0" lang="en-US" sz="2600" spc="-1" strike="noStrike">
                  <a:solidFill>
                    <a:srgbClr val="ffffff"/>
                  </a:solidFill>
                  <a:latin typeface="Trebuchet MS"/>
                </a:rPr>
                <a:t>Screening for ASCVD</a:t>
              </a:r>
              <a:endParaRPr b="0" lang="en-US" sz="2600" spc="-1" strike="noStrike">
                <a:latin typeface="Arial"/>
              </a:endParaRPr>
            </a:p>
          </p:txBody>
        </p:sp>
        <p:sp>
          <p:nvSpPr>
            <p:cNvPr id="399" name="CustomShape 9"/>
            <p:cNvSpPr/>
            <p:nvPr/>
          </p:nvSpPr>
          <p:spPr>
            <a:xfrm>
              <a:off x="8666640" y="2542320"/>
              <a:ext cx="2235240" cy="1341000"/>
            </a:xfrm>
            <a:prstGeom prst="rect">
              <a:avLst/>
            </a:prstGeom>
            <a:solidFill>
              <a:schemeClr val="accent2">
                <a:hueOff val="-1482143"/>
                <a:satOff val="7100"/>
                <a:lumOff val="6569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9000" rIns="99000" tIns="99000" bIns="99000" anchor="ctr">
              <a:noAutofit/>
            </a:bodyPr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b="0" lang="en-US" sz="2600" spc="-1" strike="noStrike">
                  <a:solidFill>
                    <a:srgbClr val="ffffff"/>
                  </a:solidFill>
                  <a:latin typeface="Trebuchet MS"/>
                </a:rPr>
                <a:t>Blood Pressure Monitoring</a:t>
              </a:r>
              <a:endParaRPr b="0" lang="en-US" sz="2600" spc="-1" strike="noStrike">
                <a:latin typeface="Arial"/>
              </a:endParaRPr>
            </a:p>
          </p:txBody>
        </p:sp>
        <p:sp>
          <p:nvSpPr>
            <p:cNvPr id="400" name="CustomShape 10"/>
            <p:cNvSpPr/>
            <p:nvPr/>
          </p:nvSpPr>
          <p:spPr>
            <a:xfrm>
              <a:off x="2519280" y="4106880"/>
              <a:ext cx="2235240" cy="1341000"/>
            </a:xfrm>
            <a:prstGeom prst="rect">
              <a:avLst/>
            </a:prstGeom>
            <a:solidFill>
              <a:schemeClr val="accent2">
                <a:hueOff val="-1976191"/>
                <a:satOff val="9467"/>
                <a:lumOff val="8758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9000" rIns="99000" tIns="99000" bIns="99000" anchor="ctr">
              <a:noAutofit/>
            </a:bodyPr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b="0" lang="en-US" sz="2600" spc="-1" strike="noStrike">
                  <a:solidFill>
                    <a:srgbClr val="ffffff"/>
                  </a:solidFill>
                  <a:latin typeface="Trebuchet MS"/>
                </a:rPr>
                <a:t>Nicotine Cessation</a:t>
              </a:r>
              <a:endParaRPr b="0" lang="en-US" sz="2600" spc="-1" strike="noStrike">
                <a:latin typeface="Arial"/>
              </a:endParaRPr>
            </a:p>
          </p:txBody>
        </p:sp>
        <p:sp>
          <p:nvSpPr>
            <p:cNvPr id="401" name="CustomShape 11"/>
            <p:cNvSpPr/>
            <p:nvPr/>
          </p:nvSpPr>
          <p:spPr>
            <a:xfrm>
              <a:off x="4978440" y="4106880"/>
              <a:ext cx="2235240" cy="1341000"/>
            </a:xfrm>
            <a:prstGeom prst="rect">
              <a:avLst/>
            </a:prstGeom>
            <a:solidFill>
              <a:schemeClr val="accent2">
                <a:hueOff val="-2470238"/>
                <a:satOff val="11833"/>
                <a:lumOff val="10948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9000" rIns="99000" tIns="99000" bIns="99000" anchor="ctr">
              <a:noAutofit/>
            </a:bodyPr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b="0" lang="en-US" sz="2600" spc="-1" strike="noStrike">
                  <a:solidFill>
                    <a:srgbClr val="ffffff"/>
                  </a:solidFill>
                  <a:latin typeface="Trebuchet MS"/>
                </a:rPr>
                <a:t>Sleep Health</a:t>
              </a:r>
              <a:endParaRPr b="0" lang="en-US" sz="2600" spc="-1" strike="noStrike">
                <a:latin typeface="Arial"/>
              </a:endParaRPr>
            </a:p>
          </p:txBody>
        </p:sp>
        <p:sp>
          <p:nvSpPr>
            <p:cNvPr id="402" name="CustomShape 12"/>
            <p:cNvSpPr/>
            <p:nvPr/>
          </p:nvSpPr>
          <p:spPr>
            <a:xfrm>
              <a:off x="7437240" y="4106880"/>
              <a:ext cx="2235240" cy="1341000"/>
            </a:xfrm>
            <a:prstGeom prst="rect">
              <a:avLst/>
            </a:prstGeom>
            <a:solidFill>
              <a:schemeClr val="accent2">
                <a:hueOff val="-2964286"/>
                <a:satOff val="14200"/>
                <a:lumOff val="13137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99000" rIns="99000" tIns="99000" bIns="99000" anchor="ctr">
              <a:noAutofit/>
            </a:bodyPr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b="0" lang="en-US" sz="2600" spc="-1" strike="noStrike">
                  <a:solidFill>
                    <a:srgbClr val="ffffff"/>
                  </a:solidFill>
                  <a:latin typeface="Trebuchet MS"/>
                </a:rPr>
                <a:t>Lifestyle Behavior Changes</a:t>
              </a:r>
              <a:endParaRPr b="0" lang="en-US" sz="2600" spc="-1" strike="noStrike">
                <a:latin typeface="Arial"/>
              </a:endParaRPr>
            </a:p>
          </p:txBody>
        </p:sp>
      </p:grpSp>
      <p:grpSp>
        <p:nvGrpSpPr>
          <p:cNvPr id="403" name="Group 1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Cost Containment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405" name="Group 2"/>
          <p:cNvGrpSpPr/>
          <p:nvPr/>
        </p:nvGrpSpPr>
        <p:grpSpPr>
          <a:xfrm>
            <a:off x="677880" y="2252880"/>
            <a:ext cx="8596080" cy="3696480"/>
            <a:chOff x="677880" y="2252880"/>
            <a:chExt cx="8596080" cy="3696480"/>
          </a:xfrm>
        </p:grpSpPr>
        <p:sp>
          <p:nvSpPr>
            <p:cNvPr id="406" name="CustomShape 3"/>
            <p:cNvSpPr/>
            <p:nvPr/>
          </p:nvSpPr>
          <p:spPr>
            <a:xfrm>
              <a:off x="677880" y="2562840"/>
              <a:ext cx="8596080" cy="528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07" name="CustomShape 4"/>
            <p:cNvSpPr/>
            <p:nvPr/>
          </p:nvSpPr>
          <p:spPr>
            <a:xfrm>
              <a:off x="1107720" y="2252880"/>
              <a:ext cx="6017040" cy="61956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57760" rIns="227520" tIns="30240" bIns="30240" anchor="ctr">
              <a:noAutofit/>
            </a:bodyPr>
            <a:p>
              <a:pPr>
                <a:lnSpc>
                  <a:spcPct val="100000"/>
                </a:lnSpc>
                <a:spcAft>
                  <a:spcPts val="734"/>
                </a:spcAft>
              </a:pPr>
              <a:r>
                <a:rPr b="0" lang="en-US" sz="2100" spc="-1" strike="noStrike">
                  <a:solidFill>
                    <a:srgbClr val="ffffff"/>
                  </a:solidFill>
                  <a:latin typeface="Trebuchet MS"/>
                </a:rPr>
                <a:t>Insurance Formularies</a:t>
              </a:r>
              <a:endParaRPr b="0" lang="en-US" sz="2100" spc="-1" strike="noStrike">
                <a:latin typeface="Arial"/>
              </a:endParaRPr>
            </a:p>
          </p:txBody>
        </p:sp>
        <p:sp>
          <p:nvSpPr>
            <p:cNvPr id="408" name="CustomShape 5"/>
            <p:cNvSpPr/>
            <p:nvPr/>
          </p:nvSpPr>
          <p:spPr>
            <a:xfrm>
              <a:off x="677880" y="3515400"/>
              <a:ext cx="8596080" cy="528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831752"/>
                  <a:satOff val="-16830"/>
                  <a:lumOff val="523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09" name="CustomShape 6"/>
            <p:cNvSpPr/>
            <p:nvPr/>
          </p:nvSpPr>
          <p:spPr>
            <a:xfrm>
              <a:off x="1107720" y="3205440"/>
              <a:ext cx="6017040" cy="61956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831752"/>
                <a:satOff val="-16830"/>
                <a:lumOff val="523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57760" rIns="227520" tIns="30240" bIns="30240" anchor="ctr">
              <a:noAutofit/>
            </a:bodyPr>
            <a:p>
              <a:pPr>
                <a:lnSpc>
                  <a:spcPct val="100000"/>
                </a:lnSpc>
                <a:spcAft>
                  <a:spcPts val="734"/>
                </a:spcAft>
              </a:pPr>
              <a:r>
                <a:rPr b="0" lang="en-US" sz="2100" spc="-1" strike="noStrike">
                  <a:solidFill>
                    <a:srgbClr val="ffffff"/>
                  </a:solidFill>
                  <a:latin typeface="Trebuchet MS"/>
                </a:rPr>
                <a:t>Copay Cards and Patient Assistance Programs</a:t>
              </a:r>
              <a:endParaRPr b="0" lang="en-US" sz="2100" spc="-1" strike="noStrike">
                <a:latin typeface="Arial"/>
              </a:endParaRPr>
            </a:p>
          </p:txBody>
        </p:sp>
        <p:sp>
          <p:nvSpPr>
            <p:cNvPr id="410" name="CustomShape 7"/>
            <p:cNvSpPr/>
            <p:nvPr/>
          </p:nvSpPr>
          <p:spPr>
            <a:xfrm>
              <a:off x="677880" y="4467960"/>
              <a:ext cx="8596080" cy="528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1663504"/>
                  <a:satOff val="-33659"/>
                  <a:lumOff val="1046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11" name="CustomShape 8"/>
            <p:cNvSpPr/>
            <p:nvPr/>
          </p:nvSpPr>
          <p:spPr>
            <a:xfrm>
              <a:off x="1107720" y="4158000"/>
              <a:ext cx="6017040" cy="61956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1663504"/>
                <a:satOff val="-33659"/>
                <a:lumOff val="1046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57760" rIns="227520" tIns="30240" bIns="30240" anchor="ctr">
              <a:noAutofit/>
            </a:bodyPr>
            <a:p>
              <a:pPr>
                <a:lnSpc>
                  <a:spcPct val="100000"/>
                </a:lnSpc>
                <a:spcAft>
                  <a:spcPts val="734"/>
                </a:spcAft>
              </a:pPr>
              <a:r>
                <a:rPr b="0" lang="en-US" sz="2100" spc="-1" strike="noStrike">
                  <a:solidFill>
                    <a:srgbClr val="ffffff"/>
                  </a:solidFill>
                  <a:latin typeface="Trebuchet MS"/>
                </a:rPr>
                <a:t>Prior Authorizations</a:t>
              </a:r>
              <a:endParaRPr b="0" lang="en-US" sz="2100" spc="-1" strike="noStrike">
                <a:latin typeface="Arial"/>
              </a:endParaRPr>
            </a:p>
          </p:txBody>
        </p:sp>
        <p:sp>
          <p:nvSpPr>
            <p:cNvPr id="412" name="CustomShape 9"/>
            <p:cNvSpPr/>
            <p:nvPr/>
          </p:nvSpPr>
          <p:spPr>
            <a:xfrm>
              <a:off x="677880" y="5420520"/>
              <a:ext cx="8596080" cy="528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5">
                  <a:hueOff val="2495256"/>
                  <a:satOff val="-50489"/>
                  <a:lumOff val="1569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</p:sp>
        <p:sp>
          <p:nvSpPr>
            <p:cNvPr id="413" name="CustomShape 10"/>
            <p:cNvSpPr/>
            <p:nvPr/>
          </p:nvSpPr>
          <p:spPr>
            <a:xfrm>
              <a:off x="1107720" y="5110560"/>
              <a:ext cx="6017040" cy="61956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2495256"/>
                <a:satOff val="-50489"/>
                <a:lumOff val="1569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57760" rIns="227520" tIns="30240" bIns="30240" anchor="ctr">
              <a:noAutofit/>
            </a:bodyPr>
            <a:p>
              <a:pPr>
                <a:lnSpc>
                  <a:spcPct val="100000"/>
                </a:lnSpc>
                <a:spcAft>
                  <a:spcPts val="734"/>
                </a:spcAft>
              </a:pPr>
              <a:r>
                <a:rPr b="0" lang="en-US" sz="2100" spc="-1" strike="noStrike">
                  <a:solidFill>
                    <a:srgbClr val="ffffff"/>
                  </a:solidFill>
                  <a:latin typeface="Trebuchet MS"/>
                </a:rPr>
                <a:t>Copays and Deductibles</a:t>
              </a:r>
              <a:endParaRPr b="0" lang="en-US" sz="2100" spc="-1" strike="noStrike">
                <a:latin typeface="Arial"/>
              </a:endParaRPr>
            </a:p>
          </p:txBody>
        </p:sp>
      </p:grpSp>
      <p:grpSp>
        <p:nvGrpSpPr>
          <p:cNvPr id="414" name="Group 1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677160" y="609480"/>
            <a:ext cx="8596440" cy="675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Comprehensive Medication Review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416" name="Table 2"/>
          <p:cNvGraphicFramePr/>
          <p:nvPr/>
        </p:nvGraphicFramePr>
        <p:xfrm>
          <a:off x="476280" y="1280520"/>
          <a:ext cx="9071640" cy="5229720"/>
        </p:xfrm>
        <a:graphic>
          <a:graphicData uri="http://schemas.openxmlformats.org/drawingml/2006/table">
            <a:tbl>
              <a:tblPr/>
              <a:tblGrid>
                <a:gridCol w="4406400"/>
                <a:gridCol w="4665240"/>
              </a:tblGrid>
              <a:tr h="1077120">
                <a:tc>
                  <a:txBody>
                    <a:bodyPr lIns="71640" rIns="71640" tIns="35640" bIns="356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Patient is taking an unnecessary medication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 lIns="71640" rIns="71640" tIns="35640" bIns="35640"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Duplicate Therapy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No indication for drug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Drug is being used to treat a preventable side effect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</a:tr>
              <a:tr h="869400">
                <a:tc>
                  <a:txBody>
                    <a:bodyPr lIns="71640" rIns="71640" tIns="35640" bIns="356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Needed medication has not been prescribed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71640" rIns="71640" tIns="35640" bIns="35640"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Preventive therapy is needed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 current condition is untreated or undertreated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1180800">
                <a:tc>
                  <a:txBody>
                    <a:bodyPr lIns="71640" rIns="71640" tIns="35640" bIns="356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Medication is ineffective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1640" rIns="71640" tIns="35640" bIns="35640"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Dose is too low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Frequency of dosing is inadequate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Drug is inappropriate or not best option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Non-adherence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1180800">
                <a:tc>
                  <a:txBody>
                    <a:bodyPr lIns="71640" rIns="71640" tIns="35640" bIns="356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Medication is causing a side effect or toxicity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71640" rIns="71640" tIns="35640" bIns="35640"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Dose is too high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Allergic reaction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Dose change made too quickly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Drug–Drug interaction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921600">
                <a:tc>
                  <a:txBody>
                    <a:bodyPr lIns="71640" rIns="71640" tIns="35640" bIns="356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Patient is not taking medication appropriately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71640" rIns="71640" tIns="35640" bIns="35640">
                      <a:noAutofit/>
                    </a:bodyPr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Not taking med as directed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Med is not affordable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 marL="285840" indent="-2854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Med regimen is too complex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71640" marR="716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Inhaled Medications for COPD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8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The goals of COPD treatment are to reduce symptoms and to decrease the risk and severity of future exacerbations. 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Choice of inhalation device depends on availability, cost, and the patient (e.g., preference, ability to operate the devices properly).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Nebulizers may be easier to use in sicker patients. 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Appropriate instruction on inhalation technique is very important. Technique should always be assessed prior to determining efficacy of therapy.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6000"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  <a:ea typeface="Trebuchet MS"/>
              </a:rPr>
              <a:t>Goal: START patient on the right inhalers based on disease severity</a:t>
            </a:r>
            <a:br/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384480" y="1994760"/>
            <a:ext cx="991332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5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5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2023 GOLD guidelines:  Updated assessment tool from ABCD to the ABE assessment tool.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Trebuchet MS"/>
              </a:rPr>
              <a:t>Ensure all patients get a short-acting (rescue) bronchodilator, used as needed (e.g., SABA: albuterol, SAMA: ipratropium).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Trebuchet MS"/>
              </a:rPr>
              <a:t>Combine agents from different classes for more benefit and better tolerability.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Trebuchet MS"/>
              </a:rPr>
              <a:t>SABAs are still effective for episodic symptoms in patients already using a LABA.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400" spc="-1" strike="noStrike">
                <a:solidFill>
                  <a:srgbClr val="404040"/>
                </a:solidFill>
                <a:latin typeface="CIDFont+F5"/>
                <a:ea typeface="Trebuchet MS"/>
              </a:rPr>
              <a:t>Abbreviations</a:t>
            </a:r>
            <a:r>
              <a:rPr b="0" lang="en-US" sz="1400" spc="-1" strike="noStrike">
                <a:solidFill>
                  <a:srgbClr val="404040"/>
                </a:solidFill>
                <a:latin typeface="CIDFont+F1"/>
                <a:ea typeface="Trebuchet MS"/>
              </a:rPr>
              <a:t>: ICS = inhaled corticosteroid; LABA = long-acting beta-2 agonist; LAMA = long-acting muscarinic-antagonist; SABA =short-acting beta-2 agonist; SAMA = short-acting muscarinic antagonist.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677160" y="609480"/>
            <a:ext cx="8596440" cy="2328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>
              <a:lnSpc>
                <a:spcPct val="100000"/>
              </a:lnSpc>
              <a:spcBef>
                <a:spcPts val="1001"/>
              </a:spcBef>
            </a:pPr>
            <a:br/>
            <a:r>
              <a:rPr b="1" lang="en-US" sz="3600" spc="-1" strike="noStrike">
                <a:solidFill>
                  <a:srgbClr val="90c226"/>
                </a:solidFill>
                <a:latin typeface="Trebuchet MS"/>
                <a:ea typeface="Trebuchet MS"/>
              </a:rPr>
              <a:t>Group A</a:t>
            </a:r>
            <a:r>
              <a:rPr b="0" lang="en-US" sz="3600" spc="-1" strike="noStrike">
                <a:solidFill>
                  <a:srgbClr val="90c226"/>
                </a:solidFill>
                <a:latin typeface="Trebuchet MS"/>
                <a:ea typeface="Trebuchet MS"/>
              </a:rPr>
              <a:t>: Patients with COPD Assessment Test (CAT) score &lt;10, with ≤1 exacerbation</a:t>
            </a:r>
            <a:br/>
            <a:r>
              <a:rPr b="0" i="1" lang="en-US" sz="2000" spc="-1" strike="noStrike">
                <a:solidFill>
                  <a:srgbClr val="90c226"/>
                </a:solidFill>
                <a:latin typeface="Trebuchet MS"/>
                <a:ea typeface="Trebuchet MS"/>
              </a:rPr>
              <a:t>(not leading to COPD-related hospitalization</a:t>
            </a:r>
            <a:r>
              <a:rPr b="0" lang="en-US" sz="2000" spc="-1" strike="noStrike">
                <a:solidFill>
                  <a:srgbClr val="90c226"/>
                </a:solidFill>
                <a:latin typeface="Trebuchet MS"/>
                <a:ea typeface="Trebuchet MS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2" name="TextShape 2"/>
          <p:cNvSpPr txBox="1"/>
          <p:nvPr/>
        </p:nvSpPr>
        <p:spPr>
          <a:xfrm>
            <a:off x="473040" y="2938680"/>
            <a:ext cx="8596440" cy="320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3000"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100" spc="-1" strike="noStrike">
                <a:solidFill>
                  <a:srgbClr val="404040"/>
                </a:solidFill>
                <a:latin typeface="Trebuchet MS"/>
                <a:ea typeface="Trebuchet MS"/>
              </a:rPr>
              <a:t>Provide a short- or long-acting bronchodilator (e.g., albuterol, salmeterol, tiotropium).</a:t>
            </a:r>
            <a:endParaRPr b="0" lang="en-US" sz="21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100" spc="-1" strike="noStrike">
                <a:solidFill>
                  <a:srgbClr val="404040"/>
                </a:solidFill>
                <a:latin typeface="Trebuchet MS"/>
                <a:ea typeface="Trebuchet MS"/>
              </a:rPr>
              <a:t>A long-acting bronchodilator (“controller”) is preferred (e.g., aclidinium, glycopyrrolate, tiotropium, umeclidinium), if availability and cost are not barriers, unless symptoms are very occasional.</a:t>
            </a:r>
            <a:endParaRPr b="0" lang="en-US" sz="21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100" spc="-1" strike="noStrike">
                <a:solidFill>
                  <a:srgbClr val="404040"/>
                </a:solidFill>
                <a:latin typeface="Trebuchet MS"/>
                <a:ea typeface="Trebuchet MS"/>
              </a:rPr>
              <a:t>LAMAs have a greater effect on reducing exacerbations and hospitalizations compared to LABAs.</a:t>
            </a:r>
            <a:endParaRPr b="0" lang="en-US" sz="21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100" spc="-1" strike="noStrike">
                <a:solidFill>
                  <a:srgbClr val="404040"/>
                </a:solidFill>
                <a:latin typeface="Trebuchet MS"/>
                <a:ea typeface="Trebuchet MS"/>
              </a:rPr>
              <a:t>Short-acting bronchodilators, scheduled or as needed, have not been shown to reduce exacerbations (e.g., albuterol, albuterol/ipratropium, ipratropium).</a:t>
            </a:r>
            <a:endParaRPr b="0" lang="en-US" sz="21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1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Group B</a:t>
            </a: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: Patients with CAT score ≥10,</a:t>
            </a:r>
            <a:br/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with ≤1 exacerbation</a:t>
            </a:r>
            <a:br/>
            <a:r>
              <a:rPr b="0" lang="en-US" sz="2000" spc="-1" strike="noStrike">
                <a:solidFill>
                  <a:srgbClr val="90c226"/>
                </a:solidFill>
                <a:latin typeface="Trebuchet MS"/>
              </a:rPr>
              <a:t>(</a:t>
            </a:r>
            <a:r>
              <a:rPr b="0" i="1" lang="en-US" sz="2000" spc="-1" strike="noStrike">
                <a:solidFill>
                  <a:srgbClr val="90c226"/>
                </a:solidFill>
                <a:latin typeface="Trebuchet MS"/>
              </a:rPr>
              <a:t>not leading to COPD-related hospitalization</a:t>
            </a:r>
            <a:r>
              <a:rPr b="0" lang="en-US" sz="2000" spc="-1" strike="noStrike">
                <a:solidFill>
                  <a:srgbClr val="90c226"/>
                </a:solidFill>
                <a:latin typeface="Trebuchet MS"/>
              </a:rPr>
              <a:t>)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Trebuchet MS"/>
              </a:rPr>
              <a:t>Ensure patients are on two long-acting bronchodilators (a LABA [e.g., salmeterol] and a LAMA [e.g., tiotropium]).</a:t>
            </a:r>
            <a:r>
              <a:rPr b="0" lang="en-US" sz="1800" spc="-1" strike="noStrike" baseline="30000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Trebuchet MS"/>
              </a:rPr>
              <a:t> A combo inhaler may be more convenient and more effective compared to multiple inhalers.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  <a:ea typeface="Trebuchet MS"/>
              </a:rPr>
              <a:t>If a LABA/LAMA combo is not an option due to cost, availability, ADR, either can be used alone.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6000"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Group E</a:t>
            </a: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: Patients with ≥2 exacerbations or ≥1 COPD-related hospitalization per year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677160" y="1731240"/>
            <a:ext cx="8596440" cy="4926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1000"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2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Ensure patients are on </a:t>
            </a:r>
            <a:r>
              <a:rPr b="1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TWO </a:t>
            </a: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long-acting medications.</a:t>
            </a:r>
            <a:endParaRPr b="0" lang="en-US" sz="60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2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LABA/LAMA combination has the highest reduction of exacerbations. </a:t>
            </a:r>
            <a:endParaRPr b="0" lang="en-US" sz="60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2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Two long-acting bronchodilators (e.g., LABA/LAMA) are preferred over a LABA with an ICS due to a reduced risk of exacerbations with LABA/LAMA and increased risk for pneumonia with ICS use.</a:t>
            </a:r>
            <a:endParaRPr b="0" lang="en-US" sz="60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2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Consider ADDING an ICS in patients with elevated eosinophil counts. </a:t>
            </a:r>
            <a:endParaRPr b="0" lang="en-US" sz="60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2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LABA/ICS has been shown to be inferior to LABA/LAMA/ICS. Consider LABA/LAMA/ICS for hospitalized, adherent patients to reduce the risk of moderate to severe exacerbations compared to dual therapy, especially if eosinophils counts are 100 cells/mcL (0.1 x 10</a:t>
            </a:r>
            <a:r>
              <a:rPr b="0" lang="en-US" sz="6000" spc="-1" strike="noStrike" baseline="30000">
                <a:solidFill>
                  <a:srgbClr val="404040"/>
                </a:solidFill>
                <a:latin typeface="Trebuchet MS"/>
                <a:ea typeface="Trebuchet MS"/>
              </a:rPr>
              <a:t>9</a:t>
            </a: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 cells/L).</a:t>
            </a:r>
            <a:r>
              <a:rPr b="0" lang="en-US" sz="6000" spc="-1" strike="noStrike" baseline="30000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endParaRPr b="0" lang="en-US" sz="60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2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ICS should be added in patients with asthma symptoms.</a:t>
            </a:r>
            <a:r>
              <a:rPr b="0" lang="en-US" sz="6000" spc="-1" strike="noStrike" baseline="30000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endParaRPr b="0" lang="en-US" sz="60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2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ICS may not be beneficial if baseline eosinophil counts are &lt;about 100 cells/mcL.</a:t>
            </a:r>
            <a:r>
              <a:rPr b="0" lang="en-US" sz="6000" spc="-1" strike="noStrike" baseline="30000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endParaRPr b="0" lang="en-US" sz="60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2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6000" spc="-1" strike="noStrike">
                <a:solidFill>
                  <a:srgbClr val="404040"/>
                </a:solidFill>
                <a:latin typeface="Trebuchet MS"/>
                <a:ea typeface="Trebuchet MS"/>
              </a:rPr>
              <a:t>Don’t use eosinophil counts to determine when to stop ICS. Discontinue ICS if improvement is not seen after added, due to increased risk of pneumonia with use and a lack of harm with discontinuation (ICS can be stopped abruptly; no need to taper).</a:t>
            </a:r>
            <a:r>
              <a:rPr b="0" lang="en-US" sz="6000" spc="-1" strike="noStrike" baseline="30000">
                <a:solidFill>
                  <a:srgbClr val="404040"/>
                </a:solidFill>
                <a:latin typeface="Trebuchet MS"/>
                <a:ea typeface="Trebuchet MS"/>
              </a:rPr>
              <a:t> </a:t>
            </a:r>
            <a:br/>
            <a:r>
              <a:rPr b="0" lang="en-US" sz="6000" spc="-1" strike="noStrike">
                <a:solidFill>
                  <a:srgbClr val="404040"/>
                </a:solidFill>
                <a:latin typeface="Trebuchet MS"/>
              </a:rPr>
              <a:t> </a:t>
            </a:r>
            <a:endParaRPr b="0" lang="en-US" sz="6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2"/>
          <p:cNvSpPr/>
          <p:nvPr/>
        </p:nvSpPr>
        <p:spPr>
          <a:xfrm>
            <a:off x="1771560" y="3276720"/>
            <a:ext cx="2742840" cy="71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en-US" sz="1800" spc="-1" strike="noStrike">
              <a:latin typeface="Arial"/>
            </a:endParaRPr>
          </a:p>
        </p:txBody>
      </p:sp>
      <p:graphicFrame>
        <p:nvGraphicFramePr>
          <p:cNvPr id="242" name="Table 3"/>
          <p:cNvGraphicFramePr/>
          <p:nvPr/>
        </p:nvGraphicFramePr>
        <p:xfrm>
          <a:off x="32040" y="-139680"/>
          <a:ext cx="12125880" cy="6831000"/>
        </p:xfrm>
        <a:graphic>
          <a:graphicData uri="http://schemas.openxmlformats.org/drawingml/2006/table">
            <a:tbl>
              <a:tblPr/>
              <a:tblGrid>
                <a:gridCol w="4254120"/>
                <a:gridCol w="7871760"/>
              </a:tblGrid>
              <a:tr h="204480"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</a:tr>
              <a:tr h="643320"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Metformin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1st line therapy unless CRCL &lt;45 ml/min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GI Side Effects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1204920"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SGLT-2 Inhibitors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: </a:t>
                      </a: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(Flozins) 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Invokana (canagliflozin)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Farxiga (dapagliflozin)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Jardiance (empagliflozin)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Steglatro (ertugliflozin)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Weight Loss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Renal Dose Adj Required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CV &amp; HF Benefit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DKA risk (rare in T2D)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May slow the rate of renal function decline in pt’s with albuminuria 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2012040"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GIP/GLP-1RA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: 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Mounjaro (tirzepatide)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GLP-1RA</a:t>
                      </a: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: 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Ozempic (semaglutide)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Trulicity (dulaglutide)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Bydureon (exenatide)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Weekly Injection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GI Side Effects and Pancreatitis risk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Weight Loss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CV Benefits: Ozempic/Victoza/Trulicity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Don’t use in combination with DPP-4, similar MOA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Personal or family history of medullary thyroid carcinoma (MTC) or in patients with Multiple Endocrine Neoplasia syndrome type 2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535320"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Byetta (exenatide) 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Twice daily injection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535320"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Victoza (liraglutide)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Adlyxia (lixisenatide)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Daily Injection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388080"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Rybelsus (semaglutide)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Daily Oral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  <a:tr h="1307520"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DPP-4 Inhibitors: (Gliptins) 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Januvia (sitagliptin)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Tradjenta (linagliptin)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Onglyza (saxagliptin)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Nesina (alogliptin)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7280" rIns="17280" tIns="8640" bIns="86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Don’t use is combination with GLP-1RA, similar MOA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Renal dose adjustment required (except Tradjenta)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Pancreatitis risk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7280" marR="172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677160" y="609480"/>
            <a:ext cx="8596440" cy="601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Short-Acting Bronchodilators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428" name="Picture 4" descr=""/>
          <p:cNvPicPr/>
          <p:nvPr/>
        </p:nvPicPr>
        <p:blipFill>
          <a:blip r:embed="rId1"/>
          <a:stretch/>
        </p:blipFill>
        <p:spPr>
          <a:xfrm>
            <a:off x="677160" y="1357200"/>
            <a:ext cx="8596440" cy="449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677160" y="473400"/>
            <a:ext cx="8596440" cy="661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  <a:ea typeface="Trebuchet MS"/>
              </a:rPr>
              <a:t>Long-Acting Bronchodilators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430" name="Picture 7" descr=""/>
          <p:cNvPicPr/>
          <p:nvPr/>
        </p:nvPicPr>
        <p:blipFill>
          <a:blip r:embed="rId1"/>
          <a:stretch/>
        </p:blipFill>
        <p:spPr>
          <a:xfrm>
            <a:off x="677160" y="1135080"/>
            <a:ext cx="8088120" cy="551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739440" y="405360"/>
            <a:ext cx="8596440" cy="640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  <a:ea typeface="Trebuchet MS"/>
              </a:rPr>
              <a:t>Long-Acting Bronchodilators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432" name="Picture 4" descr=""/>
          <p:cNvPicPr/>
          <p:nvPr/>
        </p:nvPicPr>
        <p:blipFill>
          <a:blip r:embed="rId1"/>
          <a:stretch/>
        </p:blipFill>
        <p:spPr>
          <a:xfrm>
            <a:off x="674280" y="1151280"/>
            <a:ext cx="8015400" cy="560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677160" y="609480"/>
            <a:ext cx="8596440" cy="640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  <a:ea typeface="Trebuchet MS"/>
              </a:rPr>
              <a:t>Long-Acting Bronchodilators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434" name="Picture 4" descr=""/>
          <p:cNvPicPr/>
          <p:nvPr/>
        </p:nvPicPr>
        <p:blipFill>
          <a:blip r:embed="rId1"/>
          <a:stretch/>
        </p:blipFill>
        <p:spPr>
          <a:xfrm>
            <a:off x="677160" y="1386000"/>
            <a:ext cx="9080280" cy="1969920"/>
          </a:xfrm>
          <a:prstGeom prst="rect">
            <a:avLst/>
          </a:prstGeom>
          <a:ln>
            <a:noFill/>
          </a:ln>
        </p:spPr>
      </p:pic>
      <p:sp>
        <p:nvSpPr>
          <p:cNvPr id="435" name="CustomShape 2"/>
          <p:cNvSpPr/>
          <p:nvPr/>
        </p:nvSpPr>
        <p:spPr>
          <a:xfrm>
            <a:off x="772200" y="3488760"/>
            <a:ext cx="8985240" cy="301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1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Abbreviations</a:t>
            </a: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: COPD = chronic obstructive pulmonary disease; HFA = hydrofluoroalkane; ICS = inhaled corticosteroid; LABA = long-acting beta-2 agonist; LAMA = long-acting muscarinic antagonist (or anticholinergic); MDI = metered-dose inhaler; Neb = nebulizer solution.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a. US product labeling used within this resource: Advair Diskus (August 2020), Anoro Ellipta (August 2020), Atrovent HFA (February 2020),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Bevespi Aerosphere (May 2019), Breo Ellipta (January 2019), Breztri Aerosphere (July 2020), Brovana (May 2019), Combivent Respimat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(December 2021), Duaklir Pressair (March 2019), Incruse Ellipta (June 2019), Lonhala Magnair (August 2020), Perforomist (May 2019),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Serevent Diskus (December 2018), Spiriva Handihaler (November 2021), Spiriva Respimat (November 2021), Stiolto Respimat (November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2021), Striverdi Respimat (November 2021), Symbicort (December 2017), Trelegy Ellipta (May 2022), Tudorza Pressair (April 2019), Yupelri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(November 2021).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Canadian product labeling used within this resource: Advair Diskus (June 2020), Airomir (December 2020), Anoro Ellipta (August 2017),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Atrovent HFA (November 2019), Breztri Aerosphere (July 2021), Breo Ellipta (January 2019), Bricanyl Turbuhaler (June 2021), Combivent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Respimat (November 2019), Duaklir Genuair (September 2022), Foradil (July 2021), Incruse Ellipta (September 2020), Inspiolto Respimat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(November 2019), ipratropium nebulizer solution (Teva, February 2022), Onbrez Breezhaler (March 2021), Seebri Breezhaler (September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2016), Serevent Diskus (March 2021), Spiriva Handihaler (April 2022), Spiriva Respimat (May 2019), Striverdi Respimat (May 2019),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Symbicort Turbuhaler (February 2021), Trelegy Ellipta (January 2022), Tudorza Genuair (September 2022), Ultibro Breezhaler (January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2020).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b. Pricing based on wholesale acquisition cost (WAC) for an MDI or 30-day supply of highest strength of generic if available. US medication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pricing by Elsevier, accessed October 2022.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c. The only long-acting inhalation therapies included are FDA- or Health Canada-approved for treatment of COPD. Not all available strengths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333333"/>
                </a:solidFill>
                <a:latin typeface="Lato"/>
                <a:ea typeface="Lato"/>
              </a:rPr>
              <a:t>are approved for treatment of COPD; check product labeling for approved strengths/dosing.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CIDFont+F5"/>
                <a:ea typeface="Lato"/>
              </a:rPr>
              <a:t>Clinical Resource</a:t>
            </a:r>
            <a:r>
              <a:rPr b="0" lang="en-US" sz="800" spc="-1" strike="noStrike">
                <a:solidFill>
                  <a:srgbClr val="000000"/>
                </a:solidFill>
                <a:latin typeface="CIDFont+F10"/>
                <a:ea typeface="Lato"/>
              </a:rPr>
              <a:t>, Improving COPD Care. Pharmacist’s Letter/Pharmacy Technician’s Letter/Prescriber’s Letter. </a:t>
            </a:r>
            <a:r>
              <a:rPr b="0" lang="en-US" sz="800" spc="-1" strike="noStrike">
                <a:solidFill>
                  <a:srgbClr val="000000"/>
                </a:solidFill>
                <a:latin typeface="CIDFont+F5"/>
                <a:ea typeface="Lato"/>
              </a:rPr>
              <a:t>March 2023</a:t>
            </a:r>
            <a:r>
              <a:rPr b="0" lang="en-US" sz="800" spc="-1" strike="noStrike">
                <a:solidFill>
                  <a:srgbClr val="000000"/>
                </a:solidFill>
                <a:latin typeface="CIDFont+F10"/>
                <a:ea typeface="Lato"/>
              </a:rPr>
              <a:t>. </a:t>
            </a:r>
            <a:r>
              <a:rPr b="0" lang="en-US" sz="800" spc="-1" strike="noStrike">
                <a:solidFill>
                  <a:srgbClr val="000000"/>
                </a:solidFill>
                <a:latin typeface="CIDFont+F5"/>
                <a:ea typeface="Lato"/>
              </a:rPr>
              <a:t>[390305]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800" spc="-1" strike="noStrike">
                <a:solidFill>
                  <a:srgbClr val="000000"/>
                </a:solidFill>
                <a:latin typeface="CIDFont+F6"/>
                <a:ea typeface="Lato"/>
              </a:rPr>
              <a:t>Clinical Resource, </a:t>
            </a:r>
            <a:r>
              <a:rPr b="0" lang="en-US" sz="800" spc="-1" strike="noStrike">
                <a:solidFill>
                  <a:srgbClr val="000000"/>
                </a:solidFill>
                <a:latin typeface="CIDFont+F8"/>
                <a:ea typeface="Lato"/>
              </a:rPr>
              <a:t>Inhaled Medications for COPD. Pharmacist’s Letter/Prescriber’s Letter. </a:t>
            </a:r>
            <a:r>
              <a:rPr b="0" lang="en-US" sz="800" spc="-1" strike="noStrike">
                <a:solidFill>
                  <a:srgbClr val="000000"/>
                </a:solidFill>
                <a:latin typeface="CIDFont+F6"/>
                <a:ea typeface="Lato"/>
              </a:rPr>
              <a:t>November 2022</a:t>
            </a:r>
            <a:r>
              <a:rPr b="0" lang="en-US" sz="800" spc="-1" strike="noStrike">
                <a:solidFill>
                  <a:srgbClr val="000000"/>
                </a:solidFill>
                <a:latin typeface="CIDFont+F8"/>
                <a:ea typeface="Lato"/>
              </a:rPr>
              <a:t>. </a:t>
            </a:r>
            <a:r>
              <a:rPr b="0" lang="en-US" sz="800" spc="-1" strike="noStrike">
                <a:solidFill>
                  <a:srgbClr val="000000"/>
                </a:solidFill>
                <a:latin typeface="CIDFont+F6"/>
                <a:ea typeface="Lato"/>
              </a:rPr>
              <a:t>[381116]</a:t>
            </a:r>
            <a:endParaRPr b="0" lang="en-US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677160" y="609480"/>
            <a:ext cx="9069840" cy="695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Goals for COPD Care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7" name="TextShape 2"/>
          <p:cNvSpPr txBox="1"/>
          <p:nvPr/>
        </p:nvSpPr>
        <p:spPr>
          <a:xfrm>
            <a:off x="677160" y="177876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Prevent and treat influenza and COVID-19, prevent pneumonia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Smoking cessation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Educate about COPD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Correct inhalers for disease severity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Understand how to use inhalers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Medication adherence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Identify need for treatment modification or additional COPD meds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Control chronic comorbidities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Empower patients for self-care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Prevent avoidable hospital readmissions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4" name="Group 2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4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4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4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4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4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5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5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5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5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54" name="CustomShape 12"/>
          <p:cNvSpPr/>
          <p:nvPr/>
        </p:nvSpPr>
        <p:spPr>
          <a:xfrm>
            <a:off x="477000" y="480240"/>
            <a:ext cx="8300880" cy="589752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algn="t" blurRad="63500" dir="5400000" dist="1764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55" name="Table 13"/>
          <p:cNvGraphicFramePr/>
          <p:nvPr/>
        </p:nvGraphicFramePr>
        <p:xfrm>
          <a:off x="494640" y="524520"/>
          <a:ext cx="8265960" cy="3080160"/>
        </p:xfrm>
        <a:graphic>
          <a:graphicData uri="http://schemas.openxmlformats.org/drawingml/2006/table">
            <a:tbl>
              <a:tblPr/>
              <a:tblGrid>
                <a:gridCol w="3651120"/>
                <a:gridCol w="4614840"/>
              </a:tblGrid>
              <a:tr h="1737720">
                <a:tc>
                  <a:txBody>
                    <a:bodyPr lIns="93240" rIns="93240" tIns="93240" bIns="46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Thiazolidinediones:(TZD) 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Actos (pioglitazone)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Avandia (rosiglitazone)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Oseni (alogliptin/pioglitazone)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400" spc="-1" strike="noStrike">
                        <a:latin typeface="Arial"/>
                      </a:endParaRPr>
                    </a:p>
                  </a:txBody>
                  <a:tcPr marL="93240" marR="93240">
                    <a:lnL w="12240">
                      <a:noFill/>
                    </a:lnL>
                    <a:lnR w="12240">
                      <a:noFill/>
                    </a:lnR>
                    <a:lnT w="18720">
                      <a:noFill/>
                    </a:lnT>
                    <a:lnB w="38160">
                      <a:noFill/>
                    </a:lnB>
                    <a:solidFill>
                      <a:srgbClr val="d5eda2"/>
                    </a:solidFill>
                  </a:tcPr>
                </a:tc>
                <a:tc>
                  <a:txBody>
                    <a:bodyPr lIns="93240" rIns="93240" tIns="93240" bIns="46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Weight Gain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Fluid Retention- Avoid in HF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Risk of Bone Fractures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Risk of bladder cancer with prolonged use (&gt;12 months) and higher doses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3240" marR="93240">
                    <a:lnL w="12240">
                      <a:noFill/>
                    </a:lnL>
                    <a:lnR w="12240">
                      <a:noFill/>
                    </a:lnR>
                    <a:lnT w="18720">
                      <a:noFill/>
                    </a:lnT>
                    <a:lnB w="38160">
                      <a:noFill/>
                    </a:lnB>
                    <a:solidFill>
                      <a:srgbClr val="d5eda2"/>
                    </a:solidFill>
                  </a:tcPr>
                </a:tc>
              </a:tr>
              <a:tr h="1342800">
                <a:tc>
                  <a:txBody>
                    <a:bodyPr lIns="93240" rIns="93240" tIns="93240" bIns="46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Sulfonylureas: </a:t>
                      </a:r>
                      <a:endParaRPr b="0" lang="en-US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Glipizide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Glyburide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Glimepiride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3240" marR="932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9360">
                      <a:solidFill>
                        <a:srgbClr val="80808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93240" rIns="93240" tIns="93240" bIns="46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Risk of Hypoglycemia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Weight Gain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Glyburide- not recommended for use in elderly due to increased hypoglycemia risk 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Discontinue when prandial insulin started 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3240" marR="932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9360">
                      <a:solidFill>
                        <a:srgbClr val="808080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56" name="Picture 3" descr=""/>
          <p:cNvPicPr/>
          <p:nvPr/>
        </p:nvPicPr>
        <p:blipFill>
          <a:blip r:embed="rId1"/>
          <a:stretch/>
        </p:blipFill>
        <p:spPr>
          <a:xfrm>
            <a:off x="1694880" y="3740760"/>
            <a:ext cx="5242680" cy="2424240"/>
          </a:xfrm>
          <a:prstGeom prst="rect">
            <a:avLst/>
          </a:prstGeom>
          <a:ln>
            <a:noFill/>
          </a:ln>
        </p:spPr>
      </p:pic>
      <p:sp>
        <p:nvSpPr>
          <p:cNvPr id="257" name="CustomShape 14"/>
          <p:cNvSpPr/>
          <p:nvPr/>
        </p:nvSpPr>
        <p:spPr>
          <a:xfrm>
            <a:off x="1694880" y="5811480"/>
            <a:ext cx="5242680" cy="3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623520" y="115920"/>
            <a:ext cx="8596440" cy="655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INSULINS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259" name="Table 2"/>
          <p:cNvGraphicFramePr/>
          <p:nvPr/>
        </p:nvGraphicFramePr>
        <p:xfrm>
          <a:off x="1051920" y="729720"/>
          <a:ext cx="8168400" cy="4958280"/>
        </p:xfrm>
        <a:graphic>
          <a:graphicData uri="http://schemas.openxmlformats.org/drawingml/2006/table">
            <a:tbl>
              <a:tblPr/>
              <a:tblGrid>
                <a:gridCol w="4084200"/>
                <a:gridCol w="4084200"/>
              </a:tblGrid>
              <a:tr h="1974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Short Acting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Onset in 15-30 minutes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Duration 2-6 hours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Fiasp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Novolog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Apidra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Admelog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Humalog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Humulin R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Novolin 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</a:tr>
              <a:tr h="1491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Intermediate Acting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Onset in 1-2 hours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Duration 12 hours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Humulin N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Novolin 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be9cc"/>
                    </a:solidFill>
                  </a:tcPr>
                </a:tc>
              </a:tr>
              <a:tr h="1491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Long Acting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Onset in 2-6 hours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Duration 24-36 hours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Lantus/Basaglar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Levemir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Tresiba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Toujeo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0" name="Table 3"/>
          <p:cNvGraphicFramePr/>
          <p:nvPr/>
        </p:nvGraphicFramePr>
        <p:xfrm>
          <a:off x="1035000" y="5777280"/>
          <a:ext cx="8168400" cy="951480"/>
        </p:xfrm>
        <a:graphic>
          <a:graphicData uri="http://schemas.openxmlformats.org/drawingml/2006/table">
            <a:tbl>
              <a:tblPr/>
              <a:tblGrid>
                <a:gridCol w="4084200"/>
                <a:gridCol w="4084200"/>
              </a:tblGrid>
              <a:tr h="951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Inhaled Insulin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Onset in 12-15 minutes</a:t>
                      </a:r>
                      <a:endParaRPr b="0" lang="en-U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Duration 3 hours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Afrezza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90c22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3" descr=""/>
          <p:cNvPicPr/>
          <p:nvPr/>
        </p:nvPicPr>
        <p:blipFill>
          <a:blip r:embed="rId1"/>
          <a:stretch/>
        </p:blipFill>
        <p:spPr>
          <a:xfrm>
            <a:off x="94680" y="171720"/>
            <a:ext cx="11780640" cy="656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SELF-MONITORING GLUCOSE METERS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0" y="4013280"/>
            <a:ext cx="476280" cy="284436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64" name="Picture 6" descr=""/>
          <p:cNvPicPr/>
          <p:nvPr/>
        </p:nvPicPr>
        <p:blipFill>
          <a:blip r:embed="rId1"/>
          <a:srcRect l="11460" t="0" r="20918" b="0"/>
          <a:stretch/>
        </p:blipFill>
        <p:spPr>
          <a:xfrm>
            <a:off x="649080" y="2158200"/>
            <a:ext cx="2625120" cy="3881880"/>
          </a:xfrm>
          <a:prstGeom prst="rect">
            <a:avLst/>
          </a:prstGeom>
          <a:ln>
            <a:noFill/>
          </a:ln>
        </p:spPr>
      </p:pic>
      <p:pic>
        <p:nvPicPr>
          <p:cNvPr id="265" name="Picture 5" descr=""/>
          <p:cNvPicPr/>
          <p:nvPr/>
        </p:nvPicPr>
        <p:blipFill>
          <a:blip r:embed="rId2"/>
          <a:srcRect l="32340" t="0" r="22698" b="0"/>
          <a:stretch/>
        </p:blipFill>
        <p:spPr>
          <a:xfrm>
            <a:off x="3470400" y="2159280"/>
            <a:ext cx="2625120" cy="3881880"/>
          </a:xfrm>
          <a:prstGeom prst="rect">
            <a:avLst/>
          </a:prstGeom>
          <a:ln>
            <a:noFill/>
          </a:ln>
        </p:spPr>
      </p:pic>
      <p:sp>
        <p:nvSpPr>
          <p:cNvPr id="266" name="TextShape 3"/>
          <p:cNvSpPr txBox="1"/>
          <p:nvPr/>
        </p:nvSpPr>
        <p:spPr>
          <a:xfrm>
            <a:off x="6325920" y="2160720"/>
            <a:ext cx="58658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BLOOD GLUCOSE METERS and CONTINOUS GLUCOSE MONITORS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4" descr=""/>
          <p:cNvPicPr/>
          <p:nvPr/>
        </p:nvPicPr>
        <p:blipFill>
          <a:blip r:embed="rId1"/>
          <a:srcRect l="0" t="17531" r="0" b="7376"/>
          <a:stretch/>
        </p:blipFill>
        <p:spPr>
          <a:xfrm>
            <a:off x="4032360" y="524520"/>
            <a:ext cx="5893200" cy="6867360"/>
          </a:xfrm>
          <a:prstGeom prst="rect">
            <a:avLst/>
          </a:prstGeom>
          <a:ln>
            <a:noFill/>
          </a:ln>
        </p:spPr>
      </p:pic>
      <p:sp>
        <p:nvSpPr>
          <p:cNvPr id="268" name="TextShape 1"/>
          <p:cNvSpPr txBox="1"/>
          <p:nvPr/>
        </p:nvSpPr>
        <p:spPr>
          <a:xfrm>
            <a:off x="677160" y="609480"/>
            <a:ext cx="5230080" cy="741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Blood Glucose Meters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571320" y="1495080"/>
            <a:ext cx="385092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Measures your glucose level at that exact time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To see a pattern clearly you would need to check: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Before every meal and snack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Two hours after every meal and snack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At bedtime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A few times overnight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Before and after exercise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Whenever feeling high or low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12 – 30 times a day!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0" name="Line 3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1" name="Line 4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72" name="CustomShape 5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3" name="CustomShape 6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4" name="CustomShape 7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5" name="CustomShape 8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6" name="CustomShape 9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7" name="CustomShape 10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8" name="CustomShape 11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2"/>
          <p:cNvSpPr/>
          <p:nvPr/>
        </p:nvSpPr>
        <p:spPr>
          <a:xfrm>
            <a:off x="4052520" y="0"/>
            <a:ext cx="8138880" cy="6857640"/>
          </a:xfrm>
          <a:custGeom>
            <a:avLst/>
            <a:gdLst/>
            <a:ah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TextShape 3"/>
          <p:cNvSpPr txBox="1"/>
          <p:nvPr/>
        </p:nvSpPr>
        <p:spPr>
          <a:xfrm>
            <a:off x="677160" y="1176480"/>
            <a:ext cx="3748680" cy="1508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en-US" sz="3200" spc="-1" strike="noStrike">
                <a:solidFill>
                  <a:srgbClr val="90c226"/>
                </a:solidFill>
                <a:latin typeface="Trebuchet MS"/>
              </a:rPr>
              <a:t>What is Continuous Glucose Monitoring</a:t>
            </a:r>
            <a:br/>
            <a:r>
              <a:rPr b="0" lang="en-US" sz="3200" spc="-1" strike="noStrike">
                <a:solidFill>
                  <a:srgbClr val="90c226"/>
                </a:solidFill>
                <a:latin typeface="Trebuchet MS"/>
              </a:rPr>
              <a:t>(CGM)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2" name="CustomShape 4"/>
          <p:cNvSpPr/>
          <p:nvPr/>
        </p:nvSpPr>
        <p:spPr>
          <a:xfrm flipV="1">
            <a:off x="0" y="324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56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3" name="TextShape 5"/>
          <p:cNvSpPr txBox="1"/>
          <p:nvPr/>
        </p:nvSpPr>
        <p:spPr>
          <a:xfrm>
            <a:off x="677160" y="2795760"/>
            <a:ext cx="4414320" cy="3004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CGM is a small, wearable device that tracks glucose levels about every 5 minutes, day and night.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Tiny wire sensor is inserted under the skin and measures glucose levels in the subcutaneous fluid.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Connected to a transmitter that sends the data to a monitoring and display device.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4" name="CustomShape 6"/>
          <p:cNvSpPr/>
          <p:nvPr/>
        </p:nvSpPr>
        <p:spPr>
          <a:xfrm>
            <a:off x="4296960" y="0"/>
            <a:ext cx="4831200" cy="4519800"/>
          </a:xfrm>
          <a:custGeom>
            <a:avLst/>
            <a:gdLst/>
            <a:ah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5" name="Picture 5" descr=""/>
          <p:cNvPicPr/>
          <p:nvPr/>
        </p:nvPicPr>
        <p:blipFill>
          <a:blip r:embed="rId1"/>
          <a:stretch/>
        </p:blipFill>
        <p:spPr>
          <a:xfrm>
            <a:off x="5280840" y="313920"/>
            <a:ext cx="1880280" cy="1885320"/>
          </a:xfrm>
          <a:prstGeom prst="rect">
            <a:avLst/>
          </a:prstGeom>
          <a:ln>
            <a:noFill/>
          </a:ln>
        </p:spPr>
      </p:pic>
      <p:pic>
        <p:nvPicPr>
          <p:cNvPr id="286" name="Picture 4" descr=""/>
          <p:cNvPicPr/>
          <p:nvPr/>
        </p:nvPicPr>
        <p:blipFill>
          <a:blip r:embed="rId2"/>
          <a:stretch/>
        </p:blipFill>
        <p:spPr>
          <a:xfrm>
            <a:off x="7513560" y="1630080"/>
            <a:ext cx="3409920" cy="534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Application>LibreOffice/6.2.3.2$Windows_X86_64 LibreOffice_project/aecc05fe267cc68dde00352a451aa867b3b546ac</Application>
  <Words>2672</Words>
  <Paragraphs>355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2023-03-15T18:10:34Z</dcterms:created>
  <dc:creator>Melissa Toon</dc:creator>
  <dc:description/>
  <dc:language>en-US</dc:language>
  <cp:lastModifiedBy>Melissa Toon</cp:lastModifiedBy>
  <dcterms:modified xsi:type="dcterms:W3CDTF">2023-04-11T15:41:38Z</dcterms:modified>
  <cp:revision>317</cp:revision>
  <dc:subject/>
  <dc:title>Diabetes: Pharmacotherapy, BGM Technology, and Role of the Pharmacist in Diabetes Management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34</vt:i4>
  </property>
</Properties>
</file>