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4.xml" ContentType="application/vnd.openxmlformats-officedocument.presentationml.tags+xml"/>
  <Override PartName="/ppt/tags/tag15.xml" ContentType="application/vnd.openxmlformats-officedocument.presentationml.tags+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16.xml" ContentType="application/vnd.openxmlformats-officedocument.presentationml.tags+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tags/tag22.xml" ContentType="application/vnd.openxmlformats-officedocument.presentationml.tags+xml"/>
  <Override PartName="/ppt/notesSlides/notesSlide20.xml" ContentType="application/vnd.openxmlformats-officedocument.presentationml.notesSlide+xml"/>
  <Override PartName="/ppt/tags/tag23.xml" ContentType="application/vnd.openxmlformats-officedocument.presentationml.tags+xml"/>
  <Override PartName="/ppt/notesSlides/notesSlide21.xml" ContentType="application/vnd.openxmlformats-officedocument.presentationml.notesSlide+xml"/>
  <Override PartName="/ppt/tags/tag24.xml" ContentType="application/vnd.openxmlformats-officedocument.presentationml.tags+xml"/>
  <Override PartName="/ppt/notesSlides/notesSlide22.xml" ContentType="application/vnd.openxmlformats-officedocument.presentationml.notesSlide+xml"/>
  <Override PartName="/ppt/tags/tag25.xml" ContentType="application/vnd.openxmlformats-officedocument.presentationml.tags+xml"/>
  <Override PartName="/ppt/notesSlides/notesSlide23.xml" ContentType="application/vnd.openxmlformats-officedocument.presentationml.notesSlide+xml"/>
  <Override PartName="/ppt/tags/tag26.xml" ContentType="application/vnd.openxmlformats-officedocument.presentationml.tags+xml"/>
  <Override PartName="/ppt/notesSlides/notesSlide24.xml" ContentType="application/vnd.openxmlformats-officedocument.presentationml.notesSlide+xml"/>
  <Override PartName="/ppt/tags/tag27.xml" ContentType="application/vnd.openxmlformats-officedocument.presentationml.tags+xml"/>
  <Override PartName="/ppt/notesSlides/notesSlide25.xml" ContentType="application/vnd.openxmlformats-officedocument.presentationml.notesSlide+xml"/>
  <Override PartName="/ppt/tags/tag28.xml" ContentType="application/vnd.openxmlformats-officedocument.presentationml.tags+xml"/>
  <Override PartName="/ppt/notesSlides/notesSlide26.xml" ContentType="application/vnd.openxmlformats-officedocument.presentationml.notesSlide+xml"/>
  <Override PartName="/ppt/tags/tag29.xml" ContentType="application/vnd.openxmlformats-officedocument.presentationml.tags+xml"/>
  <Override PartName="/ppt/notesSlides/notesSlide27.xml" ContentType="application/vnd.openxmlformats-officedocument.presentationml.notesSlide+xml"/>
  <Override PartName="/ppt/tags/tag30.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notesSlides/notesSlide3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2.xml" ContentType="application/vnd.openxmlformats-officedocument.drawingml.chartshapes+xml"/>
  <Override PartName="/ppt/tags/tag31.xml" ContentType="application/vnd.openxmlformats-officedocument.presentationml.tags+xml"/>
  <Override PartName="/ppt/notesSlides/notesSlide31.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ags/tag32.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33.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tags/tag34.xml" ContentType="application/vnd.openxmlformats-officedocument.presentationml.tags+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tags/tag35.xml" ContentType="application/vnd.openxmlformats-officedocument.presentationml.tags+xml"/>
  <Override PartName="/ppt/notesSlides/notesSlide59.xml" ContentType="application/vnd.openxmlformats-officedocument.presentationml.notesSlide+xml"/>
  <Override PartName="/ppt/tags/tag36.xml" ContentType="application/vnd.openxmlformats-officedocument.presentationml.tags+xml"/>
  <Override PartName="/ppt/notesSlides/notesSlide60.xml" ContentType="application/vnd.openxmlformats-officedocument.presentationml.notesSlide+xml"/>
  <Override PartName="/ppt/tags/tag37.xml" ContentType="application/vnd.openxmlformats-officedocument.presentationml.tags+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ags/tag38.xml" ContentType="application/vnd.openxmlformats-officedocument.presentationml.tags+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tags/tag39.xml" ContentType="application/vnd.openxmlformats-officedocument.presentationml.tags+xml"/>
  <Override PartName="/ppt/notesSlides/notesSlide70.xml" ContentType="application/vnd.openxmlformats-officedocument.presentationml.notesSlide+xml"/>
  <Override PartName="/ppt/tags/tag40.xml" ContentType="application/vnd.openxmlformats-officedocument.presentationml.tags+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tags/tag41.xml" ContentType="application/vnd.openxmlformats-officedocument.presentationml.tags+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tags/tag42.xml" ContentType="application/vnd.openxmlformats-officedocument.presentationml.tags+xml"/>
  <Override PartName="/ppt/notesSlides/notesSlide75.xml" ContentType="application/vnd.openxmlformats-officedocument.presentationml.notesSlide+xml"/>
  <Override PartName="/ppt/tags/tag43.xml" ContentType="application/vnd.openxmlformats-officedocument.presentationml.tags+xml"/>
  <Override PartName="/ppt/notesSlides/notesSlide76.xml" ContentType="application/vnd.openxmlformats-officedocument.presentationml.notesSlide+xml"/>
  <Override PartName="/ppt/tags/tag44.xml" ContentType="application/vnd.openxmlformats-officedocument.presentationml.tags+xml"/>
  <Override PartName="/ppt/notesSlides/notesSlide77.xml" ContentType="application/vnd.openxmlformats-officedocument.presentationml.notesSlide+xml"/>
  <Override PartName="/ppt/tags/tag45.xml" ContentType="application/vnd.openxmlformats-officedocument.presentationml.tags+xml"/>
  <Override PartName="/ppt/notesSlides/notesSlide78.xml" ContentType="application/vnd.openxmlformats-officedocument.presentationml.notesSlide+xml"/>
  <Override PartName="/ppt/tags/tag46.xml" ContentType="application/vnd.openxmlformats-officedocument.presentationml.tags+xml"/>
  <Override PartName="/ppt/notesSlides/notesSlide79.xml" ContentType="application/vnd.openxmlformats-officedocument.presentationml.notesSlide+xml"/>
  <Override PartName="/ppt/tags/tag47.xml" ContentType="application/vnd.openxmlformats-officedocument.presentationml.tags+xml"/>
  <Override PartName="/ppt/notesSlides/notesSlide80.xml" ContentType="application/vnd.openxmlformats-officedocument.presentationml.notesSlide+xml"/>
  <Override PartName="/ppt/tags/tag48.xml" ContentType="application/vnd.openxmlformats-officedocument.presentationml.tags+xml"/>
  <Override PartName="/ppt/notesSlides/notesSlide8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tags/tag49.xml" ContentType="application/vnd.openxmlformats-officedocument.presentationml.tags+xml"/>
  <Override PartName="/ppt/notesSlides/notesSlide88.xml" ContentType="application/vnd.openxmlformats-officedocument.presentationml.notesSlide+xml"/>
  <Override PartName="/ppt/tags/tag50.xml" ContentType="application/vnd.openxmlformats-officedocument.presentationml.tags+xml"/>
  <Override PartName="/ppt/notesSlides/notesSlide89.xml" ContentType="application/vnd.openxmlformats-officedocument.presentationml.notesSlide+xml"/>
  <Override PartName="/ppt/tags/tag51.xml" ContentType="application/vnd.openxmlformats-officedocument.presentationml.tags+xml"/>
  <Override PartName="/ppt/notesSlides/notesSlide90.xml" ContentType="application/vnd.openxmlformats-officedocument.presentationml.notesSlide+xml"/>
  <Override PartName="/ppt/tags/tag52.xml" ContentType="application/vnd.openxmlformats-officedocument.presentationml.tags+xml"/>
  <Override PartName="/ppt/notesSlides/notesSlide91.xml" ContentType="application/vnd.openxmlformats-officedocument.presentationml.notesSlide+xml"/>
  <Override PartName="/ppt/tags/tag53.xml" ContentType="application/vnd.openxmlformats-officedocument.presentationml.tags+xml"/>
  <Override PartName="/ppt/notesSlides/notesSlide92.xml" ContentType="application/vnd.openxmlformats-officedocument.presentationml.notesSlide+xml"/>
  <Override PartName="/ppt/tags/tag54.xml" ContentType="application/vnd.openxmlformats-officedocument.presentationml.tags+xml"/>
  <Override PartName="/ppt/notesSlides/notesSlide93.xml" ContentType="application/vnd.openxmlformats-officedocument.presentationml.notesSlide+xml"/>
  <Override PartName="/ppt/tags/tag55.xml" ContentType="application/vnd.openxmlformats-officedocument.presentationml.tags+xml"/>
  <Override PartName="/ppt/notesSlides/notesSlide94.xml" ContentType="application/vnd.openxmlformats-officedocument.presentationml.notesSlide+xml"/>
  <Override PartName="/ppt/tags/tag56.xml" ContentType="application/vnd.openxmlformats-officedocument.presentationml.tags+xml"/>
  <Override PartName="/ppt/notesSlides/notesSlide95.xml" ContentType="application/vnd.openxmlformats-officedocument.presentationml.notesSlide+xml"/>
  <Override PartName="/ppt/tags/tag57.xml" ContentType="application/vnd.openxmlformats-officedocument.presentationml.tags+xml"/>
  <Override PartName="/ppt/notesSlides/notesSlide96.xml" ContentType="application/vnd.openxmlformats-officedocument.presentationml.notesSlide+xml"/>
  <Override PartName="/ppt/tags/tag58.xml" ContentType="application/vnd.openxmlformats-officedocument.presentationml.tags+xml"/>
  <Override PartName="/ppt/notesSlides/notesSlide97.xml" ContentType="application/vnd.openxmlformats-officedocument.presentationml.notesSlide+xml"/>
  <Override PartName="/ppt/tags/tag59.xml" ContentType="application/vnd.openxmlformats-officedocument.presentationml.tags+xml"/>
  <Override PartName="/ppt/notesSlides/notesSlide9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5"/>
  </p:notesMasterIdLst>
  <p:handoutMasterIdLst>
    <p:handoutMasterId r:id="rId136"/>
  </p:handoutMasterIdLst>
  <p:sldIdLst>
    <p:sldId id="256" r:id="rId5"/>
    <p:sldId id="497" r:id="rId6"/>
    <p:sldId id="930" r:id="rId7"/>
    <p:sldId id="929" r:id="rId8"/>
    <p:sldId id="644" r:id="rId9"/>
    <p:sldId id="621" r:id="rId10"/>
    <p:sldId id="581" r:id="rId11"/>
    <p:sldId id="760" r:id="rId12"/>
    <p:sldId id="913" r:id="rId13"/>
    <p:sldId id="917" r:id="rId14"/>
    <p:sldId id="264" r:id="rId15"/>
    <p:sldId id="374" r:id="rId16"/>
    <p:sldId id="623" r:id="rId17"/>
    <p:sldId id="887" r:id="rId18"/>
    <p:sldId id="625" r:id="rId19"/>
    <p:sldId id="713" r:id="rId20"/>
    <p:sldId id="2377" r:id="rId21"/>
    <p:sldId id="2274" r:id="rId22"/>
    <p:sldId id="2159" r:id="rId23"/>
    <p:sldId id="2134" r:id="rId24"/>
    <p:sldId id="659" r:id="rId25"/>
    <p:sldId id="2276" r:id="rId26"/>
    <p:sldId id="560" r:id="rId27"/>
    <p:sldId id="2135" r:id="rId28"/>
    <p:sldId id="2280" r:id="rId29"/>
    <p:sldId id="2281" r:id="rId30"/>
    <p:sldId id="2421" r:id="rId31"/>
    <p:sldId id="2283" r:id="rId32"/>
    <p:sldId id="2284" r:id="rId33"/>
    <p:sldId id="2285" r:id="rId34"/>
    <p:sldId id="2286" r:id="rId35"/>
    <p:sldId id="2171" r:id="rId36"/>
    <p:sldId id="2287" r:id="rId37"/>
    <p:sldId id="2137" r:id="rId38"/>
    <p:sldId id="2288" r:id="rId39"/>
    <p:sldId id="2182" r:id="rId40"/>
    <p:sldId id="2289" r:id="rId41"/>
    <p:sldId id="2290" r:id="rId42"/>
    <p:sldId id="2183" r:id="rId43"/>
    <p:sldId id="2291" r:id="rId44"/>
    <p:sldId id="2292" r:id="rId45"/>
    <p:sldId id="2374" r:id="rId46"/>
    <p:sldId id="2293" r:id="rId47"/>
    <p:sldId id="2299" r:id="rId48"/>
    <p:sldId id="2420" r:id="rId49"/>
    <p:sldId id="2307" r:id="rId50"/>
    <p:sldId id="2308" r:id="rId51"/>
    <p:sldId id="2309" r:id="rId52"/>
    <p:sldId id="2310" r:id="rId53"/>
    <p:sldId id="2318" r:id="rId54"/>
    <p:sldId id="1385" r:id="rId55"/>
    <p:sldId id="2423" r:id="rId56"/>
    <p:sldId id="2073" r:id="rId57"/>
    <p:sldId id="2329" r:id="rId58"/>
    <p:sldId id="1021" r:id="rId59"/>
    <p:sldId id="2072" r:id="rId60"/>
    <p:sldId id="2330" r:id="rId61"/>
    <p:sldId id="2331" r:id="rId62"/>
    <p:sldId id="2332" r:id="rId63"/>
    <p:sldId id="2333" r:id="rId64"/>
    <p:sldId id="2095" r:id="rId65"/>
    <p:sldId id="2071" r:id="rId66"/>
    <p:sldId id="2334" r:id="rId67"/>
    <p:sldId id="2335" r:id="rId68"/>
    <p:sldId id="2336" r:id="rId69"/>
    <p:sldId id="2140" r:id="rId70"/>
    <p:sldId id="2341" r:id="rId71"/>
    <p:sldId id="2141" r:id="rId72"/>
    <p:sldId id="2342" r:id="rId73"/>
    <p:sldId id="2142" r:id="rId74"/>
    <p:sldId id="2143" r:id="rId75"/>
    <p:sldId id="2144" r:id="rId76"/>
    <p:sldId id="2145" r:id="rId77"/>
    <p:sldId id="2050" r:id="rId78"/>
    <p:sldId id="2343" r:id="rId79"/>
    <p:sldId id="2048" r:id="rId80"/>
    <p:sldId id="2118" r:id="rId81"/>
    <p:sldId id="2119" r:id="rId82"/>
    <p:sldId id="2121" r:id="rId83"/>
    <p:sldId id="837" r:id="rId84"/>
    <p:sldId id="774" r:id="rId85"/>
    <p:sldId id="872" r:id="rId86"/>
    <p:sldId id="875" r:id="rId87"/>
    <p:sldId id="927" r:id="rId88"/>
    <p:sldId id="879" r:id="rId89"/>
    <p:sldId id="780" r:id="rId90"/>
    <p:sldId id="781" r:id="rId91"/>
    <p:sldId id="2391" r:id="rId92"/>
    <p:sldId id="2422" r:id="rId93"/>
    <p:sldId id="888" r:id="rId94"/>
    <p:sldId id="2413" r:id="rId95"/>
    <p:sldId id="2412" r:id="rId96"/>
    <p:sldId id="2401" r:id="rId97"/>
    <p:sldId id="2416" r:id="rId98"/>
    <p:sldId id="786" r:id="rId99"/>
    <p:sldId id="796" r:id="rId100"/>
    <p:sldId id="889" r:id="rId101"/>
    <p:sldId id="2427" r:id="rId102"/>
    <p:sldId id="2425" r:id="rId103"/>
    <p:sldId id="2424" r:id="rId104"/>
    <p:sldId id="2428" r:id="rId105"/>
    <p:sldId id="789" r:id="rId106"/>
    <p:sldId id="2429" r:id="rId107"/>
    <p:sldId id="788" r:id="rId108"/>
    <p:sldId id="2402" r:id="rId109"/>
    <p:sldId id="2320" r:id="rId110"/>
    <p:sldId id="2321" r:id="rId111"/>
    <p:sldId id="2322" r:id="rId112"/>
    <p:sldId id="2323" r:id="rId113"/>
    <p:sldId id="2176" r:id="rId114"/>
    <p:sldId id="1411" r:id="rId115"/>
    <p:sldId id="2052" r:id="rId116"/>
    <p:sldId id="2090" r:id="rId117"/>
    <p:sldId id="2346" r:id="rId118"/>
    <p:sldId id="2347" r:id="rId119"/>
    <p:sldId id="2372" r:id="rId120"/>
    <p:sldId id="2371" r:id="rId121"/>
    <p:sldId id="2393" r:id="rId122"/>
    <p:sldId id="928" r:id="rId123"/>
    <p:sldId id="824" r:id="rId124"/>
    <p:sldId id="892" r:id="rId125"/>
    <p:sldId id="893" r:id="rId126"/>
    <p:sldId id="900" r:id="rId127"/>
    <p:sldId id="895" r:id="rId128"/>
    <p:sldId id="896" r:id="rId129"/>
    <p:sldId id="897" r:id="rId130"/>
    <p:sldId id="898" r:id="rId131"/>
    <p:sldId id="899" r:id="rId132"/>
    <p:sldId id="901" r:id="rId133"/>
    <p:sldId id="902" r:id="rId1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CF1AB2-1976-4502-BF36-3FF5EA21886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3697" autoAdjust="0"/>
  </p:normalViewPr>
  <p:slideViewPr>
    <p:cSldViewPr snapToGrid="0">
      <p:cViewPr varScale="1">
        <p:scale>
          <a:sx n="68" d="100"/>
          <a:sy n="68" d="100"/>
        </p:scale>
        <p:origin x="526" y="24"/>
      </p:cViewPr>
      <p:guideLst>
        <p:guide pos="3840"/>
        <p:guide orient="horz" pos="216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viewProps" Target="viewProps.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theme" Target="theme/theme1.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notesMaster" Target="notesMasters/notesMaster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microsoft.com/office/2016/11/relationships/changesInfo" Target="changesInfos/changesInfo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handoutMaster" Target="handoutMasters/handoutMaster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6" Type="http://schemas.openxmlformats.org/officeDocument/2006/relationships/slide" Target="slides/slide1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y Finckenor" userId="9bccd07e546f2688" providerId="LiveId" clId="{99C55012-024F-4EF1-951A-560C0D7AE251}"/>
    <pc:docChg chg="undo custSel addSld delSld modSld">
      <pc:chgData name="Mary Finckenor" userId="9bccd07e546f2688" providerId="LiveId" clId="{99C55012-024F-4EF1-951A-560C0D7AE251}" dt="2024-04-19T15:07:04.301" v="24" actId="47"/>
      <pc:docMkLst>
        <pc:docMk/>
      </pc:docMkLst>
      <pc:sldChg chg="del">
        <pc:chgData name="Mary Finckenor" userId="9bccd07e546f2688" providerId="LiveId" clId="{99C55012-024F-4EF1-951A-560C0D7AE251}" dt="2024-04-19T15:03:43.506" v="0" actId="2696"/>
        <pc:sldMkLst>
          <pc:docMk/>
          <pc:sldMk cId="2836970820" sldId="257"/>
        </pc:sldMkLst>
      </pc:sldChg>
      <pc:sldChg chg="del">
        <pc:chgData name="Mary Finckenor" userId="9bccd07e546f2688" providerId="LiveId" clId="{99C55012-024F-4EF1-951A-560C0D7AE251}" dt="2024-04-19T15:03:43.506" v="0" actId="2696"/>
        <pc:sldMkLst>
          <pc:docMk/>
          <pc:sldMk cId="4260464928" sldId="261"/>
        </pc:sldMkLst>
      </pc:sldChg>
      <pc:sldChg chg="del">
        <pc:chgData name="Mary Finckenor" userId="9bccd07e546f2688" providerId="LiveId" clId="{99C55012-024F-4EF1-951A-560C0D7AE251}" dt="2024-04-19T15:03:43.506" v="0" actId="2696"/>
        <pc:sldMkLst>
          <pc:docMk/>
          <pc:sldMk cId="1514594706" sldId="270"/>
        </pc:sldMkLst>
      </pc:sldChg>
      <pc:sldChg chg="del">
        <pc:chgData name="Mary Finckenor" userId="9bccd07e546f2688" providerId="LiveId" clId="{99C55012-024F-4EF1-951A-560C0D7AE251}" dt="2024-04-19T15:03:43.506" v="0" actId="2696"/>
        <pc:sldMkLst>
          <pc:docMk/>
          <pc:sldMk cId="1382416307" sldId="271"/>
        </pc:sldMkLst>
      </pc:sldChg>
      <pc:sldChg chg="del">
        <pc:chgData name="Mary Finckenor" userId="9bccd07e546f2688" providerId="LiveId" clId="{99C55012-024F-4EF1-951A-560C0D7AE251}" dt="2024-04-19T15:03:43.506" v="0" actId="2696"/>
        <pc:sldMkLst>
          <pc:docMk/>
          <pc:sldMk cId="3396391690" sldId="272"/>
        </pc:sldMkLst>
      </pc:sldChg>
      <pc:sldChg chg="del">
        <pc:chgData name="Mary Finckenor" userId="9bccd07e546f2688" providerId="LiveId" clId="{99C55012-024F-4EF1-951A-560C0D7AE251}" dt="2024-04-19T15:03:43.506" v="0" actId="2696"/>
        <pc:sldMkLst>
          <pc:docMk/>
          <pc:sldMk cId="2562246949" sldId="273"/>
        </pc:sldMkLst>
      </pc:sldChg>
      <pc:sldChg chg="del">
        <pc:chgData name="Mary Finckenor" userId="9bccd07e546f2688" providerId="LiveId" clId="{99C55012-024F-4EF1-951A-560C0D7AE251}" dt="2024-04-19T15:03:43.506" v="0" actId="2696"/>
        <pc:sldMkLst>
          <pc:docMk/>
          <pc:sldMk cId="2336938739" sldId="274"/>
        </pc:sldMkLst>
      </pc:sldChg>
      <pc:sldChg chg="del">
        <pc:chgData name="Mary Finckenor" userId="9bccd07e546f2688" providerId="LiveId" clId="{99C55012-024F-4EF1-951A-560C0D7AE251}" dt="2024-04-19T15:03:43.506" v="0" actId="2696"/>
        <pc:sldMkLst>
          <pc:docMk/>
          <pc:sldMk cId="1684785114" sldId="275"/>
        </pc:sldMkLst>
      </pc:sldChg>
      <pc:sldChg chg="del">
        <pc:chgData name="Mary Finckenor" userId="9bccd07e546f2688" providerId="LiveId" clId="{99C55012-024F-4EF1-951A-560C0D7AE251}" dt="2024-04-19T15:03:43.506" v="0" actId="2696"/>
        <pc:sldMkLst>
          <pc:docMk/>
          <pc:sldMk cId="1169040239" sldId="276"/>
        </pc:sldMkLst>
      </pc:sldChg>
      <pc:sldChg chg="del">
        <pc:chgData name="Mary Finckenor" userId="9bccd07e546f2688" providerId="LiveId" clId="{99C55012-024F-4EF1-951A-560C0D7AE251}" dt="2024-04-19T15:03:43.506" v="0" actId="2696"/>
        <pc:sldMkLst>
          <pc:docMk/>
          <pc:sldMk cId="3078986930" sldId="277"/>
        </pc:sldMkLst>
      </pc:sldChg>
      <pc:sldChg chg="del">
        <pc:chgData name="Mary Finckenor" userId="9bccd07e546f2688" providerId="LiveId" clId="{99C55012-024F-4EF1-951A-560C0D7AE251}" dt="2024-04-19T15:03:43.506" v="0" actId="2696"/>
        <pc:sldMkLst>
          <pc:docMk/>
          <pc:sldMk cId="2566160299" sldId="278"/>
        </pc:sldMkLst>
      </pc:sldChg>
      <pc:sldChg chg="del">
        <pc:chgData name="Mary Finckenor" userId="9bccd07e546f2688" providerId="LiveId" clId="{99C55012-024F-4EF1-951A-560C0D7AE251}" dt="2024-04-19T15:04:02.737" v="1" actId="2696"/>
        <pc:sldMkLst>
          <pc:docMk/>
          <pc:sldMk cId="1374325869" sldId="610"/>
        </pc:sldMkLst>
      </pc:sldChg>
      <pc:sldChg chg="modSp mod">
        <pc:chgData name="Mary Finckenor" userId="9bccd07e546f2688" providerId="LiveId" clId="{99C55012-024F-4EF1-951A-560C0D7AE251}" dt="2024-04-19T15:06:47.437" v="21" actId="207"/>
        <pc:sldMkLst>
          <pc:docMk/>
          <pc:sldMk cId="190103874" sldId="760"/>
        </pc:sldMkLst>
        <pc:spChg chg="mod">
          <ac:chgData name="Mary Finckenor" userId="9bccd07e546f2688" providerId="LiveId" clId="{99C55012-024F-4EF1-951A-560C0D7AE251}" dt="2024-04-19T15:06:47.437" v="21" actId="207"/>
          <ac:spMkLst>
            <pc:docMk/>
            <pc:sldMk cId="190103874" sldId="760"/>
            <ac:spMk id="8" creationId="{CFD1D494-2640-4F32-B17A-74B32BE69DC3}"/>
          </ac:spMkLst>
        </pc:spChg>
      </pc:sldChg>
      <pc:sldChg chg="del">
        <pc:chgData name="Mary Finckenor" userId="9bccd07e546f2688" providerId="LiveId" clId="{99C55012-024F-4EF1-951A-560C0D7AE251}" dt="2024-04-19T15:06:56.149" v="22" actId="47"/>
        <pc:sldMkLst>
          <pc:docMk/>
          <pc:sldMk cId="1538981184" sldId="761"/>
        </pc:sldMkLst>
      </pc:sldChg>
      <pc:sldChg chg="add del">
        <pc:chgData name="Mary Finckenor" userId="9bccd07e546f2688" providerId="LiveId" clId="{99C55012-024F-4EF1-951A-560C0D7AE251}" dt="2024-04-19T15:06:56.149" v="22" actId="47"/>
        <pc:sldMkLst>
          <pc:docMk/>
          <pc:sldMk cId="3987014318" sldId="762"/>
        </pc:sldMkLst>
      </pc:sldChg>
      <pc:sldChg chg="add del">
        <pc:chgData name="Mary Finckenor" userId="9bccd07e546f2688" providerId="LiveId" clId="{99C55012-024F-4EF1-951A-560C0D7AE251}" dt="2024-04-19T15:06:56.149" v="22" actId="47"/>
        <pc:sldMkLst>
          <pc:docMk/>
          <pc:sldMk cId="2408024071" sldId="763"/>
        </pc:sldMkLst>
      </pc:sldChg>
      <pc:sldChg chg="add del">
        <pc:chgData name="Mary Finckenor" userId="9bccd07e546f2688" providerId="LiveId" clId="{99C55012-024F-4EF1-951A-560C0D7AE251}" dt="2024-04-19T15:06:56.149" v="22" actId="47"/>
        <pc:sldMkLst>
          <pc:docMk/>
          <pc:sldMk cId="7073394" sldId="764"/>
        </pc:sldMkLst>
      </pc:sldChg>
      <pc:sldChg chg="del">
        <pc:chgData name="Mary Finckenor" userId="9bccd07e546f2688" providerId="LiveId" clId="{99C55012-024F-4EF1-951A-560C0D7AE251}" dt="2024-04-19T15:06:56.149" v="22" actId="47"/>
        <pc:sldMkLst>
          <pc:docMk/>
          <pc:sldMk cId="3396415348" sldId="765"/>
        </pc:sldMkLst>
      </pc:sldChg>
      <pc:sldChg chg="del">
        <pc:chgData name="Mary Finckenor" userId="9bccd07e546f2688" providerId="LiveId" clId="{99C55012-024F-4EF1-951A-560C0D7AE251}" dt="2024-04-19T15:06:56.149" v="22" actId="47"/>
        <pc:sldMkLst>
          <pc:docMk/>
          <pc:sldMk cId="2651326261" sldId="766"/>
        </pc:sldMkLst>
      </pc:sldChg>
      <pc:sldChg chg="del">
        <pc:chgData name="Mary Finckenor" userId="9bccd07e546f2688" providerId="LiveId" clId="{99C55012-024F-4EF1-951A-560C0D7AE251}" dt="2024-04-19T15:06:56.149" v="22" actId="47"/>
        <pc:sldMkLst>
          <pc:docMk/>
          <pc:sldMk cId="1390630712" sldId="767"/>
        </pc:sldMkLst>
      </pc:sldChg>
      <pc:sldChg chg="del">
        <pc:chgData name="Mary Finckenor" userId="9bccd07e546f2688" providerId="LiveId" clId="{99C55012-024F-4EF1-951A-560C0D7AE251}" dt="2024-04-19T15:06:56.149" v="22" actId="47"/>
        <pc:sldMkLst>
          <pc:docMk/>
          <pc:sldMk cId="3326307494" sldId="768"/>
        </pc:sldMkLst>
      </pc:sldChg>
      <pc:sldChg chg="del">
        <pc:chgData name="Mary Finckenor" userId="9bccd07e546f2688" providerId="LiveId" clId="{99C55012-024F-4EF1-951A-560C0D7AE251}" dt="2024-04-19T15:03:43.506" v="0" actId="2696"/>
        <pc:sldMkLst>
          <pc:docMk/>
          <pc:sldMk cId="2790665873" sldId="810"/>
        </pc:sldMkLst>
      </pc:sldChg>
      <pc:sldChg chg="del">
        <pc:chgData name="Mary Finckenor" userId="9bccd07e546f2688" providerId="LiveId" clId="{99C55012-024F-4EF1-951A-560C0D7AE251}" dt="2024-04-19T15:04:02.737" v="1" actId="2696"/>
        <pc:sldMkLst>
          <pc:docMk/>
          <pc:sldMk cId="3313210950" sldId="823"/>
        </pc:sldMkLst>
      </pc:sldChg>
      <pc:sldChg chg="del">
        <pc:chgData name="Mary Finckenor" userId="9bccd07e546f2688" providerId="LiveId" clId="{99C55012-024F-4EF1-951A-560C0D7AE251}" dt="2024-04-19T15:03:43.506" v="0" actId="2696"/>
        <pc:sldMkLst>
          <pc:docMk/>
          <pc:sldMk cId="14134620" sldId="825"/>
        </pc:sldMkLst>
      </pc:sldChg>
      <pc:sldChg chg="del">
        <pc:chgData name="Mary Finckenor" userId="9bccd07e546f2688" providerId="LiveId" clId="{99C55012-024F-4EF1-951A-560C0D7AE251}" dt="2024-04-19T15:03:43.506" v="0" actId="2696"/>
        <pc:sldMkLst>
          <pc:docMk/>
          <pc:sldMk cId="2336693509" sldId="826"/>
        </pc:sldMkLst>
      </pc:sldChg>
      <pc:sldChg chg="del">
        <pc:chgData name="Mary Finckenor" userId="9bccd07e546f2688" providerId="LiveId" clId="{99C55012-024F-4EF1-951A-560C0D7AE251}" dt="2024-04-19T15:03:43.506" v="0" actId="2696"/>
        <pc:sldMkLst>
          <pc:docMk/>
          <pc:sldMk cId="910179485" sldId="827"/>
        </pc:sldMkLst>
      </pc:sldChg>
      <pc:sldChg chg="del">
        <pc:chgData name="Mary Finckenor" userId="9bccd07e546f2688" providerId="LiveId" clId="{99C55012-024F-4EF1-951A-560C0D7AE251}" dt="2024-04-19T15:03:43.506" v="0" actId="2696"/>
        <pc:sldMkLst>
          <pc:docMk/>
          <pc:sldMk cId="1332896746" sldId="828"/>
        </pc:sldMkLst>
      </pc:sldChg>
      <pc:sldChg chg="del">
        <pc:chgData name="Mary Finckenor" userId="9bccd07e546f2688" providerId="LiveId" clId="{99C55012-024F-4EF1-951A-560C0D7AE251}" dt="2024-04-19T15:03:43.506" v="0" actId="2696"/>
        <pc:sldMkLst>
          <pc:docMk/>
          <pc:sldMk cId="1665805346" sldId="829"/>
        </pc:sldMkLst>
      </pc:sldChg>
      <pc:sldChg chg="del">
        <pc:chgData name="Mary Finckenor" userId="9bccd07e546f2688" providerId="LiveId" clId="{99C55012-024F-4EF1-951A-560C0D7AE251}" dt="2024-04-19T15:03:43.506" v="0" actId="2696"/>
        <pc:sldMkLst>
          <pc:docMk/>
          <pc:sldMk cId="944302469" sldId="830"/>
        </pc:sldMkLst>
      </pc:sldChg>
      <pc:sldChg chg="del">
        <pc:chgData name="Mary Finckenor" userId="9bccd07e546f2688" providerId="LiveId" clId="{99C55012-024F-4EF1-951A-560C0D7AE251}" dt="2024-04-19T15:05:01.780" v="7" actId="2696"/>
        <pc:sldMkLst>
          <pc:docMk/>
          <pc:sldMk cId="3497851922" sldId="878"/>
        </pc:sldMkLst>
      </pc:sldChg>
      <pc:sldChg chg="del">
        <pc:chgData name="Mary Finckenor" userId="9bccd07e546f2688" providerId="LiveId" clId="{99C55012-024F-4EF1-951A-560C0D7AE251}" dt="2024-04-19T15:03:43.506" v="0" actId="2696"/>
        <pc:sldMkLst>
          <pc:docMk/>
          <pc:sldMk cId="551035360" sldId="890"/>
        </pc:sldMkLst>
      </pc:sldChg>
      <pc:sldChg chg="del">
        <pc:chgData name="Mary Finckenor" userId="9bccd07e546f2688" providerId="LiveId" clId="{99C55012-024F-4EF1-951A-560C0D7AE251}" dt="2024-04-19T15:03:43.506" v="0" actId="2696"/>
        <pc:sldMkLst>
          <pc:docMk/>
          <pc:sldMk cId="532426430" sldId="891"/>
        </pc:sldMkLst>
      </pc:sldChg>
      <pc:sldChg chg="del">
        <pc:chgData name="Mary Finckenor" userId="9bccd07e546f2688" providerId="LiveId" clId="{99C55012-024F-4EF1-951A-560C0D7AE251}" dt="2024-04-19T15:03:43.506" v="0" actId="2696"/>
        <pc:sldMkLst>
          <pc:docMk/>
          <pc:sldMk cId="815316774" sldId="894"/>
        </pc:sldMkLst>
      </pc:sldChg>
      <pc:sldChg chg="del">
        <pc:chgData name="Mary Finckenor" userId="9bccd07e546f2688" providerId="LiveId" clId="{99C55012-024F-4EF1-951A-560C0D7AE251}" dt="2024-04-19T15:06:25.088" v="18" actId="47"/>
        <pc:sldMkLst>
          <pc:docMk/>
          <pc:sldMk cId="2777638620" sldId="912"/>
        </pc:sldMkLst>
      </pc:sldChg>
      <pc:sldChg chg="del">
        <pc:chgData name="Mary Finckenor" userId="9bccd07e546f2688" providerId="LiveId" clId="{99C55012-024F-4EF1-951A-560C0D7AE251}" dt="2024-04-19T15:06:25.088" v="18" actId="47"/>
        <pc:sldMkLst>
          <pc:docMk/>
          <pc:sldMk cId="766457477" sldId="914"/>
        </pc:sldMkLst>
      </pc:sldChg>
      <pc:sldChg chg="del">
        <pc:chgData name="Mary Finckenor" userId="9bccd07e546f2688" providerId="LiveId" clId="{99C55012-024F-4EF1-951A-560C0D7AE251}" dt="2024-04-19T15:06:25.088" v="18" actId="47"/>
        <pc:sldMkLst>
          <pc:docMk/>
          <pc:sldMk cId="1401479552" sldId="915"/>
        </pc:sldMkLst>
      </pc:sldChg>
      <pc:sldChg chg="del">
        <pc:chgData name="Mary Finckenor" userId="9bccd07e546f2688" providerId="LiveId" clId="{99C55012-024F-4EF1-951A-560C0D7AE251}" dt="2024-04-19T15:06:25.088" v="18" actId="47"/>
        <pc:sldMkLst>
          <pc:docMk/>
          <pc:sldMk cId="2431018034" sldId="916"/>
        </pc:sldMkLst>
      </pc:sldChg>
      <pc:sldChg chg="del">
        <pc:chgData name="Mary Finckenor" userId="9bccd07e546f2688" providerId="LiveId" clId="{99C55012-024F-4EF1-951A-560C0D7AE251}" dt="2024-04-19T15:07:04.301" v="24" actId="47"/>
        <pc:sldMkLst>
          <pc:docMk/>
          <pc:sldMk cId="2568086708" sldId="924"/>
        </pc:sldMkLst>
      </pc:sldChg>
      <pc:sldChg chg="del">
        <pc:chgData name="Mary Finckenor" userId="9bccd07e546f2688" providerId="LiveId" clId="{99C55012-024F-4EF1-951A-560C0D7AE251}" dt="2024-04-19T15:07:04.301" v="24" actId="47"/>
        <pc:sldMkLst>
          <pc:docMk/>
          <pc:sldMk cId="815869314" sldId="931"/>
        </pc:sldMkLst>
      </pc:sldChg>
      <pc:sldChg chg="del">
        <pc:chgData name="Mary Finckenor" userId="9bccd07e546f2688" providerId="LiveId" clId="{99C55012-024F-4EF1-951A-560C0D7AE251}" dt="2024-04-19T15:06:58.917" v="23" actId="47"/>
        <pc:sldMkLst>
          <pc:docMk/>
          <pc:sldMk cId="1499434249" sldId="932"/>
        </pc:sldMkLst>
      </pc:sldChg>
      <pc:sldChg chg="del">
        <pc:chgData name="Mary Finckenor" userId="9bccd07e546f2688" providerId="LiveId" clId="{99C55012-024F-4EF1-951A-560C0D7AE251}" dt="2024-04-19T15:04:11.591" v="2" actId="2696"/>
        <pc:sldMkLst>
          <pc:docMk/>
          <pc:sldMk cId="668363333" sldId="1181"/>
        </pc:sldMkLst>
      </pc:sldChg>
      <pc:sldChg chg="del">
        <pc:chgData name="Mary Finckenor" userId="9bccd07e546f2688" providerId="LiveId" clId="{99C55012-024F-4EF1-951A-560C0D7AE251}" dt="2024-04-19T15:05:13.895" v="8" actId="2696"/>
        <pc:sldMkLst>
          <pc:docMk/>
          <pc:sldMk cId="1027401596" sldId="2097"/>
        </pc:sldMkLst>
      </pc:sldChg>
      <pc:sldChg chg="del">
        <pc:chgData name="Mary Finckenor" userId="9bccd07e546f2688" providerId="LiveId" clId="{99C55012-024F-4EF1-951A-560C0D7AE251}" dt="2024-04-19T15:05:13.895" v="8" actId="2696"/>
        <pc:sldMkLst>
          <pc:docMk/>
          <pc:sldMk cId="844661336" sldId="2098"/>
        </pc:sldMkLst>
      </pc:sldChg>
      <pc:sldChg chg="del">
        <pc:chgData name="Mary Finckenor" userId="9bccd07e546f2688" providerId="LiveId" clId="{99C55012-024F-4EF1-951A-560C0D7AE251}" dt="2024-04-19T15:05:54.483" v="14" actId="47"/>
        <pc:sldMkLst>
          <pc:docMk/>
          <pc:sldMk cId="1846299365" sldId="2138"/>
        </pc:sldMkLst>
      </pc:sldChg>
      <pc:sldChg chg="del">
        <pc:chgData name="Mary Finckenor" userId="9bccd07e546f2688" providerId="LiveId" clId="{99C55012-024F-4EF1-951A-560C0D7AE251}" dt="2024-04-19T15:05:54.483" v="14" actId="47"/>
        <pc:sldMkLst>
          <pc:docMk/>
          <pc:sldMk cId="159729831" sldId="2139"/>
        </pc:sldMkLst>
      </pc:sldChg>
      <pc:sldChg chg="del">
        <pc:chgData name="Mary Finckenor" userId="9bccd07e546f2688" providerId="LiveId" clId="{99C55012-024F-4EF1-951A-560C0D7AE251}" dt="2024-04-19T15:03:43.506" v="0" actId="2696"/>
        <pc:sldMkLst>
          <pc:docMk/>
          <pc:sldMk cId="3510282056" sldId="2149"/>
        </pc:sldMkLst>
      </pc:sldChg>
      <pc:sldChg chg="del">
        <pc:chgData name="Mary Finckenor" userId="9bccd07e546f2688" providerId="LiveId" clId="{99C55012-024F-4EF1-951A-560C0D7AE251}" dt="2024-04-19T15:06:09.525" v="16" actId="47"/>
        <pc:sldMkLst>
          <pc:docMk/>
          <pc:sldMk cId="1974900422" sldId="2279"/>
        </pc:sldMkLst>
      </pc:sldChg>
      <pc:sldChg chg="del">
        <pc:chgData name="Mary Finckenor" userId="9bccd07e546f2688" providerId="LiveId" clId="{99C55012-024F-4EF1-951A-560C0D7AE251}" dt="2024-04-19T15:05:31.855" v="12" actId="47"/>
        <pc:sldMkLst>
          <pc:docMk/>
          <pc:sldMk cId="488219622" sldId="2294"/>
        </pc:sldMkLst>
      </pc:sldChg>
      <pc:sldChg chg="del">
        <pc:chgData name="Mary Finckenor" userId="9bccd07e546f2688" providerId="LiveId" clId="{99C55012-024F-4EF1-951A-560C0D7AE251}" dt="2024-04-19T15:05:28.207" v="11" actId="47"/>
        <pc:sldMkLst>
          <pc:docMk/>
          <pc:sldMk cId="3876803766" sldId="2295"/>
        </pc:sldMkLst>
      </pc:sldChg>
      <pc:sldChg chg="del">
        <pc:chgData name="Mary Finckenor" userId="9bccd07e546f2688" providerId="LiveId" clId="{99C55012-024F-4EF1-951A-560C0D7AE251}" dt="2024-04-19T15:05:28.207" v="11" actId="47"/>
        <pc:sldMkLst>
          <pc:docMk/>
          <pc:sldMk cId="3519911631" sldId="2296"/>
        </pc:sldMkLst>
      </pc:sldChg>
      <pc:sldChg chg="del">
        <pc:chgData name="Mary Finckenor" userId="9bccd07e546f2688" providerId="LiveId" clId="{99C55012-024F-4EF1-951A-560C0D7AE251}" dt="2024-04-19T15:05:28.207" v="11" actId="47"/>
        <pc:sldMkLst>
          <pc:docMk/>
          <pc:sldMk cId="1090596077" sldId="2297"/>
        </pc:sldMkLst>
      </pc:sldChg>
      <pc:sldChg chg="del">
        <pc:chgData name="Mary Finckenor" userId="9bccd07e546f2688" providerId="LiveId" clId="{99C55012-024F-4EF1-951A-560C0D7AE251}" dt="2024-04-19T15:05:28.207" v="11" actId="47"/>
        <pc:sldMkLst>
          <pc:docMk/>
          <pc:sldMk cId="34540994" sldId="2298"/>
        </pc:sldMkLst>
      </pc:sldChg>
      <pc:sldChg chg="del">
        <pc:chgData name="Mary Finckenor" userId="9bccd07e546f2688" providerId="LiveId" clId="{99C55012-024F-4EF1-951A-560C0D7AE251}" dt="2024-04-19T15:05:25.590" v="10" actId="47"/>
        <pc:sldMkLst>
          <pc:docMk/>
          <pc:sldMk cId="3482002031" sldId="2300"/>
        </pc:sldMkLst>
      </pc:sldChg>
      <pc:sldChg chg="del">
        <pc:chgData name="Mary Finckenor" userId="9bccd07e546f2688" providerId="LiveId" clId="{99C55012-024F-4EF1-951A-560C0D7AE251}" dt="2024-04-19T15:05:22.275" v="9" actId="47"/>
        <pc:sldMkLst>
          <pc:docMk/>
          <pc:sldMk cId="2863890243" sldId="2301"/>
        </pc:sldMkLst>
      </pc:sldChg>
      <pc:sldChg chg="del">
        <pc:chgData name="Mary Finckenor" userId="9bccd07e546f2688" providerId="LiveId" clId="{99C55012-024F-4EF1-951A-560C0D7AE251}" dt="2024-04-19T15:05:22.275" v="9" actId="47"/>
        <pc:sldMkLst>
          <pc:docMk/>
          <pc:sldMk cId="4089879028" sldId="2302"/>
        </pc:sldMkLst>
      </pc:sldChg>
      <pc:sldChg chg="del">
        <pc:chgData name="Mary Finckenor" userId="9bccd07e546f2688" providerId="LiveId" clId="{99C55012-024F-4EF1-951A-560C0D7AE251}" dt="2024-04-19T15:05:22.275" v="9" actId="47"/>
        <pc:sldMkLst>
          <pc:docMk/>
          <pc:sldMk cId="3978653348" sldId="2303"/>
        </pc:sldMkLst>
      </pc:sldChg>
      <pc:sldChg chg="del">
        <pc:chgData name="Mary Finckenor" userId="9bccd07e546f2688" providerId="LiveId" clId="{99C55012-024F-4EF1-951A-560C0D7AE251}" dt="2024-04-19T15:05:22.275" v="9" actId="47"/>
        <pc:sldMkLst>
          <pc:docMk/>
          <pc:sldMk cId="1952243899" sldId="2304"/>
        </pc:sldMkLst>
      </pc:sldChg>
      <pc:sldChg chg="del">
        <pc:chgData name="Mary Finckenor" userId="9bccd07e546f2688" providerId="LiveId" clId="{99C55012-024F-4EF1-951A-560C0D7AE251}" dt="2024-04-19T15:05:54.483" v="14" actId="47"/>
        <pc:sldMkLst>
          <pc:docMk/>
          <pc:sldMk cId="2932617235" sldId="2337"/>
        </pc:sldMkLst>
      </pc:sldChg>
      <pc:sldChg chg="del">
        <pc:chgData name="Mary Finckenor" userId="9bccd07e546f2688" providerId="LiveId" clId="{99C55012-024F-4EF1-951A-560C0D7AE251}" dt="2024-04-19T15:05:54.483" v="14" actId="47"/>
        <pc:sldMkLst>
          <pc:docMk/>
          <pc:sldMk cId="3734988029" sldId="2338"/>
        </pc:sldMkLst>
      </pc:sldChg>
      <pc:sldChg chg="del">
        <pc:chgData name="Mary Finckenor" userId="9bccd07e546f2688" providerId="LiveId" clId="{99C55012-024F-4EF1-951A-560C0D7AE251}" dt="2024-04-19T15:05:54.483" v="14" actId="47"/>
        <pc:sldMkLst>
          <pc:docMk/>
          <pc:sldMk cId="1113185892" sldId="2339"/>
        </pc:sldMkLst>
      </pc:sldChg>
      <pc:sldChg chg="del">
        <pc:chgData name="Mary Finckenor" userId="9bccd07e546f2688" providerId="LiveId" clId="{99C55012-024F-4EF1-951A-560C0D7AE251}" dt="2024-04-19T15:05:54.483" v="14" actId="47"/>
        <pc:sldMkLst>
          <pc:docMk/>
          <pc:sldMk cId="3202736614" sldId="2340"/>
        </pc:sldMkLst>
      </pc:sldChg>
      <pc:sldChg chg="del">
        <pc:chgData name="Mary Finckenor" userId="9bccd07e546f2688" providerId="LiveId" clId="{99C55012-024F-4EF1-951A-560C0D7AE251}" dt="2024-04-19T15:03:43.506" v="0" actId="2696"/>
        <pc:sldMkLst>
          <pc:docMk/>
          <pc:sldMk cId="19458590" sldId="2344"/>
        </pc:sldMkLst>
      </pc:sldChg>
      <pc:sldChg chg="del">
        <pc:chgData name="Mary Finckenor" userId="9bccd07e546f2688" providerId="LiveId" clId="{99C55012-024F-4EF1-951A-560C0D7AE251}" dt="2024-04-19T15:03:43.506" v="0" actId="2696"/>
        <pc:sldMkLst>
          <pc:docMk/>
          <pc:sldMk cId="4035680963" sldId="2345"/>
        </pc:sldMkLst>
      </pc:sldChg>
      <pc:sldChg chg="del">
        <pc:chgData name="Mary Finckenor" userId="9bccd07e546f2688" providerId="LiveId" clId="{99C55012-024F-4EF1-951A-560C0D7AE251}" dt="2024-04-19T15:06:15.438" v="17" actId="47"/>
        <pc:sldMkLst>
          <pc:docMk/>
          <pc:sldMk cId="1685884265" sldId="2366"/>
        </pc:sldMkLst>
      </pc:sldChg>
      <pc:sldChg chg="del">
        <pc:chgData name="Mary Finckenor" userId="9bccd07e546f2688" providerId="LiveId" clId="{99C55012-024F-4EF1-951A-560C0D7AE251}" dt="2024-04-19T15:05:40.314" v="13" actId="2696"/>
        <pc:sldMkLst>
          <pc:docMk/>
          <pc:sldMk cId="2483335554" sldId="2368"/>
        </pc:sldMkLst>
      </pc:sldChg>
      <pc:sldChg chg="del">
        <pc:chgData name="Mary Finckenor" userId="9bccd07e546f2688" providerId="LiveId" clId="{99C55012-024F-4EF1-951A-560C0D7AE251}" dt="2024-04-19T15:04:17.077" v="3" actId="2696"/>
        <pc:sldMkLst>
          <pc:docMk/>
          <pc:sldMk cId="2791677284" sldId="2369"/>
        </pc:sldMkLst>
      </pc:sldChg>
      <pc:sldChg chg="del">
        <pc:chgData name="Mary Finckenor" userId="9bccd07e546f2688" providerId="LiveId" clId="{99C55012-024F-4EF1-951A-560C0D7AE251}" dt="2024-04-19T15:06:01.638" v="15" actId="47"/>
        <pc:sldMkLst>
          <pc:docMk/>
          <pc:sldMk cId="3218909528" sldId="2379"/>
        </pc:sldMkLst>
      </pc:sldChg>
      <pc:sldChg chg="del">
        <pc:chgData name="Mary Finckenor" userId="9bccd07e546f2688" providerId="LiveId" clId="{99C55012-024F-4EF1-951A-560C0D7AE251}" dt="2024-04-19T15:06:01.638" v="15" actId="47"/>
        <pc:sldMkLst>
          <pc:docMk/>
          <pc:sldMk cId="1422417969" sldId="2381"/>
        </pc:sldMkLst>
      </pc:sldChg>
      <pc:sldChg chg="del">
        <pc:chgData name="Mary Finckenor" userId="9bccd07e546f2688" providerId="LiveId" clId="{99C55012-024F-4EF1-951A-560C0D7AE251}" dt="2024-04-19T15:06:01.638" v="15" actId="47"/>
        <pc:sldMkLst>
          <pc:docMk/>
          <pc:sldMk cId="3141668891" sldId="2382"/>
        </pc:sldMkLst>
      </pc:sldChg>
      <pc:sldChg chg="del">
        <pc:chgData name="Mary Finckenor" userId="9bccd07e546f2688" providerId="LiveId" clId="{99C55012-024F-4EF1-951A-560C0D7AE251}" dt="2024-04-19T15:06:01.638" v="15" actId="47"/>
        <pc:sldMkLst>
          <pc:docMk/>
          <pc:sldMk cId="2738263914" sldId="2383"/>
        </pc:sldMkLst>
      </pc:sldChg>
      <pc:sldChg chg="del">
        <pc:chgData name="Mary Finckenor" userId="9bccd07e546f2688" providerId="LiveId" clId="{99C55012-024F-4EF1-951A-560C0D7AE251}" dt="2024-04-19T15:06:01.638" v="15" actId="47"/>
        <pc:sldMkLst>
          <pc:docMk/>
          <pc:sldMk cId="3631735048" sldId="2384"/>
        </pc:sldMkLst>
      </pc:sldChg>
      <pc:sldChg chg="del">
        <pc:chgData name="Mary Finckenor" userId="9bccd07e546f2688" providerId="LiveId" clId="{99C55012-024F-4EF1-951A-560C0D7AE251}" dt="2024-04-19T15:06:01.638" v="15" actId="47"/>
        <pc:sldMkLst>
          <pc:docMk/>
          <pc:sldMk cId="192611640" sldId="2385"/>
        </pc:sldMkLst>
      </pc:sldChg>
      <pc:sldChg chg="del">
        <pc:chgData name="Mary Finckenor" userId="9bccd07e546f2688" providerId="LiveId" clId="{99C55012-024F-4EF1-951A-560C0D7AE251}" dt="2024-04-19T15:06:01.638" v="15" actId="47"/>
        <pc:sldMkLst>
          <pc:docMk/>
          <pc:sldMk cId="2192139262" sldId="2386"/>
        </pc:sldMkLst>
      </pc:sldChg>
      <pc:sldChg chg="del">
        <pc:chgData name="Mary Finckenor" userId="9bccd07e546f2688" providerId="LiveId" clId="{99C55012-024F-4EF1-951A-560C0D7AE251}" dt="2024-04-19T15:06:01.638" v="15" actId="47"/>
        <pc:sldMkLst>
          <pc:docMk/>
          <pc:sldMk cId="3713100033" sldId="2387"/>
        </pc:sldMkLst>
      </pc:sldChg>
      <pc:sldChg chg="del">
        <pc:chgData name="Mary Finckenor" userId="9bccd07e546f2688" providerId="LiveId" clId="{99C55012-024F-4EF1-951A-560C0D7AE251}" dt="2024-04-19T15:06:01.638" v="15" actId="47"/>
        <pc:sldMkLst>
          <pc:docMk/>
          <pc:sldMk cId="948029809" sldId="2388"/>
        </pc:sldMkLst>
      </pc:sldChg>
      <pc:sldChg chg="del">
        <pc:chgData name="Mary Finckenor" userId="9bccd07e546f2688" providerId="LiveId" clId="{99C55012-024F-4EF1-951A-560C0D7AE251}" dt="2024-04-19T15:06:01.638" v="15" actId="47"/>
        <pc:sldMkLst>
          <pc:docMk/>
          <pc:sldMk cId="1021292103" sldId="2389"/>
        </pc:sldMkLst>
      </pc:sldChg>
      <pc:sldChg chg="del">
        <pc:chgData name="Mary Finckenor" userId="9bccd07e546f2688" providerId="LiveId" clId="{99C55012-024F-4EF1-951A-560C0D7AE251}" dt="2024-04-19T15:04:51.744" v="6" actId="47"/>
        <pc:sldMkLst>
          <pc:docMk/>
          <pc:sldMk cId="78911452" sldId="2390"/>
        </pc:sldMkLst>
      </pc:sldChg>
      <pc:sldChg chg="del">
        <pc:chgData name="Mary Finckenor" userId="9bccd07e546f2688" providerId="LiveId" clId="{99C55012-024F-4EF1-951A-560C0D7AE251}" dt="2024-04-19T15:03:43.506" v="0" actId="2696"/>
        <pc:sldMkLst>
          <pc:docMk/>
          <pc:sldMk cId="1947306148" sldId="2394"/>
        </pc:sldMkLst>
      </pc:sldChg>
      <pc:sldChg chg="del">
        <pc:chgData name="Mary Finckenor" userId="9bccd07e546f2688" providerId="LiveId" clId="{99C55012-024F-4EF1-951A-560C0D7AE251}" dt="2024-04-19T15:03:43.506" v="0" actId="2696"/>
        <pc:sldMkLst>
          <pc:docMk/>
          <pc:sldMk cId="1762991241" sldId="2395"/>
        </pc:sldMkLst>
      </pc:sldChg>
      <pc:sldChg chg="del">
        <pc:chgData name="Mary Finckenor" userId="9bccd07e546f2688" providerId="LiveId" clId="{99C55012-024F-4EF1-951A-560C0D7AE251}" dt="2024-04-19T15:03:43.506" v="0" actId="2696"/>
        <pc:sldMkLst>
          <pc:docMk/>
          <pc:sldMk cId="1049975174" sldId="2396"/>
        </pc:sldMkLst>
      </pc:sldChg>
      <pc:sldChg chg="del">
        <pc:chgData name="Mary Finckenor" userId="9bccd07e546f2688" providerId="LiveId" clId="{99C55012-024F-4EF1-951A-560C0D7AE251}" dt="2024-04-19T15:03:43.506" v="0" actId="2696"/>
        <pc:sldMkLst>
          <pc:docMk/>
          <pc:sldMk cId="3855814884" sldId="2397"/>
        </pc:sldMkLst>
      </pc:sldChg>
      <pc:sldChg chg="del">
        <pc:chgData name="Mary Finckenor" userId="9bccd07e546f2688" providerId="LiveId" clId="{99C55012-024F-4EF1-951A-560C0D7AE251}" dt="2024-04-19T15:03:43.506" v="0" actId="2696"/>
        <pc:sldMkLst>
          <pc:docMk/>
          <pc:sldMk cId="3283274517" sldId="2398"/>
        </pc:sldMkLst>
      </pc:sldChg>
      <pc:sldChg chg="del">
        <pc:chgData name="Mary Finckenor" userId="9bccd07e546f2688" providerId="LiveId" clId="{99C55012-024F-4EF1-951A-560C0D7AE251}" dt="2024-04-19T15:03:43.506" v="0" actId="2696"/>
        <pc:sldMkLst>
          <pc:docMk/>
          <pc:sldMk cId="3598464192" sldId="2399"/>
        </pc:sldMkLst>
      </pc:sldChg>
      <pc:sldChg chg="del">
        <pc:chgData name="Mary Finckenor" userId="9bccd07e546f2688" providerId="LiveId" clId="{99C55012-024F-4EF1-951A-560C0D7AE251}" dt="2024-04-19T15:03:43.506" v="0" actId="2696"/>
        <pc:sldMkLst>
          <pc:docMk/>
          <pc:sldMk cId="1313078467" sldId="2400"/>
        </pc:sldMkLst>
      </pc:sldChg>
      <pc:sldChg chg="del">
        <pc:chgData name="Mary Finckenor" userId="9bccd07e546f2688" providerId="LiveId" clId="{99C55012-024F-4EF1-951A-560C0D7AE251}" dt="2024-04-19T15:04:51.744" v="6" actId="47"/>
        <pc:sldMkLst>
          <pc:docMk/>
          <pc:sldMk cId="732937176" sldId="2403"/>
        </pc:sldMkLst>
      </pc:sldChg>
      <pc:sldChg chg="del">
        <pc:chgData name="Mary Finckenor" userId="9bccd07e546f2688" providerId="LiveId" clId="{99C55012-024F-4EF1-951A-560C0D7AE251}" dt="2024-04-19T15:04:51.744" v="6" actId="47"/>
        <pc:sldMkLst>
          <pc:docMk/>
          <pc:sldMk cId="2829048710" sldId="2404"/>
        </pc:sldMkLst>
      </pc:sldChg>
      <pc:sldChg chg="del">
        <pc:chgData name="Mary Finckenor" userId="9bccd07e546f2688" providerId="LiveId" clId="{99C55012-024F-4EF1-951A-560C0D7AE251}" dt="2024-04-19T15:04:51.744" v="6" actId="47"/>
        <pc:sldMkLst>
          <pc:docMk/>
          <pc:sldMk cId="2781342326" sldId="2405"/>
        </pc:sldMkLst>
      </pc:sldChg>
      <pc:sldChg chg="del">
        <pc:chgData name="Mary Finckenor" userId="9bccd07e546f2688" providerId="LiveId" clId="{99C55012-024F-4EF1-951A-560C0D7AE251}" dt="2024-04-19T15:04:51.744" v="6" actId="47"/>
        <pc:sldMkLst>
          <pc:docMk/>
          <pc:sldMk cId="2839657355" sldId="2406"/>
        </pc:sldMkLst>
      </pc:sldChg>
      <pc:sldChg chg="del">
        <pc:chgData name="Mary Finckenor" userId="9bccd07e546f2688" providerId="LiveId" clId="{99C55012-024F-4EF1-951A-560C0D7AE251}" dt="2024-04-19T15:04:51.744" v="6" actId="47"/>
        <pc:sldMkLst>
          <pc:docMk/>
          <pc:sldMk cId="2484742451" sldId="2407"/>
        </pc:sldMkLst>
      </pc:sldChg>
      <pc:sldChg chg="del">
        <pc:chgData name="Mary Finckenor" userId="9bccd07e546f2688" providerId="LiveId" clId="{99C55012-024F-4EF1-951A-560C0D7AE251}" dt="2024-04-19T15:04:46.981" v="5" actId="47"/>
        <pc:sldMkLst>
          <pc:docMk/>
          <pc:sldMk cId="3007470052" sldId="2408"/>
        </pc:sldMkLst>
      </pc:sldChg>
      <pc:sldChg chg="del">
        <pc:chgData name="Mary Finckenor" userId="9bccd07e546f2688" providerId="LiveId" clId="{99C55012-024F-4EF1-951A-560C0D7AE251}" dt="2024-04-19T15:04:11.591" v="2" actId="2696"/>
        <pc:sldMkLst>
          <pc:docMk/>
          <pc:sldMk cId="94163729" sldId="2409"/>
        </pc:sldMkLst>
      </pc:sldChg>
      <pc:sldChg chg="del">
        <pc:chgData name="Mary Finckenor" userId="9bccd07e546f2688" providerId="LiveId" clId="{99C55012-024F-4EF1-951A-560C0D7AE251}" dt="2024-04-19T15:04:11.591" v="2" actId="2696"/>
        <pc:sldMkLst>
          <pc:docMk/>
          <pc:sldMk cId="3798190731" sldId="2410"/>
        </pc:sldMkLst>
      </pc:sldChg>
      <pc:sldChg chg="del">
        <pc:chgData name="Mary Finckenor" userId="9bccd07e546f2688" providerId="LiveId" clId="{99C55012-024F-4EF1-951A-560C0D7AE251}" dt="2024-04-19T15:04:11.591" v="2" actId="2696"/>
        <pc:sldMkLst>
          <pc:docMk/>
          <pc:sldMk cId="3622758765" sldId="2411"/>
        </pc:sldMkLst>
      </pc:sldChg>
      <pc:sldChg chg="del">
        <pc:chgData name="Mary Finckenor" userId="9bccd07e546f2688" providerId="LiveId" clId="{99C55012-024F-4EF1-951A-560C0D7AE251}" dt="2024-04-19T15:03:43.506" v="0" actId="2696"/>
        <pc:sldMkLst>
          <pc:docMk/>
          <pc:sldMk cId="3447529452" sldId="2417"/>
        </pc:sldMkLst>
      </pc:sldChg>
      <pc:sldChg chg="del">
        <pc:chgData name="Mary Finckenor" userId="9bccd07e546f2688" providerId="LiveId" clId="{99C55012-024F-4EF1-951A-560C0D7AE251}" dt="2024-04-19T15:04:46.981" v="5" actId="47"/>
        <pc:sldMkLst>
          <pc:docMk/>
          <pc:sldMk cId="2153389561" sldId="2418"/>
        </pc:sldMkLst>
      </pc:sldChg>
      <pc:sldChg chg="del">
        <pc:chgData name="Mary Finckenor" userId="9bccd07e546f2688" providerId="LiveId" clId="{99C55012-024F-4EF1-951A-560C0D7AE251}" dt="2024-04-19T15:05:22.275" v="9" actId="47"/>
        <pc:sldMkLst>
          <pc:docMk/>
          <pc:sldMk cId="2858159114" sldId="2419"/>
        </pc:sldMkLst>
      </pc:sldChg>
      <pc:sldChg chg="del">
        <pc:chgData name="Mary Finckenor" userId="9bccd07e546f2688" providerId="LiveId" clId="{99C55012-024F-4EF1-951A-560C0D7AE251}" dt="2024-04-19T15:04:25.398" v="4" actId="2696"/>
        <pc:sldMkLst>
          <pc:docMk/>
          <pc:sldMk cId="2044277271" sldId="2426"/>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370471089752185"/>
          <c:y val="0.10497976588506243"/>
          <c:w val="0.78964434444573295"/>
          <c:h val="0.69541300661704508"/>
        </c:manualLayout>
      </c:layout>
      <c:scatterChart>
        <c:scatterStyle val="smoothMarker"/>
        <c:varyColors val="0"/>
        <c:ser>
          <c:idx val="0"/>
          <c:order val="0"/>
          <c:tx>
            <c:strRef>
              <c:f>Sheet1!$B$1</c:f>
              <c:strCache>
                <c:ptCount val="1"/>
                <c:pt idx="0">
                  <c:v>Y-Values</c:v>
                </c:pt>
              </c:strCache>
            </c:strRef>
          </c:tx>
          <c:spPr>
            <a:ln w="76200" cap="rnd">
              <a:solidFill>
                <a:schemeClr val="accent1"/>
              </a:solidFill>
              <a:round/>
            </a:ln>
            <a:effectLst/>
          </c:spPr>
          <c:marker>
            <c:symbol val="none"/>
          </c:marker>
          <c:xVal>
            <c:numRef>
              <c:f>Sheet1!$A$2:$A$12</c:f>
              <c:numCache>
                <c:formatCode>General</c:formatCode>
                <c:ptCount val="11"/>
                <c:pt idx="0">
                  <c:v>1</c:v>
                </c:pt>
                <c:pt idx="1">
                  <c:v>2</c:v>
                </c:pt>
                <c:pt idx="2">
                  <c:v>3</c:v>
                </c:pt>
                <c:pt idx="3">
                  <c:v>4</c:v>
                </c:pt>
                <c:pt idx="4">
                  <c:v>5</c:v>
                </c:pt>
                <c:pt idx="5">
                  <c:v>6</c:v>
                </c:pt>
                <c:pt idx="6">
                  <c:v>7</c:v>
                </c:pt>
                <c:pt idx="7">
                  <c:v>8</c:v>
                </c:pt>
              </c:numCache>
            </c:numRef>
          </c:xVal>
          <c:yVal>
            <c:numRef>
              <c:f>Sheet1!$B$2:$B$12</c:f>
              <c:numCache>
                <c:formatCode>General</c:formatCode>
                <c:ptCount val="11"/>
                <c:pt idx="0">
                  <c:v>1</c:v>
                </c:pt>
                <c:pt idx="1">
                  <c:v>4.5</c:v>
                </c:pt>
                <c:pt idx="2">
                  <c:v>5.5</c:v>
                </c:pt>
                <c:pt idx="3">
                  <c:v>5</c:v>
                </c:pt>
                <c:pt idx="4">
                  <c:v>3</c:v>
                </c:pt>
                <c:pt idx="5">
                  <c:v>1.75</c:v>
                </c:pt>
                <c:pt idx="6">
                  <c:v>1.25</c:v>
                </c:pt>
                <c:pt idx="7">
                  <c:v>1</c:v>
                </c:pt>
              </c:numCache>
            </c:numRef>
          </c:yVal>
          <c:smooth val="1"/>
          <c:extLst>
            <c:ext xmlns:c16="http://schemas.microsoft.com/office/drawing/2014/chart" uri="{C3380CC4-5D6E-409C-BE32-E72D297353CC}">
              <c16:uniqueId val="{00000000-0F9A-4543-B867-0678BBFCFE2B}"/>
            </c:ext>
          </c:extLst>
        </c:ser>
        <c:ser>
          <c:idx val="1"/>
          <c:order val="1"/>
          <c:tx>
            <c:strRef>
              <c:f>Sheet1!$C$1</c:f>
              <c:strCache>
                <c:ptCount val="1"/>
                <c:pt idx="0">
                  <c:v>Column1</c:v>
                </c:pt>
              </c:strCache>
            </c:strRef>
          </c:tx>
          <c:spPr>
            <a:ln w="57150" cap="rnd">
              <a:solidFill>
                <a:schemeClr val="tx2">
                  <a:lumMod val="60000"/>
                  <a:lumOff val="40000"/>
                </a:schemeClr>
              </a:solidFill>
              <a:prstDash val="sysDash"/>
              <a:round/>
            </a:ln>
            <a:effectLst/>
          </c:spPr>
          <c:marker>
            <c:symbol val="none"/>
          </c:marker>
          <c:xVal>
            <c:numRef>
              <c:f>Sheet1!$A$2:$A$12</c:f>
              <c:numCache>
                <c:formatCode>General</c:formatCode>
                <c:ptCount val="11"/>
                <c:pt idx="0">
                  <c:v>1</c:v>
                </c:pt>
                <c:pt idx="1">
                  <c:v>2</c:v>
                </c:pt>
                <c:pt idx="2">
                  <c:v>3</c:v>
                </c:pt>
                <c:pt idx="3">
                  <c:v>4</c:v>
                </c:pt>
                <c:pt idx="4">
                  <c:v>5</c:v>
                </c:pt>
                <c:pt idx="5">
                  <c:v>6</c:v>
                </c:pt>
                <c:pt idx="6">
                  <c:v>7</c:v>
                </c:pt>
                <c:pt idx="7">
                  <c:v>8</c:v>
                </c:pt>
              </c:numCache>
            </c:numRef>
          </c:xVal>
          <c:yVal>
            <c:numRef>
              <c:f>Sheet1!$C$2:$C$12</c:f>
              <c:numCache>
                <c:formatCode>General</c:formatCode>
                <c:ptCount val="11"/>
                <c:pt idx="0">
                  <c:v>1</c:v>
                </c:pt>
                <c:pt idx="1">
                  <c:v>2</c:v>
                </c:pt>
                <c:pt idx="2">
                  <c:v>2.5</c:v>
                </c:pt>
                <c:pt idx="3">
                  <c:v>2</c:v>
                </c:pt>
                <c:pt idx="4">
                  <c:v>1.5</c:v>
                </c:pt>
                <c:pt idx="5">
                  <c:v>1.2</c:v>
                </c:pt>
                <c:pt idx="6">
                  <c:v>1.1000000000000001</c:v>
                </c:pt>
                <c:pt idx="7">
                  <c:v>1</c:v>
                </c:pt>
              </c:numCache>
            </c:numRef>
          </c:yVal>
          <c:smooth val="1"/>
          <c:extLst>
            <c:ext xmlns:c16="http://schemas.microsoft.com/office/drawing/2014/chart" uri="{C3380CC4-5D6E-409C-BE32-E72D297353CC}">
              <c16:uniqueId val="{00000002-0F9A-4543-B867-0678BBFCFE2B}"/>
            </c:ext>
          </c:extLst>
        </c:ser>
        <c:dLbls>
          <c:showLegendKey val="0"/>
          <c:showVal val="0"/>
          <c:showCatName val="0"/>
          <c:showSerName val="0"/>
          <c:showPercent val="0"/>
          <c:showBubbleSize val="0"/>
        </c:dLbls>
        <c:axId val="1712758184"/>
        <c:axId val="1712753264"/>
      </c:scatterChart>
      <c:valAx>
        <c:axId val="1712758184"/>
        <c:scaling>
          <c:orientation val="minMax"/>
        </c:scaling>
        <c:delete val="1"/>
        <c:axPos val="b"/>
        <c:title>
          <c:tx>
            <c:rich>
              <a:bodyPr rot="0" spcFirstLastPara="1" vertOverflow="ellipsis" vert="horz" wrap="square" anchor="ctr" anchorCtr="1"/>
              <a:lstStyle/>
              <a:p>
                <a:pPr>
                  <a:defRPr sz="1197" b="0" i="0" u="none" strike="noStrike" kern="1200" cap="all" baseline="0">
                    <a:solidFill>
                      <a:schemeClr val="tx2"/>
                    </a:solidFill>
                    <a:latin typeface="+mn-lt"/>
                    <a:ea typeface="+mn-ea"/>
                    <a:cs typeface="+mn-cs"/>
                  </a:defRPr>
                </a:pPr>
                <a:r>
                  <a:rPr lang="en-US" sz="3200" b="1">
                    <a:solidFill>
                      <a:schemeClr val="tx2"/>
                    </a:solidFill>
                  </a:rPr>
                  <a:t>Time →</a:t>
                </a:r>
              </a:p>
            </c:rich>
          </c:tx>
          <c:layout>
            <c:manualLayout>
              <c:xMode val="edge"/>
              <c:yMode val="edge"/>
              <c:x val="0.42071415573247806"/>
              <c:y val="0.77868103366165431"/>
            </c:manualLayout>
          </c:layout>
          <c:overlay val="0"/>
          <c:spPr>
            <a:noFill/>
            <a:ln>
              <a:noFill/>
            </a:ln>
            <a:effectLst/>
          </c:spPr>
          <c:txPr>
            <a:bodyPr rot="0" spcFirstLastPara="1" vertOverflow="ellipsis" vert="horz" wrap="square" anchor="ctr" anchorCtr="1"/>
            <a:lstStyle/>
            <a:p>
              <a:pPr>
                <a:defRPr sz="1197" b="0" i="0" u="none" strike="noStrike" kern="1200" cap="all" baseline="0">
                  <a:solidFill>
                    <a:schemeClr val="tx2"/>
                  </a:solidFill>
                  <a:latin typeface="+mn-lt"/>
                  <a:ea typeface="+mn-ea"/>
                  <a:cs typeface="+mn-cs"/>
                </a:defRPr>
              </a:pPr>
              <a:endParaRPr lang="en-US"/>
            </a:p>
          </c:txPr>
        </c:title>
        <c:numFmt formatCode="General" sourceLinked="1"/>
        <c:majorTickMark val="none"/>
        <c:minorTickMark val="none"/>
        <c:tickLblPos val="nextTo"/>
        <c:crossAx val="1712753264"/>
        <c:crosses val="autoZero"/>
        <c:crossBetween val="midCat"/>
      </c:valAx>
      <c:valAx>
        <c:axId val="1712753264"/>
        <c:scaling>
          <c:orientation val="minMax"/>
        </c:scaling>
        <c:delete val="1"/>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cap="all" baseline="0">
                    <a:solidFill>
                      <a:schemeClr val="tx2"/>
                    </a:solidFill>
                    <a:latin typeface="+mn-lt"/>
                    <a:ea typeface="+mn-ea"/>
                    <a:cs typeface="+mn-cs"/>
                  </a:defRPr>
                </a:pPr>
                <a:r>
                  <a:rPr lang="en-US" sz="3200" b="1">
                    <a:solidFill>
                      <a:schemeClr val="tx2"/>
                    </a:solidFill>
                    <a:latin typeface="+mn-lt"/>
                  </a:rPr>
                  <a:t>Insulin →</a:t>
                </a:r>
              </a:p>
            </c:rich>
          </c:tx>
          <c:overlay val="0"/>
          <c:spPr>
            <a:noFill/>
            <a:ln>
              <a:noFill/>
            </a:ln>
            <a:effectLst/>
          </c:spPr>
          <c:txPr>
            <a:bodyPr rot="-5400000" spcFirstLastPara="1" vertOverflow="ellipsis" vert="horz" wrap="square" anchor="ctr" anchorCtr="1"/>
            <a:lstStyle/>
            <a:p>
              <a:pPr>
                <a:defRPr sz="1197" b="0" i="0" u="none" strike="noStrike" kern="1200" cap="all" baseline="0">
                  <a:solidFill>
                    <a:schemeClr val="tx2"/>
                  </a:solidFill>
                  <a:latin typeface="+mn-lt"/>
                  <a:ea typeface="+mn-ea"/>
                  <a:cs typeface="+mn-cs"/>
                </a:defRPr>
              </a:pPr>
              <a:endParaRPr lang="en-US"/>
            </a:p>
          </c:txPr>
        </c:title>
        <c:numFmt formatCode="General" sourceLinked="1"/>
        <c:majorTickMark val="none"/>
        <c:minorTickMark val="none"/>
        <c:tickLblPos val="nextTo"/>
        <c:crossAx val="171275818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370471089752185"/>
          <c:y val="0.10497976588506243"/>
          <c:w val="0.78964434444573295"/>
          <c:h val="0.69541300661704508"/>
        </c:manualLayout>
      </c:layout>
      <c:scatterChart>
        <c:scatterStyle val="smoothMarker"/>
        <c:varyColors val="0"/>
        <c:ser>
          <c:idx val="0"/>
          <c:order val="0"/>
          <c:tx>
            <c:strRef>
              <c:f>Sheet1!$B$1</c:f>
              <c:strCache>
                <c:ptCount val="1"/>
                <c:pt idx="0">
                  <c:v>Y-Values</c:v>
                </c:pt>
              </c:strCache>
            </c:strRef>
          </c:tx>
          <c:spPr>
            <a:ln w="57150" cap="rnd">
              <a:solidFill>
                <a:schemeClr val="accent1"/>
              </a:solidFill>
              <a:round/>
            </a:ln>
            <a:effectLst/>
          </c:spPr>
          <c:marker>
            <c:symbol val="none"/>
          </c:marker>
          <c:xVal>
            <c:numRef>
              <c:f>Sheet1!$A$2:$A$12</c:f>
              <c:numCache>
                <c:formatCode>General</c:formatCode>
                <c:ptCount val="11"/>
                <c:pt idx="0">
                  <c:v>1</c:v>
                </c:pt>
                <c:pt idx="1">
                  <c:v>2</c:v>
                </c:pt>
                <c:pt idx="2">
                  <c:v>3</c:v>
                </c:pt>
                <c:pt idx="3">
                  <c:v>4</c:v>
                </c:pt>
                <c:pt idx="4">
                  <c:v>5</c:v>
                </c:pt>
                <c:pt idx="5">
                  <c:v>6</c:v>
                </c:pt>
                <c:pt idx="6">
                  <c:v>7</c:v>
                </c:pt>
                <c:pt idx="7">
                  <c:v>8</c:v>
                </c:pt>
              </c:numCache>
            </c:numRef>
          </c:xVal>
          <c:yVal>
            <c:numRef>
              <c:f>Sheet1!$B$2:$B$12</c:f>
              <c:numCache>
                <c:formatCode>General</c:formatCode>
                <c:ptCount val="11"/>
                <c:pt idx="0">
                  <c:v>1</c:v>
                </c:pt>
                <c:pt idx="1">
                  <c:v>4.5</c:v>
                </c:pt>
                <c:pt idx="2">
                  <c:v>5.5</c:v>
                </c:pt>
                <c:pt idx="3">
                  <c:v>5</c:v>
                </c:pt>
                <c:pt idx="4">
                  <c:v>3</c:v>
                </c:pt>
                <c:pt idx="5">
                  <c:v>1.75</c:v>
                </c:pt>
                <c:pt idx="6">
                  <c:v>1.25</c:v>
                </c:pt>
                <c:pt idx="7">
                  <c:v>1</c:v>
                </c:pt>
              </c:numCache>
            </c:numRef>
          </c:yVal>
          <c:smooth val="1"/>
          <c:extLst>
            <c:ext xmlns:c16="http://schemas.microsoft.com/office/drawing/2014/chart" uri="{C3380CC4-5D6E-409C-BE32-E72D297353CC}">
              <c16:uniqueId val="{00000000-0F9A-4543-B867-0678BBFCFE2B}"/>
            </c:ext>
          </c:extLst>
        </c:ser>
        <c:ser>
          <c:idx val="1"/>
          <c:order val="1"/>
          <c:tx>
            <c:strRef>
              <c:f>Sheet1!$C$1</c:f>
              <c:strCache>
                <c:ptCount val="1"/>
                <c:pt idx="0">
                  <c:v>Column1</c:v>
                </c:pt>
              </c:strCache>
            </c:strRef>
          </c:tx>
          <c:spPr>
            <a:ln w="57150" cap="rnd">
              <a:solidFill>
                <a:schemeClr val="tx2">
                  <a:lumMod val="60000"/>
                  <a:lumOff val="40000"/>
                </a:schemeClr>
              </a:solidFill>
              <a:prstDash val="sysDash"/>
              <a:round/>
            </a:ln>
            <a:effectLst/>
          </c:spPr>
          <c:marker>
            <c:symbol val="none"/>
          </c:marker>
          <c:xVal>
            <c:numRef>
              <c:f>Sheet1!$A$2:$A$12</c:f>
              <c:numCache>
                <c:formatCode>General</c:formatCode>
                <c:ptCount val="11"/>
                <c:pt idx="0">
                  <c:v>1</c:v>
                </c:pt>
                <c:pt idx="1">
                  <c:v>2</c:v>
                </c:pt>
                <c:pt idx="2">
                  <c:v>3</c:v>
                </c:pt>
                <c:pt idx="3">
                  <c:v>4</c:v>
                </c:pt>
                <c:pt idx="4">
                  <c:v>5</c:v>
                </c:pt>
                <c:pt idx="5">
                  <c:v>6</c:v>
                </c:pt>
                <c:pt idx="6">
                  <c:v>7</c:v>
                </c:pt>
                <c:pt idx="7">
                  <c:v>8</c:v>
                </c:pt>
              </c:numCache>
            </c:numRef>
          </c:xVal>
          <c:yVal>
            <c:numRef>
              <c:f>Sheet1!$C$2:$C$12</c:f>
              <c:numCache>
                <c:formatCode>General</c:formatCode>
                <c:ptCount val="11"/>
                <c:pt idx="0">
                  <c:v>1</c:v>
                </c:pt>
                <c:pt idx="1">
                  <c:v>2</c:v>
                </c:pt>
                <c:pt idx="2">
                  <c:v>2.5</c:v>
                </c:pt>
                <c:pt idx="3">
                  <c:v>2</c:v>
                </c:pt>
                <c:pt idx="4">
                  <c:v>1.5</c:v>
                </c:pt>
                <c:pt idx="5">
                  <c:v>1.2</c:v>
                </c:pt>
                <c:pt idx="6">
                  <c:v>1.1000000000000001</c:v>
                </c:pt>
                <c:pt idx="7">
                  <c:v>1</c:v>
                </c:pt>
              </c:numCache>
            </c:numRef>
          </c:yVal>
          <c:smooth val="1"/>
          <c:extLst>
            <c:ext xmlns:c16="http://schemas.microsoft.com/office/drawing/2014/chart" uri="{C3380CC4-5D6E-409C-BE32-E72D297353CC}">
              <c16:uniqueId val="{00000002-0F9A-4543-B867-0678BBFCFE2B}"/>
            </c:ext>
          </c:extLst>
        </c:ser>
        <c:dLbls>
          <c:showLegendKey val="0"/>
          <c:showVal val="0"/>
          <c:showCatName val="0"/>
          <c:showSerName val="0"/>
          <c:showPercent val="0"/>
          <c:showBubbleSize val="0"/>
        </c:dLbls>
        <c:axId val="1712758184"/>
        <c:axId val="1712753264"/>
      </c:scatterChart>
      <c:valAx>
        <c:axId val="1712758184"/>
        <c:scaling>
          <c:orientation val="minMax"/>
        </c:scaling>
        <c:delete val="1"/>
        <c:axPos val="b"/>
        <c:title>
          <c:tx>
            <c:rich>
              <a:bodyPr rot="0" spcFirstLastPara="1" vertOverflow="ellipsis" vert="horz" wrap="square" anchor="ctr" anchorCtr="1"/>
              <a:lstStyle/>
              <a:p>
                <a:pPr>
                  <a:defRPr sz="1197" b="0" i="0" u="none" strike="noStrike" kern="1200" cap="all" baseline="0">
                    <a:solidFill>
                      <a:schemeClr val="tx2"/>
                    </a:solidFill>
                    <a:latin typeface="+mn-lt"/>
                    <a:ea typeface="+mn-ea"/>
                    <a:cs typeface="+mn-cs"/>
                  </a:defRPr>
                </a:pPr>
                <a:r>
                  <a:rPr lang="en-US" sz="3200" b="1">
                    <a:solidFill>
                      <a:schemeClr val="tx2"/>
                    </a:solidFill>
                  </a:rPr>
                  <a:t>Time →</a:t>
                </a:r>
              </a:p>
            </c:rich>
          </c:tx>
          <c:layout>
            <c:manualLayout>
              <c:xMode val="edge"/>
              <c:yMode val="edge"/>
              <c:x val="0.42071415573247806"/>
              <c:y val="0.77868103366165431"/>
            </c:manualLayout>
          </c:layout>
          <c:overlay val="0"/>
          <c:spPr>
            <a:noFill/>
            <a:ln>
              <a:noFill/>
            </a:ln>
            <a:effectLst/>
          </c:spPr>
          <c:txPr>
            <a:bodyPr rot="0" spcFirstLastPara="1" vertOverflow="ellipsis" vert="horz" wrap="square" anchor="ctr" anchorCtr="1"/>
            <a:lstStyle/>
            <a:p>
              <a:pPr>
                <a:defRPr sz="1197" b="0" i="0" u="none" strike="noStrike" kern="1200" cap="all" baseline="0">
                  <a:solidFill>
                    <a:schemeClr val="tx2"/>
                  </a:solidFill>
                  <a:latin typeface="+mn-lt"/>
                  <a:ea typeface="+mn-ea"/>
                  <a:cs typeface="+mn-cs"/>
                </a:defRPr>
              </a:pPr>
              <a:endParaRPr lang="en-US"/>
            </a:p>
          </c:txPr>
        </c:title>
        <c:numFmt formatCode="General" sourceLinked="1"/>
        <c:majorTickMark val="none"/>
        <c:minorTickMark val="none"/>
        <c:tickLblPos val="nextTo"/>
        <c:crossAx val="1712753264"/>
        <c:crosses val="autoZero"/>
        <c:crossBetween val="midCat"/>
      </c:valAx>
      <c:valAx>
        <c:axId val="1712753264"/>
        <c:scaling>
          <c:orientation val="minMax"/>
        </c:scaling>
        <c:delete val="1"/>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cap="all" baseline="0">
                    <a:solidFill>
                      <a:schemeClr val="tx2"/>
                    </a:solidFill>
                    <a:latin typeface="+mn-lt"/>
                    <a:ea typeface="+mn-ea"/>
                    <a:cs typeface="+mn-cs"/>
                  </a:defRPr>
                </a:pPr>
                <a:r>
                  <a:rPr lang="en-US" sz="3200" b="1">
                    <a:solidFill>
                      <a:schemeClr val="tx2"/>
                    </a:solidFill>
                    <a:latin typeface="+mn-lt"/>
                  </a:rPr>
                  <a:t>Insulin →</a:t>
                </a:r>
              </a:p>
            </c:rich>
          </c:tx>
          <c:overlay val="0"/>
          <c:spPr>
            <a:noFill/>
            <a:ln>
              <a:noFill/>
            </a:ln>
            <a:effectLst/>
          </c:spPr>
          <c:txPr>
            <a:bodyPr rot="-5400000" spcFirstLastPara="1" vertOverflow="ellipsis" vert="horz" wrap="square" anchor="ctr" anchorCtr="1"/>
            <a:lstStyle/>
            <a:p>
              <a:pPr>
                <a:defRPr sz="1197" b="0" i="0" u="none" strike="noStrike" kern="1200" cap="all" baseline="0">
                  <a:solidFill>
                    <a:schemeClr val="tx2"/>
                  </a:solidFill>
                  <a:latin typeface="+mn-lt"/>
                  <a:ea typeface="+mn-ea"/>
                  <a:cs typeface="+mn-cs"/>
                </a:defRPr>
              </a:pPr>
              <a:endParaRPr lang="en-US"/>
            </a:p>
          </c:txPr>
        </c:title>
        <c:numFmt formatCode="General" sourceLinked="1"/>
        <c:majorTickMark val="none"/>
        <c:minorTickMark val="none"/>
        <c:tickLblPos val="nextTo"/>
        <c:crossAx val="171275818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370471089752185"/>
          <c:y val="0.10497976588506243"/>
          <c:w val="0.78964434444573295"/>
          <c:h val="0.69541300661704508"/>
        </c:manualLayout>
      </c:layout>
      <c:scatterChart>
        <c:scatterStyle val="smoothMarker"/>
        <c:varyColors val="0"/>
        <c:ser>
          <c:idx val="0"/>
          <c:order val="0"/>
          <c:tx>
            <c:strRef>
              <c:f>Sheet1!$B$1</c:f>
              <c:strCache>
                <c:ptCount val="1"/>
                <c:pt idx="0">
                  <c:v>Y-Values</c:v>
                </c:pt>
              </c:strCache>
            </c:strRef>
          </c:tx>
          <c:spPr>
            <a:ln w="57150" cap="rnd">
              <a:solidFill>
                <a:schemeClr val="bg1"/>
              </a:solidFill>
              <a:round/>
            </a:ln>
            <a:effectLst/>
          </c:spPr>
          <c:marker>
            <c:symbol val="none"/>
          </c:marker>
          <c:xVal>
            <c:numRef>
              <c:f>Sheet1!$A$2:$A$12</c:f>
              <c:numCache>
                <c:formatCode>General</c:formatCode>
                <c:ptCount val="11"/>
                <c:pt idx="0">
                  <c:v>1</c:v>
                </c:pt>
                <c:pt idx="1">
                  <c:v>2</c:v>
                </c:pt>
                <c:pt idx="2">
                  <c:v>3</c:v>
                </c:pt>
                <c:pt idx="3">
                  <c:v>4</c:v>
                </c:pt>
                <c:pt idx="4">
                  <c:v>5</c:v>
                </c:pt>
                <c:pt idx="5">
                  <c:v>6</c:v>
                </c:pt>
                <c:pt idx="6">
                  <c:v>7</c:v>
                </c:pt>
                <c:pt idx="7">
                  <c:v>8</c:v>
                </c:pt>
              </c:numCache>
            </c:numRef>
          </c:xVal>
          <c:yVal>
            <c:numRef>
              <c:f>Sheet1!$B$2:$B$12</c:f>
              <c:numCache>
                <c:formatCode>General</c:formatCode>
                <c:ptCount val="11"/>
                <c:pt idx="0">
                  <c:v>1</c:v>
                </c:pt>
                <c:pt idx="1">
                  <c:v>4.5</c:v>
                </c:pt>
                <c:pt idx="2">
                  <c:v>5.5</c:v>
                </c:pt>
                <c:pt idx="3">
                  <c:v>5</c:v>
                </c:pt>
                <c:pt idx="4">
                  <c:v>3</c:v>
                </c:pt>
                <c:pt idx="5">
                  <c:v>1.75</c:v>
                </c:pt>
                <c:pt idx="6">
                  <c:v>1.25</c:v>
                </c:pt>
                <c:pt idx="7">
                  <c:v>1</c:v>
                </c:pt>
              </c:numCache>
            </c:numRef>
          </c:yVal>
          <c:smooth val="1"/>
          <c:extLst>
            <c:ext xmlns:c16="http://schemas.microsoft.com/office/drawing/2014/chart" uri="{C3380CC4-5D6E-409C-BE32-E72D297353CC}">
              <c16:uniqueId val="{00000000-0F9A-4543-B867-0678BBFCFE2B}"/>
            </c:ext>
          </c:extLst>
        </c:ser>
        <c:ser>
          <c:idx val="2"/>
          <c:order val="1"/>
          <c:tx>
            <c:strRef>
              <c:f>Sheet1!$D$1</c:f>
              <c:strCache>
                <c:ptCount val="1"/>
                <c:pt idx="0">
                  <c:v>Column2</c:v>
                </c:pt>
              </c:strCache>
            </c:strRef>
          </c:tx>
          <c:spPr>
            <a:ln w="57150" cap="rnd">
              <a:solidFill>
                <a:schemeClr val="tx2">
                  <a:lumMod val="60000"/>
                  <a:lumOff val="40000"/>
                </a:schemeClr>
              </a:solidFill>
              <a:prstDash val="sysDash"/>
              <a:round/>
            </a:ln>
            <a:effectLst/>
          </c:spPr>
          <c:marker>
            <c:symbol val="none"/>
          </c:marker>
          <c:xVal>
            <c:numRef>
              <c:f>Sheet1!$A$2:$A$12</c:f>
              <c:numCache>
                <c:formatCode>General</c:formatCode>
                <c:ptCount val="11"/>
                <c:pt idx="0">
                  <c:v>1</c:v>
                </c:pt>
                <c:pt idx="1">
                  <c:v>2</c:v>
                </c:pt>
                <c:pt idx="2">
                  <c:v>3</c:v>
                </c:pt>
                <c:pt idx="3">
                  <c:v>4</c:v>
                </c:pt>
                <c:pt idx="4">
                  <c:v>5</c:v>
                </c:pt>
                <c:pt idx="5">
                  <c:v>6</c:v>
                </c:pt>
                <c:pt idx="6">
                  <c:v>7</c:v>
                </c:pt>
                <c:pt idx="7">
                  <c:v>8</c:v>
                </c:pt>
              </c:numCache>
            </c:numRef>
          </c:xVal>
          <c:yVal>
            <c:numRef>
              <c:f>Sheet1!$D$2:$D$12</c:f>
              <c:numCache>
                <c:formatCode>General</c:formatCode>
                <c:ptCount val="11"/>
                <c:pt idx="0">
                  <c:v>1</c:v>
                </c:pt>
                <c:pt idx="1">
                  <c:v>1.5</c:v>
                </c:pt>
                <c:pt idx="2">
                  <c:v>2</c:v>
                </c:pt>
                <c:pt idx="3">
                  <c:v>2.2999999999999998</c:v>
                </c:pt>
                <c:pt idx="4">
                  <c:v>2.1</c:v>
                </c:pt>
                <c:pt idx="5">
                  <c:v>1.5</c:v>
                </c:pt>
                <c:pt idx="6">
                  <c:v>1.1000000000000001</c:v>
                </c:pt>
                <c:pt idx="7">
                  <c:v>1</c:v>
                </c:pt>
              </c:numCache>
            </c:numRef>
          </c:yVal>
          <c:smooth val="1"/>
          <c:extLst>
            <c:ext xmlns:c16="http://schemas.microsoft.com/office/drawing/2014/chart" uri="{C3380CC4-5D6E-409C-BE32-E72D297353CC}">
              <c16:uniqueId val="{00000001-300E-4539-B162-33FD3C19270F}"/>
            </c:ext>
          </c:extLst>
        </c:ser>
        <c:ser>
          <c:idx val="3"/>
          <c:order val="2"/>
          <c:tx>
            <c:strRef>
              <c:f>Sheet1!$E$1</c:f>
              <c:strCache>
                <c:ptCount val="1"/>
                <c:pt idx="0">
                  <c:v>Column3</c:v>
                </c:pt>
              </c:strCache>
            </c:strRef>
          </c:tx>
          <c:spPr>
            <a:ln w="76200" cap="rnd">
              <a:solidFill>
                <a:schemeClr val="accent1"/>
              </a:solidFill>
              <a:round/>
            </a:ln>
            <a:effectLst/>
          </c:spPr>
          <c:marker>
            <c:symbol val="none"/>
          </c:marker>
          <c:xVal>
            <c:numRef>
              <c:f>Sheet1!$A$2:$A$12</c:f>
              <c:numCache>
                <c:formatCode>General</c:formatCode>
                <c:ptCount val="11"/>
                <c:pt idx="0">
                  <c:v>1</c:v>
                </c:pt>
                <c:pt idx="1">
                  <c:v>2</c:v>
                </c:pt>
                <c:pt idx="2">
                  <c:v>3</c:v>
                </c:pt>
                <c:pt idx="3">
                  <c:v>4</c:v>
                </c:pt>
                <c:pt idx="4">
                  <c:v>5</c:v>
                </c:pt>
                <c:pt idx="5">
                  <c:v>6</c:v>
                </c:pt>
                <c:pt idx="6">
                  <c:v>7</c:v>
                </c:pt>
                <c:pt idx="7">
                  <c:v>8</c:v>
                </c:pt>
              </c:numCache>
            </c:numRef>
          </c:xVal>
          <c:yVal>
            <c:numRef>
              <c:f>Sheet1!$E$2:$E$12</c:f>
              <c:numCache>
                <c:formatCode>General</c:formatCode>
                <c:ptCount val="11"/>
                <c:pt idx="0">
                  <c:v>1</c:v>
                </c:pt>
                <c:pt idx="1">
                  <c:v>2</c:v>
                </c:pt>
                <c:pt idx="2">
                  <c:v>3</c:v>
                </c:pt>
                <c:pt idx="3">
                  <c:v>3.5</c:v>
                </c:pt>
                <c:pt idx="4">
                  <c:v>3</c:v>
                </c:pt>
                <c:pt idx="5">
                  <c:v>2.2000000000000002</c:v>
                </c:pt>
                <c:pt idx="6">
                  <c:v>1.4</c:v>
                </c:pt>
                <c:pt idx="7">
                  <c:v>1</c:v>
                </c:pt>
              </c:numCache>
            </c:numRef>
          </c:yVal>
          <c:smooth val="1"/>
          <c:extLst>
            <c:ext xmlns:c16="http://schemas.microsoft.com/office/drawing/2014/chart" uri="{C3380CC4-5D6E-409C-BE32-E72D297353CC}">
              <c16:uniqueId val="{00000001-110E-44B6-A0DD-38C29243596F}"/>
            </c:ext>
          </c:extLst>
        </c:ser>
        <c:dLbls>
          <c:showLegendKey val="0"/>
          <c:showVal val="0"/>
          <c:showCatName val="0"/>
          <c:showSerName val="0"/>
          <c:showPercent val="0"/>
          <c:showBubbleSize val="0"/>
        </c:dLbls>
        <c:axId val="1712758184"/>
        <c:axId val="1712753264"/>
      </c:scatterChart>
      <c:valAx>
        <c:axId val="1712758184"/>
        <c:scaling>
          <c:orientation val="minMax"/>
        </c:scaling>
        <c:delete val="1"/>
        <c:axPos val="b"/>
        <c:title>
          <c:tx>
            <c:rich>
              <a:bodyPr rot="0" spcFirstLastPara="1" vertOverflow="ellipsis" vert="horz" wrap="square" anchor="ctr" anchorCtr="1"/>
              <a:lstStyle/>
              <a:p>
                <a:pPr>
                  <a:defRPr sz="1197" b="0" i="0" u="none" strike="noStrike" kern="1200" cap="all" baseline="0">
                    <a:solidFill>
                      <a:schemeClr val="tx2"/>
                    </a:solidFill>
                    <a:latin typeface="+mn-lt"/>
                    <a:ea typeface="+mn-ea"/>
                    <a:cs typeface="+mn-cs"/>
                  </a:defRPr>
                </a:pPr>
                <a:r>
                  <a:rPr lang="en-US" sz="3200" b="1">
                    <a:solidFill>
                      <a:schemeClr val="tx2">
                        <a:lumMod val="50000"/>
                      </a:schemeClr>
                    </a:solidFill>
                  </a:rPr>
                  <a:t>Time →</a:t>
                </a:r>
              </a:p>
            </c:rich>
          </c:tx>
          <c:layout>
            <c:manualLayout>
              <c:xMode val="edge"/>
              <c:yMode val="edge"/>
              <c:x val="0.42071415573247806"/>
              <c:y val="0.77868103366165431"/>
            </c:manualLayout>
          </c:layout>
          <c:overlay val="0"/>
          <c:spPr>
            <a:noFill/>
            <a:ln>
              <a:noFill/>
            </a:ln>
            <a:effectLst/>
          </c:spPr>
          <c:txPr>
            <a:bodyPr rot="0" spcFirstLastPara="1" vertOverflow="ellipsis" vert="horz" wrap="square" anchor="ctr" anchorCtr="1"/>
            <a:lstStyle/>
            <a:p>
              <a:pPr>
                <a:defRPr sz="1197" b="0" i="0" u="none" strike="noStrike" kern="1200" cap="all" baseline="0">
                  <a:solidFill>
                    <a:schemeClr val="tx2"/>
                  </a:solidFill>
                  <a:latin typeface="+mn-lt"/>
                  <a:ea typeface="+mn-ea"/>
                  <a:cs typeface="+mn-cs"/>
                </a:defRPr>
              </a:pPr>
              <a:endParaRPr lang="en-US"/>
            </a:p>
          </c:txPr>
        </c:title>
        <c:numFmt formatCode="General" sourceLinked="1"/>
        <c:majorTickMark val="none"/>
        <c:minorTickMark val="none"/>
        <c:tickLblPos val="nextTo"/>
        <c:crossAx val="1712753264"/>
        <c:crosses val="autoZero"/>
        <c:crossBetween val="midCat"/>
      </c:valAx>
      <c:valAx>
        <c:axId val="1712753264"/>
        <c:scaling>
          <c:orientation val="minMax"/>
        </c:scaling>
        <c:delete val="1"/>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cap="all" baseline="0">
                    <a:solidFill>
                      <a:schemeClr val="tx2"/>
                    </a:solidFill>
                    <a:latin typeface="+mn-lt"/>
                    <a:ea typeface="+mn-ea"/>
                    <a:cs typeface="+mn-cs"/>
                  </a:defRPr>
                </a:pPr>
                <a:r>
                  <a:rPr lang="en-US" sz="3200" b="1">
                    <a:solidFill>
                      <a:schemeClr val="tx2">
                        <a:lumMod val="50000"/>
                      </a:schemeClr>
                    </a:solidFill>
                    <a:latin typeface="+mn-lt"/>
                  </a:rPr>
                  <a:t>Insulin →</a:t>
                </a:r>
              </a:p>
            </c:rich>
          </c:tx>
          <c:overlay val="0"/>
          <c:spPr>
            <a:noFill/>
            <a:ln>
              <a:noFill/>
            </a:ln>
            <a:effectLst/>
          </c:spPr>
          <c:txPr>
            <a:bodyPr rot="-5400000" spcFirstLastPara="1" vertOverflow="ellipsis" vert="horz" wrap="square" anchor="ctr" anchorCtr="1"/>
            <a:lstStyle/>
            <a:p>
              <a:pPr>
                <a:defRPr sz="1197" b="0" i="0" u="none" strike="noStrike" kern="1200" cap="all" baseline="0">
                  <a:solidFill>
                    <a:schemeClr val="tx2"/>
                  </a:solidFill>
                  <a:latin typeface="+mn-lt"/>
                  <a:ea typeface="+mn-ea"/>
                  <a:cs typeface="+mn-cs"/>
                </a:defRPr>
              </a:pPr>
              <a:endParaRPr lang="en-US"/>
            </a:p>
          </c:txPr>
        </c:title>
        <c:numFmt formatCode="General" sourceLinked="1"/>
        <c:majorTickMark val="none"/>
        <c:minorTickMark val="none"/>
        <c:tickLblPos val="nextTo"/>
        <c:crossAx val="171275818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80288231768119"/>
          <c:y val="1.6972234886397288E-2"/>
          <c:w val="0.87272026968927841"/>
          <c:h val="0.6720658589990185"/>
        </c:manualLayout>
      </c:layout>
      <c:barChart>
        <c:barDir val="col"/>
        <c:grouping val="clustered"/>
        <c:varyColors val="0"/>
        <c:ser>
          <c:idx val="0"/>
          <c:order val="0"/>
          <c:tx>
            <c:strRef>
              <c:f>Sheet1!$B$1</c:f>
              <c:strCache>
                <c:ptCount val="1"/>
                <c:pt idx="0">
                  <c:v>A1c Reduction</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dLbl>
              <c:idx val="0"/>
              <c:layout>
                <c:manualLayout>
                  <c:x val="-1.1008704157632158E-3"/>
                  <c:y val="8.4925052873180834E-2"/>
                </c:manualLayout>
              </c:layout>
              <c:tx>
                <c:rich>
                  <a:bodyPr/>
                  <a:lstStyle/>
                  <a:p>
                    <a:r>
                      <a:rPr lang="en-US"/>
                      <a:t>-1.4%</a:t>
                    </a:r>
                  </a:p>
                </c:rich>
              </c:tx>
              <c:dLblPos val="outEnd"/>
              <c:showLegendKey val="0"/>
              <c:showVal val="1"/>
              <c:showCatName val="0"/>
              <c:showSerName val="0"/>
              <c:showPercent val="0"/>
              <c:showBubbleSize val="0"/>
              <c:extLst>
                <c:ext xmlns:c15="http://schemas.microsoft.com/office/drawing/2012/chart" uri="{CE6537A1-D6FC-4f65-9D91-7224C49458BB}">
                  <c15:layout>
                    <c:manualLayout>
                      <c:w val="6.535312889042838E-2"/>
                      <c:h val="6.8838158033071223E-2"/>
                    </c:manualLayout>
                  </c15:layout>
                  <c15:showDataLabelsRange val="0"/>
                </c:ext>
                <c:ext xmlns:c16="http://schemas.microsoft.com/office/drawing/2014/chart" uri="{C3380CC4-5D6E-409C-BE32-E72D297353CC}">
                  <c16:uniqueId val="{0000000B-5CE3-4190-9B5D-FFC6A4AF07DC}"/>
                </c:ext>
              </c:extLst>
            </c:dLbl>
            <c:dLbl>
              <c:idx val="1"/>
              <c:tx>
                <c:rich>
                  <a:bodyPr/>
                  <a:lstStyle/>
                  <a:p>
                    <a:r>
                      <a:rPr lang="en-US"/>
                      <a:t>-1.4%</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5CE3-4190-9B5D-FFC6A4AF07DC}"/>
                </c:ext>
              </c:extLst>
            </c:dLbl>
            <c:dLbl>
              <c:idx val="2"/>
              <c:tx>
                <c:rich>
                  <a:bodyPr/>
                  <a:lstStyle/>
                  <a:p>
                    <a:r>
                      <a:rPr lang="en-US"/>
                      <a:t>-1.5%</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5CE3-4190-9B5D-FFC6A4AF07DC}"/>
                </c:ext>
              </c:extLst>
            </c:dLbl>
            <c:dLbl>
              <c:idx val="3"/>
              <c:layout>
                <c:manualLayout>
                  <c:x val="0"/>
                  <c:y val="8.4924947316820709E-2"/>
                </c:manualLayout>
              </c:layout>
              <c:tx>
                <c:rich>
                  <a:bodyPr/>
                  <a:lstStyle/>
                  <a:p>
                    <a:r>
                      <a:rPr lang="en-US"/>
                      <a:t>-1.8%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5CE3-4190-9B5D-FFC6A4AF07DC}"/>
                </c:ext>
              </c:extLst>
            </c:dLbl>
            <c:dLbl>
              <c:idx val="4"/>
              <c:layout>
                <c:manualLayout>
                  <c:x val="-1.7122492248881398E-16"/>
                  <c:y val="9.8015748384507689E-2"/>
                </c:manualLayout>
              </c:layout>
              <c:tx>
                <c:rich>
                  <a:bodyPr/>
                  <a:lstStyle/>
                  <a:p>
                    <a:r>
                      <a:rPr lang="en-US"/>
                      <a:t>-2.1%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5CE3-4190-9B5D-FFC6A4AF07DC}"/>
                </c:ext>
              </c:extLst>
            </c:dLbl>
            <c:dLbl>
              <c:idx val="5"/>
              <c:layout>
                <c:manualLayout>
                  <c:x val="6.6052224945791355E-3"/>
                  <c:y val="9.0287421524124056E-2"/>
                </c:manualLayout>
              </c:layout>
              <c:tx>
                <c:rich>
                  <a:bodyPr/>
                  <a:lstStyle/>
                  <a:p>
                    <a:r>
                      <a:rPr lang="en-US"/>
                      <a:t>-2.3%</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5CE3-4190-9B5D-FFC6A4AF07DC}"/>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Sheet1!$A$2:$A$7</c:f>
              <c:strCache>
                <c:ptCount val="6"/>
                <c:pt idx="0">
                  <c:v>Bydureon Bcise</c:v>
                </c:pt>
                <c:pt idx="1">
                  <c:v>Rybelsus</c:v>
                </c:pt>
                <c:pt idx="2">
                  <c:v>Victoza</c:v>
                </c:pt>
                <c:pt idx="3">
                  <c:v>Trulicity</c:v>
                </c:pt>
                <c:pt idx="4">
                  <c:v>Ozempic</c:v>
                </c:pt>
                <c:pt idx="5">
                  <c:v>Mounjaro</c:v>
                </c:pt>
              </c:strCache>
            </c:strRef>
          </c:cat>
          <c:val>
            <c:numRef>
              <c:f>Sheet1!$B$2:$B$7</c:f>
              <c:numCache>
                <c:formatCode>General</c:formatCode>
                <c:ptCount val="6"/>
                <c:pt idx="0">
                  <c:v>-1.4</c:v>
                </c:pt>
                <c:pt idx="1">
                  <c:v>-1.4</c:v>
                </c:pt>
                <c:pt idx="2">
                  <c:v>-1.5</c:v>
                </c:pt>
                <c:pt idx="3">
                  <c:v>-1.8</c:v>
                </c:pt>
                <c:pt idx="4">
                  <c:v>-2.1</c:v>
                </c:pt>
                <c:pt idx="5">
                  <c:v>-2.2999999999999998</c:v>
                </c:pt>
              </c:numCache>
            </c:numRef>
          </c:val>
          <c:extLst>
            <c:ext xmlns:c16="http://schemas.microsoft.com/office/drawing/2014/chart" uri="{C3380CC4-5D6E-409C-BE32-E72D297353CC}">
              <c16:uniqueId val="{00000000-5CE3-4190-9B5D-FFC6A4AF07DC}"/>
            </c:ext>
          </c:extLst>
        </c:ser>
        <c:dLbls>
          <c:dLblPos val="inEnd"/>
          <c:showLegendKey val="0"/>
          <c:showVal val="1"/>
          <c:showCatName val="0"/>
          <c:showSerName val="0"/>
          <c:showPercent val="0"/>
          <c:showBubbleSize val="0"/>
        </c:dLbls>
        <c:gapWidth val="41"/>
        <c:axId val="1076220512"/>
        <c:axId val="1076223392"/>
      </c:barChart>
      <c:catAx>
        <c:axId val="1076220512"/>
        <c:scaling>
          <c:orientation val="minMax"/>
        </c:scaling>
        <c:delete val="1"/>
        <c:axPos val="b"/>
        <c:numFmt formatCode="General" sourceLinked="1"/>
        <c:majorTickMark val="out"/>
        <c:minorTickMark val="none"/>
        <c:tickLblPos val="nextTo"/>
        <c:crossAx val="1076223392"/>
        <c:crosses val="autoZero"/>
        <c:auto val="1"/>
        <c:lblAlgn val="ctr"/>
        <c:lblOffset val="100"/>
        <c:noMultiLvlLbl val="0"/>
      </c:catAx>
      <c:valAx>
        <c:axId val="1076223392"/>
        <c:scaling>
          <c:orientation val="minMax"/>
        </c:scaling>
        <c:delete val="1"/>
        <c:axPos val="l"/>
        <c:majorGridlines>
          <c:spPr>
            <a:ln w="9525" cap="flat" cmpd="sng" algn="ctr">
              <a:solidFill>
                <a:schemeClr val="dk1">
                  <a:lumMod val="15000"/>
                  <a:lumOff val="85000"/>
                </a:schemeClr>
              </a:solidFill>
              <a:round/>
            </a:ln>
            <a:effectLst/>
          </c:spPr>
        </c:majorGridlines>
        <c:numFmt formatCode="General" sourceLinked="1"/>
        <c:majorTickMark val="out"/>
        <c:minorTickMark val="none"/>
        <c:tickLblPos val="nextTo"/>
        <c:crossAx val="10762205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tx>
            <c:strRef>
              <c:f>Sheet1!$B$1</c:f>
              <c:strCache>
                <c:ptCount val="1"/>
                <c:pt idx="0">
                  <c:v>A1c reduction</c:v>
                </c:pt>
              </c:strCache>
            </c:strRef>
          </c:tx>
          <c:spPr>
            <a:solidFill>
              <a:schemeClr val="accent2"/>
            </a:solidFill>
            <a:ln>
              <a:noFill/>
            </a:ln>
            <a:effectLst>
              <a:outerShdw blurRad="76200" dir="18900000" sy="23000" kx="-1200000" algn="bl" rotWithShape="0">
                <a:prstClr val="black">
                  <a:alpha val="20000"/>
                </a:prstClr>
              </a:outerShdw>
            </a:effectLst>
          </c:spPr>
          <c:invertIfNegative val="0"/>
          <c:dLbls>
            <c:dLbl>
              <c:idx val="0"/>
              <c:layout>
                <c:manualLayout>
                  <c:x val="-1.2040330746937561E-3"/>
                  <c:y val="0.11160400377504187"/>
                </c:manualLayout>
              </c:layout>
              <c:tx>
                <c:rich>
                  <a:bodyPr rot="0" spcFirstLastPara="1" vertOverflow="ellipsis" vert="horz" wrap="square" lIns="38100" tIns="19050" rIns="38100" bIns="19050" anchor="ctr" anchorCtr="1">
                    <a:noAutofit/>
                  </a:bodyPr>
                  <a:lstStyle/>
                  <a:p>
                    <a:pPr>
                      <a:defRPr sz="1330" b="1" i="0" u="none" strike="noStrike" kern="1200" baseline="0">
                        <a:solidFill>
                          <a:schemeClr val="tx2"/>
                        </a:solidFill>
                        <a:latin typeface="+mn-lt"/>
                        <a:ea typeface="+mn-ea"/>
                        <a:cs typeface="+mn-cs"/>
                      </a:defRPr>
                    </a:pPr>
                    <a:r>
                      <a:rPr lang="en-US" sz="2000" b="1" i="0" u="none" strike="noStrike" kern="1200" baseline="0">
                        <a:solidFill>
                          <a:schemeClr val="tx2"/>
                        </a:solidFill>
                      </a:rPr>
                      <a:t>–0.66%</a:t>
                    </a:r>
                  </a:p>
                </c:rich>
              </c:tx>
              <c:spPr>
                <a:noFill/>
                <a:ln>
                  <a:noFill/>
                </a:ln>
                <a:effectLst/>
              </c:spPr>
              <c:txPr>
                <a:bodyPr rot="0" spcFirstLastPara="1" vertOverflow="ellipsis" vert="horz" wrap="square" lIns="38100" tIns="19050" rIns="38100" bIns="19050" anchor="ctr" anchorCtr="1">
                  <a:noAutofit/>
                </a:bodyPr>
                <a:lstStyle/>
                <a:p>
                  <a:pPr>
                    <a:defRPr sz="1330"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9.6412901053225572E-2"/>
                      <c:h val="0.10303696586294492"/>
                    </c:manualLayout>
                  </c15:layout>
                  <c15:showDataLabelsRange val="0"/>
                </c:ext>
                <c:ext xmlns:c16="http://schemas.microsoft.com/office/drawing/2014/chart" uri="{C3380CC4-5D6E-409C-BE32-E72D297353CC}">
                  <c16:uniqueId val="{00000000-AF72-4B1E-85D5-8C775352AB45}"/>
                </c:ext>
              </c:extLst>
            </c:dLbl>
            <c:dLbl>
              <c:idx val="1"/>
              <c:delete val="1"/>
              <c:extLst>
                <c:ext xmlns:c15="http://schemas.microsoft.com/office/drawing/2012/chart" uri="{CE6537A1-D6FC-4f65-9D91-7224C49458BB}"/>
                <c:ext xmlns:c16="http://schemas.microsoft.com/office/drawing/2014/chart" uri="{C3380CC4-5D6E-409C-BE32-E72D297353CC}">
                  <c16:uniqueId val="{00000001-AF72-4B1E-85D5-8C775352AB45}"/>
                </c:ext>
              </c:extLst>
            </c:dLbl>
            <c:dLbl>
              <c:idx val="2"/>
              <c:delete val="1"/>
              <c:extLst>
                <c:ext xmlns:c15="http://schemas.microsoft.com/office/drawing/2012/chart" uri="{CE6537A1-D6FC-4f65-9D91-7224C49458BB}"/>
                <c:ext xmlns:c16="http://schemas.microsoft.com/office/drawing/2014/chart" uri="{C3380CC4-5D6E-409C-BE32-E72D297353CC}">
                  <c16:uniqueId val="{00000002-AF72-4B1E-85D5-8C775352AB45}"/>
                </c:ext>
              </c:extLst>
            </c:dLbl>
            <c:dLbl>
              <c:idx val="3"/>
              <c:delete val="1"/>
              <c:extLst>
                <c:ext xmlns:c15="http://schemas.microsoft.com/office/drawing/2012/chart" uri="{CE6537A1-D6FC-4f65-9D91-7224C49458BB}"/>
                <c:ext xmlns:c16="http://schemas.microsoft.com/office/drawing/2014/chart" uri="{C3380CC4-5D6E-409C-BE32-E72D297353CC}">
                  <c16:uniqueId val="{00000003-AF72-4B1E-85D5-8C775352AB45}"/>
                </c:ext>
              </c:extLst>
            </c:dLbl>
            <c:dLbl>
              <c:idx val="4"/>
              <c:delete val="1"/>
              <c:extLst>
                <c:ext xmlns:c15="http://schemas.microsoft.com/office/drawing/2012/chart" uri="{CE6537A1-D6FC-4f65-9D91-7224C49458BB}"/>
                <c:ext xmlns:c16="http://schemas.microsoft.com/office/drawing/2014/chart" uri="{C3380CC4-5D6E-409C-BE32-E72D297353CC}">
                  <c16:uniqueId val="{00000004-AF72-4B1E-85D5-8C775352AB45}"/>
                </c:ext>
              </c:extLst>
            </c:dLbl>
            <c:dLbl>
              <c:idx val="5"/>
              <c:delete val="1"/>
              <c:extLst>
                <c:ext xmlns:c15="http://schemas.microsoft.com/office/drawing/2012/chart" uri="{CE6537A1-D6FC-4f65-9D91-7224C49458BB}"/>
                <c:ext xmlns:c16="http://schemas.microsoft.com/office/drawing/2014/chart" uri="{C3380CC4-5D6E-409C-BE32-E72D297353CC}">
                  <c16:uniqueId val="{00000005-AF72-4B1E-85D5-8C775352AB45}"/>
                </c:ext>
              </c:extLst>
            </c:dLbl>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tx2"/>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Sheet1!$A$2:$A$7</c:f>
              <c:strCache>
                <c:ptCount val="6"/>
                <c:pt idx="0">
                  <c:v>DPP4i</c:v>
                </c:pt>
                <c:pt idx="1">
                  <c:v>SGLT2i</c:v>
                </c:pt>
                <c:pt idx="2">
                  <c:v>TZDs</c:v>
                </c:pt>
                <c:pt idx="3">
                  <c:v>Sulfonylureas</c:v>
                </c:pt>
                <c:pt idx="4">
                  <c:v>Metformin</c:v>
                </c:pt>
                <c:pt idx="5">
                  <c:v>GLP1</c:v>
                </c:pt>
              </c:strCache>
            </c:strRef>
          </c:cat>
          <c:val>
            <c:numRef>
              <c:f>Sheet1!$B$2:$B$7</c:f>
              <c:numCache>
                <c:formatCode>General</c:formatCode>
                <c:ptCount val="6"/>
                <c:pt idx="0">
                  <c:v>-0.66</c:v>
                </c:pt>
                <c:pt idx="1">
                  <c:v>-0.83</c:v>
                </c:pt>
                <c:pt idx="2">
                  <c:v>-0.98</c:v>
                </c:pt>
                <c:pt idx="3">
                  <c:v>-1</c:v>
                </c:pt>
                <c:pt idx="4">
                  <c:v>-1.0900000000000001</c:v>
                </c:pt>
                <c:pt idx="5">
                  <c:v>-1.64</c:v>
                </c:pt>
              </c:numCache>
            </c:numRef>
          </c:val>
          <c:extLst>
            <c:ext xmlns:c16="http://schemas.microsoft.com/office/drawing/2014/chart" uri="{C3380CC4-5D6E-409C-BE32-E72D297353CC}">
              <c16:uniqueId val="{00000000-2D09-4557-9382-09A5CDA83EFA}"/>
            </c:ext>
          </c:extLst>
        </c:ser>
        <c:dLbls>
          <c:dLblPos val="inEnd"/>
          <c:showLegendKey val="0"/>
          <c:showVal val="1"/>
          <c:showCatName val="0"/>
          <c:showSerName val="0"/>
          <c:showPercent val="0"/>
          <c:showBubbleSize val="0"/>
        </c:dLbls>
        <c:gapWidth val="41"/>
        <c:axId val="814386288"/>
        <c:axId val="814379728"/>
      </c:barChart>
      <c:catAx>
        <c:axId val="814386288"/>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2"/>
                </a:solidFill>
                <a:effectLst/>
                <a:latin typeface="+mn-lt"/>
                <a:ea typeface="+mn-ea"/>
                <a:cs typeface="+mn-cs"/>
              </a:defRPr>
            </a:pPr>
            <a:endParaRPr lang="en-US"/>
          </a:p>
        </c:txPr>
        <c:crossAx val="814379728"/>
        <c:crosses val="autoZero"/>
        <c:auto val="1"/>
        <c:lblAlgn val="ctr"/>
        <c:lblOffset val="100"/>
        <c:noMultiLvlLbl val="0"/>
      </c:catAx>
      <c:valAx>
        <c:axId val="814379728"/>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8143862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tx>
            <c:strRef>
              <c:f>Sheet1!$B$1</c:f>
              <c:strCache>
                <c:ptCount val="1"/>
                <c:pt idx="0">
                  <c:v>A1c reduction</c:v>
                </c:pt>
              </c:strCache>
            </c:strRef>
          </c:tx>
          <c:spPr>
            <a:solidFill>
              <a:schemeClr val="accent2"/>
            </a:solidFill>
            <a:ln>
              <a:noFill/>
            </a:ln>
            <a:effectLst>
              <a:outerShdw blurRad="76200" dir="18900000" sy="23000" kx="-1200000" algn="bl" rotWithShape="0">
                <a:prstClr val="black">
                  <a:alpha val="20000"/>
                </a:prstClr>
              </a:outerShdw>
            </a:effectLst>
          </c:spPr>
          <c:invertIfNegative val="0"/>
          <c:dLbls>
            <c:dLbl>
              <c:idx val="0"/>
              <c:layout>
                <c:manualLayout>
                  <c:x val="-1.2040330746937561E-3"/>
                  <c:y val="0.11160400377504187"/>
                </c:manualLayout>
              </c:layout>
              <c:tx>
                <c:rich>
                  <a:bodyPr rot="0" spcFirstLastPara="1" vertOverflow="ellipsis" vert="horz" wrap="square" lIns="38100" tIns="19050" rIns="38100" bIns="19050" anchor="ctr" anchorCtr="1">
                    <a:noAutofit/>
                  </a:bodyPr>
                  <a:lstStyle/>
                  <a:p>
                    <a:pPr>
                      <a:defRPr sz="1330" b="1" i="0" u="none" strike="noStrike" kern="1200" baseline="0">
                        <a:solidFill>
                          <a:schemeClr val="tx2"/>
                        </a:solidFill>
                        <a:latin typeface="+mn-lt"/>
                        <a:ea typeface="+mn-ea"/>
                        <a:cs typeface="+mn-cs"/>
                      </a:defRPr>
                    </a:pPr>
                    <a:r>
                      <a:rPr lang="en-US" sz="2000" b="1" i="0" u="none" strike="noStrike" kern="1200" baseline="0">
                        <a:solidFill>
                          <a:schemeClr val="tx2"/>
                        </a:solidFill>
                      </a:rPr>
                      <a:t>–0.66%</a:t>
                    </a:r>
                  </a:p>
                </c:rich>
              </c:tx>
              <c:spPr>
                <a:noFill/>
                <a:ln>
                  <a:noFill/>
                </a:ln>
                <a:effectLst/>
              </c:spPr>
              <c:txPr>
                <a:bodyPr rot="0" spcFirstLastPara="1" vertOverflow="ellipsis" vert="horz" wrap="square" lIns="38100" tIns="19050" rIns="38100" bIns="19050" anchor="ctr" anchorCtr="1">
                  <a:noAutofit/>
                </a:bodyPr>
                <a:lstStyle/>
                <a:p>
                  <a:pPr>
                    <a:defRPr sz="1330"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9.6412901053225572E-2"/>
                      <c:h val="0.10303696586294492"/>
                    </c:manualLayout>
                  </c15:layout>
                  <c15:showDataLabelsRange val="0"/>
                </c:ext>
                <c:ext xmlns:c16="http://schemas.microsoft.com/office/drawing/2014/chart" uri="{C3380CC4-5D6E-409C-BE32-E72D297353CC}">
                  <c16:uniqueId val="{00000000-AF72-4B1E-85D5-8C775352AB45}"/>
                </c:ext>
              </c:extLst>
            </c:dLbl>
            <c:dLbl>
              <c:idx val="1"/>
              <c:delete val="1"/>
              <c:extLst>
                <c:ext xmlns:c15="http://schemas.microsoft.com/office/drawing/2012/chart" uri="{CE6537A1-D6FC-4f65-9D91-7224C49458BB}"/>
                <c:ext xmlns:c16="http://schemas.microsoft.com/office/drawing/2014/chart" uri="{C3380CC4-5D6E-409C-BE32-E72D297353CC}">
                  <c16:uniqueId val="{00000001-AF72-4B1E-85D5-8C775352AB45}"/>
                </c:ext>
              </c:extLst>
            </c:dLbl>
            <c:dLbl>
              <c:idx val="2"/>
              <c:delete val="1"/>
              <c:extLst>
                <c:ext xmlns:c15="http://schemas.microsoft.com/office/drawing/2012/chart" uri="{CE6537A1-D6FC-4f65-9D91-7224C49458BB}"/>
                <c:ext xmlns:c16="http://schemas.microsoft.com/office/drawing/2014/chart" uri="{C3380CC4-5D6E-409C-BE32-E72D297353CC}">
                  <c16:uniqueId val="{00000002-AF72-4B1E-85D5-8C775352AB45}"/>
                </c:ext>
              </c:extLst>
            </c:dLbl>
            <c:dLbl>
              <c:idx val="3"/>
              <c:delete val="1"/>
              <c:extLst>
                <c:ext xmlns:c15="http://schemas.microsoft.com/office/drawing/2012/chart" uri="{CE6537A1-D6FC-4f65-9D91-7224C49458BB}"/>
                <c:ext xmlns:c16="http://schemas.microsoft.com/office/drawing/2014/chart" uri="{C3380CC4-5D6E-409C-BE32-E72D297353CC}">
                  <c16:uniqueId val="{00000003-AF72-4B1E-85D5-8C775352AB45}"/>
                </c:ext>
              </c:extLst>
            </c:dLbl>
            <c:dLbl>
              <c:idx val="4"/>
              <c:delete val="1"/>
              <c:extLst>
                <c:ext xmlns:c15="http://schemas.microsoft.com/office/drawing/2012/chart" uri="{CE6537A1-D6FC-4f65-9D91-7224C49458BB}"/>
                <c:ext xmlns:c16="http://schemas.microsoft.com/office/drawing/2014/chart" uri="{C3380CC4-5D6E-409C-BE32-E72D297353CC}">
                  <c16:uniqueId val="{00000004-AF72-4B1E-85D5-8C775352AB45}"/>
                </c:ext>
              </c:extLst>
            </c:dLbl>
            <c:dLbl>
              <c:idx val="5"/>
              <c:delete val="1"/>
              <c:extLst>
                <c:ext xmlns:c15="http://schemas.microsoft.com/office/drawing/2012/chart" uri="{CE6537A1-D6FC-4f65-9D91-7224C49458BB}"/>
                <c:ext xmlns:c16="http://schemas.microsoft.com/office/drawing/2014/chart" uri="{C3380CC4-5D6E-409C-BE32-E72D297353CC}">
                  <c16:uniqueId val="{00000005-AF72-4B1E-85D5-8C775352AB45}"/>
                </c:ext>
              </c:extLst>
            </c:dLbl>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tx2"/>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Sheet1!$A$2:$A$7</c:f>
              <c:strCache>
                <c:ptCount val="6"/>
                <c:pt idx="0">
                  <c:v>DPP4i</c:v>
                </c:pt>
                <c:pt idx="1">
                  <c:v>SGLT2i</c:v>
                </c:pt>
                <c:pt idx="2">
                  <c:v>TZDs</c:v>
                </c:pt>
                <c:pt idx="3">
                  <c:v>Sulfonylureas</c:v>
                </c:pt>
                <c:pt idx="4">
                  <c:v>Metformin</c:v>
                </c:pt>
                <c:pt idx="5">
                  <c:v>GLP1</c:v>
                </c:pt>
              </c:strCache>
            </c:strRef>
          </c:cat>
          <c:val>
            <c:numRef>
              <c:f>Sheet1!$B$2:$B$7</c:f>
              <c:numCache>
                <c:formatCode>General</c:formatCode>
                <c:ptCount val="6"/>
                <c:pt idx="0">
                  <c:v>-0.66</c:v>
                </c:pt>
                <c:pt idx="1">
                  <c:v>-0.83</c:v>
                </c:pt>
                <c:pt idx="2">
                  <c:v>-0.98</c:v>
                </c:pt>
                <c:pt idx="3">
                  <c:v>-1</c:v>
                </c:pt>
                <c:pt idx="4">
                  <c:v>-1.0900000000000001</c:v>
                </c:pt>
                <c:pt idx="5">
                  <c:v>-1.64</c:v>
                </c:pt>
              </c:numCache>
            </c:numRef>
          </c:val>
          <c:extLst>
            <c:ext xmlns:c16="http://schemas.microsoft.com/office/drawing/2014/chart" uri="{C3380CC4-5D6E-409C-BE32-E72D297353CC}">
              <c16:uniqueId val="{00000000-2D09-4557-9382-09A5CDA83EFA}"/>
            </c:ext>
          </c:extLst>
        </c:ser>
        <c:dLbls>
          <c:dLblPos val="inEnd"/>
          <c:showLegendKey val="0"/>
          <c:showVal val="1"/>
          <c:showCatName val="0"/>
          <c:showSerName val="0"/>
          <c:showPercent val="0"/>
          <c:showBubbleSize val="0"/>
        </c:dLbls>
        <c:gapWidth val="41"/>
        <c:axId val="814386288"/>
        <c:axId val="814379728"/>
      </c:barChart>
      <c:catAx>
        <c:axId val="814386288"/>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2"/>
                </a:solidFill>
                <a:effectLst/>
                <a:latin typeface="+mn-lt"/>
                <a:ea typeface="+mn-ea"/>
                <a:cs typeface="+mn-cs"/>
              </a:defRPr>
            </a:pPr>
            <a:endParaRPr lang="en-US"/>
          </a:p>
        </c:txPr>
        <c:crossAx val="814379728"/>
        <c:crosses val="autoZero"/>
        <c:auto val="1"/>
        <c:lblAlgn val="ctr"/>
        <c:lblOffset val="100"/>
        <c:noMultiLvlLbl val="0"/>
      </c:catAx>
      <c:valAx>
        <c:axId val="814379728"/>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8143862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tx>
            <c:strRef>
              <c:f>Sheet1!$B$1</c:f>
              <c:strCache>
                <c:ptCount val="1"/>
                <c:pt idx="0">
                  <c:v>A1c reduction</c:v>
                </c:pt>
              </c:strCache>
            </c:strRef>
          </c:tx>
          <c:spPr>
            <a:solidFill>
              <a:schemeClr val="accent2"/>
            </a:solidFill>
            <a:ln>
              <a:noFill/>
            </a:ln>
            <a:effectLst>
              <a:outerShdw blurRad="76200" dir="18900000" sy="23000" kx="-1200000" algn="bl" rotWithShape="0">
                <a:prstClr val="black">
                  <a:alpha val="20000"/>
                </a:prstClr>
              </a:outerShdw>
            </a:effectLst>
          </c:spPr>
          <c:invertIfNegative val="0"/>
          <c:dLbls>
            <c:dLbl>
              <c:idx val="0"/>
              <c:layout>
                <c:manualLayout>
                  <c:x val="-1.2040330746937561E-3"/>
                  <c:y val="0.11160400377504187"/>
                </c:manualLayout>
              </c:layout>
              <c:tx>
                <c:rich>
                  <a:bodyPr rot="0" spcFirstLastPara="1" vertOverflow="ellipsis" vert="horz" wrap="square" lIns="38100" tIns="19050" rIns="38100" bIns="19050" anchor="ctr" anchorCtr="1">
                    <a:noAutofit/>
                  </a:bodyPr>
                  <a:lstStyle/>
                  <a:p>
                    <a:pPr>
                      <a:defRPr sz="1330" b="1" i="0" u="none" strike="noStrike" kern="1200" baseline="0">
                        <a:solidFill>
                          <a:schemeClr val="tx1"/>
                        </a:solidFill>
                        <a:latin typeface="+mn-lt"/>
                        <a:ea typeface="+mn-ea"/>
                        <a:cs typeface="+mn-cs"/>
                      </a:defRPr>
                    </a:pPr>
                    <a:r>
                      <a:rPr lang="en-US" sz="2000" b="1" i="0" u="none" strike="noStrike" kern="1200" baseline="0">
                        <a:solidFill>
                          <a:schemeClr val="tx2"/>
                        </a:solidFill>
                      </a:rPr>
                      <a:t>–0.66%</a:t>
                    </a:r>
                  </a:p>
                </c:rich>
              </c:tx>
              <c:spPr>
                <a:noFill/>
                <a:ln>
                  <a:noFill/>
                </a:ln>
                <a:effectLst/>
              </c:spPr>
              <c:txPr>
                <a:bodyPr rot="0" spcFirstLastPara="1" vertOverflow="ellipsis" vert="horz" wrap="square" lIns="38100" tIns="19050" rIns="38100" bIns="19050" anchor="ctr" anchorCtr="1">
                  <a:noAutofit/>
                </a:bodyPr>
                <a:lstStyle/>
                <a:p>
                  <a:pPr>
                    <a:defRPr sz="133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9.6412901053225572E-2"/>
                      <c:h val="0.10303696586294492"/>
                    </c:manualLayout>
                  </c15:layout>
                  <c15:showDataLabelsRange val="0"/>
                </c:ext>
                <c:ext xmlns:c16="http://schemas.microsoft.com/office/drawing/2014/chart" uri="{C3380CC4-5D6E-409C-BE32-E72D297353CC}">
                  <c16:uniqueId val="{00000000-AF72-4B1E-85D5-8C775352AB45}"/>
                </c:ext>
              </c:extLst>
            </c:dLbl>
            <c:dLbl>
              <c:idx val="1"/>
              <c:delete val="1"/>
              <c:extLst>
                <c:ext xmlns:c15="http://schemas.microsoft.com/office/drawing/2012/chart" uri="{CE6537A1-D6FC-4f65-9D91-7224C49458BB}"/>
                <c:ext xmlns:c16="http://schemas.microsoft.com/office/drawing/2014/chart" uri="{C3380CC4-5D6E-409C-BE32-E72D297353CC}">
                  <c16:uniqueId val="{00000001-AF72-4B1E-85D5-8C775352AB45}"/>
                </c:ext>
              </c:extLst>
            </c:dLbl>
            <c:dLbl>
              <c:idx val="2"/>
              <c:delete val="1"/>
              <c:extLst>
                <c:ext xmlns:c15="http://schemas.microsoft.com/office/drawing/2012/chart" uri="{CE6537A1-D6FC-4f65-9D91-7224C49458BB}"/>
                <c:ext xmlns:c16="http://schemas.microsoft.com/office/drawing/2014/chart" uri="{C3380CC4-5D6E-409C-BE32-E72D297353CC}">
                  <c16:uniqueId val="{00000002-AF72-4B1E-85D5-8C775352AB45}"/>
                </c:ext>
              </c:extLst>
            </c:dLbl>
            <c:dLbl>
              <c:idx val="3"/>
              <c:delete val="1"/>
              <c:extLst>
                <c:ext xmlns:c15="http://schemas.microsoft.com/office/drawing/2012/chart" uri="{CE6537A1-D6FC-4f65-9D91-7224C49458BB}"/>
                <c:ext xmlns:c16="http://schemas.microsoft.com/office/drawing/2014/chart" uri="{C3380CC4-5D6E-409C-BE32-E72D297353CC}">
                  <c16:uniqueId val="{00000003-AF72-4B1E-85D5-8C775352AB45}"/>
                </c:ext>
              </c:extLst>
            </c:dLbl>
            <c:dLbl>
              <c:idx val="4"/>
              <c:delete val="1"/>
              <c:extLst>
                <c:ext xmlns:c15="http://schemas.microsoft.com/office/drawing/2012/chart" uri="{CE6537A1-D6FC-4f65-9D91-7224C49458BB}"/>
                <c:ext xmlns:c16="http://schemas.microsoft.com/office/drawing/2014/chart" uri="{C3380CC4-5D6E-409C-BE32-E72D297353CC}">
                  <c16:uniqueId val="{00000004-AF72-4B1E-85D5-8C775352AB45}"/>
                </c:ext>
              </c:extLst>
            </c:dLbl>
            <c:dLbl>
              <c:idx val="5"/>
              <c:delete val="1"/>
              <c:extLst>
                <c:ext xmlns:c15="http://schemas.microsoft.com/office/drawing/2012/chart" uri="{CE6537A1-D6FC-4f65-9D91-7224C49458BB}"/>
                <c:ext xmlns:c16="http://schemas.microsoft.com/office/drawing/2014/chart" uri="{C3380CC4-5D6E-409C-BE32-E72D297353CC}">
                  <c16:uniqueId val="{00000005-AF72-4B1E-85D5-8C775352AB45}"/>
                </c:ext>
              </c:extLst>
            </c:dLbl>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Sheet1!$A$2:$A$7</c:f>
              <c:strCache>
                <c:ptCount val="6"/>
                <c:pt idx="0">
                  <c:v>DPP4i</c:v>
                </c:pt>
                <c:pt idx="1">
                  <c:v>SGLT2i</c:v>
                </c:pt>
                <c:pt idx="2">
                  <c:v>TZDs</c:v>
                </c:pt>
                <c:pt idx="3">
                  <c:v>Sulfonylureas</c:v>
                </c:pt>
                <c:pt idx="4">
                  <c:v>Metformin</c:v>
                </c:pt>
                <c:pt idx="5">
                  <c:v>GLP1</c:v>
                </c:pt>
              </c:strCache>
            </c:strRef>
          </c:cat>
          <c:val>
            <c:numRef>
              <c:f>Sheet1!$B$2:$B$7</c:f>
              <c:numCache>
                <c:formatCode>General</c:formatCode>
                <c:ptCount val="6"/>
                <c:pt idx="0">
                  <c:v>-0.66</c:v>
                </c:pt>
                <c:pt idx="1">
                  <c:v>-0.83</c:v>
                </c:pt>
                <c:pt idx="2">
                  <c:v>-0.98</c:v>
                </c:pt>
                <c:pt idx="3">
                  <c:v>-1</c:v>
                </c:pt>
                <c:pt idx="4">
                  <c:v>-1.0900000000000001</c:v>
                </c:pt>
                <c:pt idx="5">
                  <c:v>-1.64</c:v>
                </c:pt>
              </c:numCache>
            </c:numRef>
          </c:val>
          <c:extLst>
            <c:ext xmlns:c16="http://schemas.microsoft.com/office/drawing/2014/chart" uri="{C3380CC4-5D6E-409C-BE32-E72D297353CC}">
              <c16:uniqueId val="{00000000-2D09-4557-9382-09A5CDA83EFA}"/>
            </c:ext>
          </c:extLst>
        </c:ser>
        <c:dLbls>
          <c:dLblPos val="inEnd"/>
          <c:showLegendKey val="0"/>
          <c:showVal val="1"/>
          <c:showCatName val="0"/>
          <c:showSerName val="0"/>
          <c:showPercent val="0"/>
          <c:showBubbleSize val="0"/>
        </c:dLbls>
        <c:gapWidth val="41"/>
        <c:axId val="814386288"/>
        <c:axId val="814379728"/>
      </c:barChart>
      <c:catAx>
        <c:axId val="814386288"/>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2"/>
                </a:solidFill>
                <a:effectLst/>
                <a:latin typeface="+mn-lt"/>
                <a:ea typeface="+mn-ea"/>
                <a:cs typeface="+mn-cs"/>
              </a:defRPr>
            </a:pPr>
            <a:endParaRPr lang="en-US"/>
          </a:p>
        </c:txPr>
        <c:crossAx val="814379728"/>
        <c:crosses val="autoZero"/>
        <c:auto val="1"/>
        <c:lblAlgn val="ctr"/>
        <c:lblOffset val="100"/>
        <c:noMultiLvlLbl val="0"/>
      </c:catAx>
      <c:valAx>
        <c:axId val="814379728"/>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8143862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 id="16">
  <a:schemeClr val="accent3"/>
</cs:colorStyle>
</file>

<file path=ppt/charts/colors6.xml><?xml version="1.0" encoding="utf-8"?>
<cs:colorStyle xmlns:cs="http://schemas.microsoft.com/office/drawing/2012/chartStyle" xmlns:a="http://schemas.openxmlformats.org/drawingml/2006/main" meth="withinLinear" id="16">
  <a:schemeClr val="accent3"/>
</cs:colorStyle>
</file>

<file path=ppt/charts/colors7.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241">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41">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41">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465F84-EB37-434B-8374-2776B3C9F2F3}" type="doc">
      <dgm:prSet loTypeId="urn:microsoft.com/office/officeart/2005/8/layout/hProcess9" loCatId="process" qsTypeId="urn:microsoft.com/office/officeart/2005/8/quickstyle/3d3" qsCatId="3D" csTypeId="urn:microsoft.com/office/officeart/2005/8/colors/accent2_2" csCatId="accent2" phldr="1"/>
      <dgm:spPr/>
    </dgm:pt>
    <dgm:pt modelId="{0E36286F-94C4-4CE2-89AE-E1FCB217014B}">
      <dgm:prSet phldrT="[Text]" custT="1"/>
      <dgm:spPr/>
      <dgm:t>
        <a:bodyPr/>
        <a:lstStyle/>
        <a:p>
          <a:r>
            <a:rPr lang="en-US" sz="2800" b="1">
              <a:solidFill>
                <a:schemeClr val="tx2"/>
              </a:solidFill>
            </a:rPr>
            <a:t>GLP1-RA or SGLT2i with proven benefit</a:t>
          </a:r>
        </a:p>
      </dgm:t>
    </dgm:pt>
    <dgm:pt modelId="{BDD5CAB6-6C3C-49E0-AE9F-D0D5C5541E59}" type="parTrans" cxnId="{C404D4E7-6128-4341-A775-EBD9C9410478}">
      <dgm:prSet/>
      <dgm:spPr/>
      <dgm:t>
        <a:bodyPr/>
        <a:lstStyle/>
        <a:p>
          <a:endParaRPr lang="en-US"/>
        </a:p>
      </dgm:t>
    </dgm:pt>
    <dgm:pt modelId="{2133D5B1-2275-4AB9-B9DD-5B46E62558B0}" type="sibTrans" cxnId="{C404D4E7-6128-4341-A775-EBD9C9410478}">
      <dgm:prSet/>
      <dgm:spPr/>
      <dgm:t>
        <a:bodyPr/>
        <a:lstStyle/>
        <a:p>
          <a:endParaRPr lang="en-US"/>
        </a:p>
      </dgm:t>
    </dgm:pt>
    <dgm:pt modelId="{97F78046-04FB-4A4A-A0C2-FCBDCFD2B427}">
      <dgm:prSet custT="1"/>
      <dgm:spPr/>
      <dgm:t>
        <a:bodyPr/>
        <a:lstStyle/>
        <a:p>
          <a:r>
            <a:rPr lang="en-US" sz="2800" b="1">
              <a:solidFill>
                <a:schemeClr val="tx2"/>
              </a:solidFill>
            </a:rPr>
            <a:t>If A1C above target…</a:t>
          </a:r>
        </a:p>
        <a:p>
          <a:r>
            <a:rPr lang="en-US" sz="2800" b="1">
              <a:solidFill>
                <a:schemeClr val="tx2"/>
              </a:solidFill>
            </a:rPr>
            <a:t>Add metformin</a:t>
          </a:r>
        </a:p>
      </dgm:t>
    </dgm:pt>
    <dgm:pt modelId="{D0B8852D-2126-471B-9BAC-8986A5420FCA}" type="parTrans" cxnId="{28FA0E6E-9878-4DE7-9962-FFC9B4F3356A}">
      <dgm:prSet/>
      <dgm:spPr/>
      <dgm:t>
        <a:bodyPr/>
        <a:lstStyle/>
        <a:p>
          <a:endParaRPr lang="en-US"/>
        </a:p>
      </dgm:t>
    </dgm:pt>
    <dgm:pt modelId="{8651734B-D8E0-4B20-B2C6-2129265AD726}" type="sibTrans" cxnId="{28FA0E6E-9878-4DE7-9962-FFC9B4F3356A}">
      <dgm:prSet/>
      <dgm:spPr/>
      <dgm:t>
        <a:bodyPr/>
        <a:lstStyle/>
        <a:p>
          <a:endParaRPr lang="en-US"/>
        </a:p>
      </dgm:t>
    </dgm:pt>
    <dgm:pt modelId="{219240EF-690B-4023-9C24-7A4E436ED4D9}">
      <dgm:prSet custT="1"/>
      <dgm:spPr/>
      <dgm:t>
        <a:bodyPr/>
        <a:lstStyle/>
        <a:p>
          <a:r>
            <a:rPr lang="en-US" sz="2800" b="1">
              <a:solidFill>
                <a:schemeClr val="tx2"/>
              </a:solidFill>
            </a:rPr>
            <a:t>If A1C above target… </a:t>
          </a:r>
        </a:p>
        <a:p>
          <a:r>
            <a:rPr lang="en-US" sz="2800" b="1">
              <a:solidFill>
                <a:schemeClr val="tx2"/>
              </a:solidFill>
            </a:rPr>
            <a:t>If on GLP1-RA add SGLT2i and vice versa</a:t>
          </a:r>
        </a:p>
      </dgm:t>
    </dgm:pt>
    <dgm:pt modelId="{D7134F92-B5FB-40DC-A223-126E69931B72}" type="parTrans" cxnId="{1D1B1A61-9E66-4311-A4CE-191785DE1DB3}">
      <dgm:prSet/>
      <dgm:spPr/>
      <dgm:t>
        <a:bodyPr/>
        <a:lstStyle/>
        <a:p>
          <a:endParaRPr lang="en-US"/>
        </a:p>
      </dgm:t>
    </dgm:pt>
    <dgm:pt modelId="{F36E21C8-2A02-4815-983A-7EBC33B5767C}" type="sibTrans" cxnId="{1D1B1A61-9E66-4311-A4CE-191785DE1DB3}">
      <dgm:prSet/>
      <dgm:spPr/>
      <dgm:t>
        <a:bodyPr/>
        <a:lstStyle/>
        <a:p>
          <a:endParaRPr lang="en-US"/>
        </a:p>
      </dgm:t>
    </dgm:pt>
    <dgm:pt modelId="{0CE6462A-DC2D-4143-A9DE-F34A061C1C5C}" type="pres">
      <dgm:prSet presAssocID="{37465F84-EB37-434B-8374-2776B3C9F2F3}" presName="CompostProcess" presStyleCnt="0">
        <dgm:presLayoutVars>
          <dgm:dir/>
          <dgm:resizeHandles val="exact"/>
        </dgm:presLayoutVars>
      </dgm:prSet>
      <dgm:spPr/>
    </dgm:pt>
    <dgm:pt modelId="{9D09C4F2-3CBE-4742-A5B3-0A722B10B30E}" type="pres">
      <dgm:prSet presAssocID="{37465F84-EB37-434B-8374-2776B3C9F2F3}" presName="arrow" presStyleLbl="bgShp" presStyleIdx="0" presStyleCnt="1" custScaleX="117647"/>
      <dgm:spPr/>
    </dgm:pt>
    <dgm:pt modelId="{11173257-AF21-443B-A809-C11C0A2D6F33}" type="pres">
      <dgm:prSet presAssocID="{37465F84-EB37-434B-8374-2776B3C9F2F3}" presName="linearProcess" presStyleCnt="0"/>
      <dgm:spPr/>
    </dgm:pt>
    <dgm:pt modelId="{FCB9A4FD-4FCF-4A23-8A59-BB52757B8D2C}" type="pres">
      <dgm:prSet presAssocID="{0E36286F-94C4-4CE2-89AE-E1FCB217014B}" presName="textNode" presStyleLbl="node1" presStyleIdx="0" presStyleCnt="3" custScaleX="87819" custScaleY="121246" custLinFactNeighborX="-5346" custLinFactNeighborY="276">
        <dgm:presLayoutVars>
          <dgm:bulletEnabled val="1"/>
        </dgm:presLayoutVars>
      </dgm:prSet>
      <dgm:spPr/>
    </dgm:pt>
    <dgm:pt modelId="{D3C6845F-C750-4185-ABF1-553218AAFAA6}" type="pres">
      <dgm:prSet presAssocID="{2133D5B1-2275-4AB9-B9DD-5B46E62558B0}" presName="sibTrans" presStyleCnt="0"/>
      <dgm:spPr/>
    </dgm:pt>
    <dgm:pt modelId="{B6E5113F-1755-4CB9-B546-22765483FB0B}" type="pres">
      <dgm:prSet presAssocID="{97F78046-04FB-4A4A-A0C2-FCBDCFD2B427}" presName="textNode" presStyleLbl="node1" presStyleIdx="1" presStyleCnt="3" custScaleX="76887" custScaleY="131117" custLinFactNeighborX="-63840" custLinFactNeighborY="209">
        <dgm:presLayoutVars>
          <dgm:bulletEnabled val="1"/>
        </dgm:presLayoutVars>
      </dgm:prSet>
      <dgm:spPr/>
    </dgm:pt>
    <dgm:pt modelId="{D6C19CA9-43E5-4329-95B4-6E8C32E2843C}" type="pres">
      <dgm:prSet presAssocID="{8651734B-D8E0-4B20-B2C6-2129265AD726}" presName="sibTrans" presStyleCnt="0"/>
      <dgm:spPr/>
    </dgm:pt>
    <dgm:pt modelId="{AFE7F5CA-7F38-43F1-A7D3-67236431EF62}" type="pres">
      <dgm:prSet presAssocID="{219240EF-690B-4023-9C24-7A4E436ED4D9}" presName="textNode" presStyleLbl="node1" presStyleIdx="2" presStyleCnt="3" custScaleX="85250" custScaleY="121814" custLinFactX="-4804" custLinFactNeighborX="-100000" custLinFactNeighborY="-1364">
        <dgm:presLayoutVars>
          <dgm:bulletEnabled val="1"/>
        </dgm:presLayoutVars>
      </dgm:prSet>
      <dgm:spPr/>
    </dgm:pt>
  </dgm:ptLst>
  <dgm:cxnLst>
    <dgm:cxn modelId="{980A5D2D-6701-42B4-AABF-7584DF058CBE}" type="presOf" srcId="{97F78046-04FB-4A4A-A0C2-FCBDCFD2B427}" destId="{B6E5113F-1755-4CB9-B546-22765483FB0B}" srcOrd="0" destOrd="0" presId="urn:microsoft.com/office/officeart/2005/8/layout/hProcess9"/>
    <dgm:cxn modelId="{1D1B1A61-9E66-4311-A4CE-191785DE1DB3}" srcId="{37465F84-EB37-434B-8374-2776B3C9F2F3}" destId="{219240EF-690B-4023-9C24-7A4E436ED4D9}" srcOrd="2" destOrd="0" parTransId="{D7134F92-B5FB-40DC-A223-126E69931B72}" sibTransId="{F36E21C8-2A02-4815-983A-7EBC33B5767C}"/>
    <dgm:cxn modelId="{6B641963-5E09-44D8-8137-74DF5523CED3}" type="presOf" srcId="{219240EF-690B-4023-9C24-7A4E436ED4D9}" destId="{AFE7F5CA-7F38-43F1-A7D3-67236431EF62}" srcOrd="0" destOrd="0" presId="urn:microsoft.com/office/officeart/2005/8/layout/hProcess9"/>
    <dgm:cxn modelId="{28FA0E6E-9878-4DE7-9962-FFC9B4F3356A}" srcId="{37465F84-EB37-434B-8374-2776B3C9F2F3}" destId="{97F78046-04FB-4A4A-A0C2-FCBDCFD2B427}" srcOrd="1" destOrd="0" parTransId="{D0B8852D-2126-471B-9BAC-8986A5420FCA}" sibTransId="{8651734B-D8E0-4B20-B2C6-2129265AD726}"/>
    <dgm:cxn modelId="{4D9F6EDC-D240-4583-9F15-44E33777BAC4}" type="presOf" srcId="{37465F84-EB37-434B-8374-2776B3C9F2F3}" destId="{0CE6462A-DC2D-4143-A9DE-F34A061C1C5C}" srcOrd="0" destOrd="0" presId="urn:microsoft.com/office/officeart/2005/8/layout/hProcess9"/>
    <dgm:cxn modelId="{C404D4E7-6128-4341-A775-EBD9C9410478}" srcId="{37465F84-EB37-434B-8374-2776B3C9F2F3}" destId="{0E36286F-94C4-4CE2-89AE-E1FCB217014B}" srcOrd="0" destOrd="0" parTransId="{BDD5CAB6-6C3C-49E0-AE9F-D0D5C5541E59}" sibTransId="{2133D5B1-2275-4AB9-B9DD-5B46E62558B0}"/>
    <dgm:cxn modelId="{A8FEF7EF-7BBD-459E-A69A-7D003077C33C}" type="presOf" srcId="{0E36286F-94C4-4CE2-89AE-E1FCB217014B}" destId="{FCB9A4FD-4FCF-4A23-8A59-BB52757B8D2C}" srcOrd="0" destOrd="0" presId="urn:microsoft.com/office/officeart/2005/8/layout/hProcess9"/>
    <dgm:cxn modelId="{1BCE2144-1B89-4B17-ADB0-995D27EA37AB}" type="presParOf" srcId="{0CE6462A-DC2D-4143-A9DE-F34A061C1C5C}" destId="{9D09C4F2-3CBE-4742-A5B3-0A722B10B30E}" srcOrd="0" destOrd="0" presId="urn:microsoft.com/office/officeart/2005/8/layout/hProcess9"/>
    <dgm:cxn modelId="{C2DC9510-4C9E-4D64-A7B5-E36165A687D9}" type="presParOf" srcId="{0CE6462A-DC2D-4143-A9DE-F34A061C1C5C}" destId="{11173257-AF21-443B-A809-C11C0A2D6F33}" srcOrd="1" destOrd="0" presId="urn:microsoft.com/office/officeart/2005/8/layout/hProcess9"/>
    <dgm:cxn modelId="{D489A451-D2EC-48BD-8556-B1EA77826C76}" type="presParOf" srcId="{11173257-AF21-443B-A809-C11C0A2D6F33}" destId="{FCB9A4FD-4FCF-4A23-8A59-BB52757B8D2C}" srcOrd="0" destOrd="0" presId="urn:microsoft.com/office/officeart/2005/8/layout/hProcess9"/>
    <dgm:cxn modelId="{5460BFD9-7F0F-4730-82BE-D5F83C88FD82}" type="presParOf" srcId="{11173257-AF21-443B-A809-C11C0A2D6F33}" destId="{D3C6845F-C750-4185-ABF1-553218AAFAA6}" srcOrd="1" destOrd="0" presId="urn:microsoft.com/office/officeart/2005/8/layout/hProcess9"/>
    <dgm:cxn modelId="{4945021D-56D4-41E0-9C6D-AB6A5CF4DFD9}" type="presParOf" srcId="{11173257-AF21-443B-A809-C11C0A2D6F33}" destId="{B6E5113F-1755-4CB9-B546-22765483FB0B}" srcOrd="2" destOrd="0" presId="urn:microsoft.com/office/officeart/2005/8/layout/hProcess9"/>
    <dgm:cxn modelId="{2722381E-3EDA-4F1F-8765-0A23487D36A4}" type="presParOf" srcId="{11173257-AF21-443B-A809-C11C0A2D6F33}" destId="{D6C19CA9-43E5-4329-95B4-6E8C32E2843C}" srcOrd="3" destOrd="0" presId="urn:microsoft.com/office/officeart/2005/8/layout/hProcess9"/>
    <dgm:cxn modelId="{19787678-14C5-4ACB-A012-E1548BC8861F}" type="presParOf" srcId="{11173257-AF21-443B-A809-C11C0A2D6F33}" destId="{AFE7F5CA-7F38-43F1-A7D3-67236431EF62}" srcOrd="4"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09C4F2-3CBE-4742-A5B3-0A722B10B30E}">
      <dsp:nvSpPr>
        <dsp:cNvPr id="0" name=""/>
        <dsp:cNvSpPr/>
      </dsp:nvSpPr>
      <dsp:spPr>
        <a:xfrm>
          <a:off x="2" y="0"/>
          <a:ext cx="11409942" cy="4500096"/>
        </a:xfrm>
        <a:prstGeom prst="rightArrow">
          <a:avLst/>
        </a:prstGeom>
        <a:solidFill>
          <a:schemeClr val="accent2">
            <a:tint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FCB9A4FD-4FCF-4A23-8A59-BB52757B8D2C}">
      <dsp:nvSpPr>
        <dsp:cNvPr id="0" name=""/>
        <dsp:cNvSpPr/>
      </dsp:nvSpPr>
      <dsp:spPr>
        <a:xfrm>
          <a:off x="0" y="1163778"/>
          <a:ext cx="3642484" cy="2182474"/>
        </a:xfrm>
        <a:prstGeom prst="round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a:solidFill>
                <a:schemeClr val="tx2"/>
              </a:solidFill>
            </a:rPr>
            <a:t>GLP1-RA or SGLT2i with proven benefit</a:t>
          </a:r>
        </a:p>
      </dsp:txBody>
      <dsp:txXfrm>
        <a:off x="106540" y="1270318"/>
        <a:ext cx="3429404" cy="1969394"/>
      </dsp:txXfrm>
    </dsp:sp>
    <dsp:sp modelId="{B6E5113F-1755-4CB9-B546-22765483FB0B}">
      <dsp:nvSpPr>
        <dsp:cNvPr id="0" name=""/>
        <dsp:cNvSpPr/>
      </dsp:nvSpPr>
      <dsp:spPr>
        <a:xfrm>
          <a:off x="3834729" y="1073731"/>
          <a:ext cx="3189056" cy="2360156"/>
        </a:xfrm>
        <a:prstGeom prst="round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a:solidFill>
                <a:schemeClr val="tx2"/>
              </a:solidFill>
            </a:rPr>
            <a:t>If A1C above target…</a:t>
          </a:r>
        </a:p>
        <a:p>
          <a:pPr marL="0" lvl="0" indent="0" algn="ctr" defTabSz="1244600">
            <a:lnSpc>
              <a:spcPct val="90000"/>
            </a:lnSpc>
            <a:spcBef>
              <a:spcPct val="0"/>
            </a:spcBef>
            <a:spcAft>
              <a:spcPct val="35000"/>
            </a:spcAft>
            <a:buNone/>
          </a:pPr>
          <a:r>
            <a:rPr lang="en-US" sz="2800" b="1" kern="1200">
              <a:solidFill>
                <a:schemeClr val="tx2"/>
              </a:solidFill>
            </a:rPr>
            <a:t>Add metformin</a:t>
          </a:r>
        </a:p>
      </dsp:txBody>
      <dsp:txXfrm>
        <a:off x="3949942" y="1188944"/>
        <a:ext cx="2958630" cy="2129730"/>
      </dsp:txXfrm>
    </dsp:sp>
    <dsp:sp modelId="{AFE7F5CA-7F38-43F1-A7D3-67236431EF62}">
      <dsp:nvSpPr>
        <dsp:cNvPr id="0" name=""/>
        <dsp:cNvSpPr/>
      </dsp:nvSpPr>
      <dsp:spPr>
        <a:xfrm>
          <a:off x="7153523" y="1129146"/>
          <a:ext cx="3535929" cy="2192698"/>
        </a:xfrm>
        <a:prstGeom prst="round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a:solidFill>
                <a:schemeClr val="tx2"/>
              </a:solidFill>
            </a:rPr>
            <a:t>If A1C above target… </a:t>
          </a:r>
        </a:p>
        <a:p>
          <a:pPr marL="0" lvl="0" indent="0" algn="ctr" defTabSz="1244600">
            <a:lnSpc>
              <a:spcPct val="90000"/>
            </a:lnSpc>
            <a:spcBef>
              <a:spcPct val="0"/>
            </a:spcBef>
            <a:spcAft>
              <a:spcPct val="35000"/>
            </a:spcAft>
            <a:buNone/>
          </a:pPr>
          <a:r>
            <a:rPr lang="en-US" sz="2800" b="1" kern="1200">
              <a:solidFill>
                <a:schemeClr val="tx2"/>
              </a:solidFill>
            </a:rPr>
            <a:t>If on GLP1-RA add SGLT2i and vice versa</a:t>
          </a:r>
        </a:p>
      </dsp:txBody>
      <dsp:txXfrm>
        <a:off x="7260562" y="1236185"/>
        <a:ext cx="3321851" cy="197862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0.14002</cdr:x>
      <cdr:y>0.07599</cdr:y>
    </cdr:from>
    <cdr:to>
      <cdr:x>0.25291</cdr:x>
      <cdr:y>0.29357</cdr:y>
    </cdr:to>
    <cdr:sp macro="" textlink="">
      <cdr:nvSpPr>
        <cdr:cNvPr id="2" name="TextBox 1">
          <a:extLst xmlns:a="http://schemas.openxmlformats.org/drawingml/2006/main">
            <a:ext uri="{FF2B5EF4-FFF2-40B4-BE49-F238E27FC236}">
              <a16:creationId xmlns:a16="http://schemas.microsoft.com/office/drawing/2014/main" id="{6856E2D6-4F8D-D068-8154-6588EBA5BE5B}"/>
            </a:ext>
          </a:extLst>
        </cdr:cNvPr>
        <cdr:cNvSpPr txBox="1"/>
      </cdr:nvSpPr>
      <cdr:spPr>
        <a:xfrm xmlns:a="http://schemas.openxmlformats.org/drawingml/2006/main">
          <a:off x="1615314" y="345421"/>
          <a:ext cx="1302340" cy="98896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000" b="1" dirty="0">
              <a:solidFill>
                <a:schemeClr val="bg1"/>
              </a:solidFill>
            </a:rPr>
            <a:t>Bydureon </a:t>
          </a:r>
        </a:p>
        <a:p xmlns:a="http://schemas.openxmlformats.org/drawingml/2006/main">
          <a:pPr algn="ctr"/>
          <a:r>
            <a:rPr lang="en-US" sz="2000" b="1" dirty="0">
              <a:solidFill>
                <a:schemeClr val="bg1"/>
              </a:solidFill>
            </a:rPr>
            <a:t>BCise</a:t>
          </a:r>
        </a:p>
      </cdr:txBody>
    </cdr:sp>
  </cdr:relSizeAnchor>
  <cdr:relSizeAnchor xmlns:cdr="http://schemas.openxmlformats.org/drawingml/2006/chartDrawing">
    <cdr:from>
      <cdr:x>0.23894</cdr:x>
      <cdr:y>0.28408</cdr:y>
    </cdr:from>
    <cdr:to>
      <cdr:x>0.32908</cdr:x>
      <cdr:y>0.37462</cdr:y>
    </cdr:to>
    <cdr:sp macro="" textlink="">
      <cdr:nvSpPr>
        <cdr:cNvPr id="3" name="TextBox 2">
          <a:extLst xmlns:a="http://schemas.openxmlformats.org/drawingml/2006/main">
            <a:ext uri="{FF2B5EF4-FFF2-40B4-BE49-F238E27FC236}">
              <a16:creationId xmlns:a16="http://schemas.microsoft.com/office/drawing/2014/main" id="{0C63B75A-F206-FE0B-DB1D-95FC40BB9EB6}"/>
            </a:ext>
          </a:extLst>
        </cdr:cNvPr>
        <cdr:cNvSpPr txBox="1"/>
      </cdr:nvSpPr>
      <cdr:spPr>
        <a:xfrm xmlns:a="http://schemas.openxmlformats.org/drawingml/2006/main">
          <a:off x="2902689" y="1451190"/>
          <a:ext cx="1095153" cy="46251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0.38772</cdr:x>
      <cdr:y>0.31738</cdr:y>
    </cdr:from>
    <cdr:to>
      <cdr:x>0.48093</cdr:x>
      <cdr:y>0.45371</cdr:y>
    </cdr:to>
    <cdr:sp macro="" textlink="">
      <cdr:nvSpPr>
        <cdr:cNvPr id="4" name="TextBox 3">
          <a:extLst xmlns:a="http://schemas.openxmlformats.org/drawingml/2006/main">
            <a:ext uri="{FF2B5EF4-FFF2-40B4-BE49-F238E27FC236}">
              <a16:creationId xmlns:a16="http://schemas.microsoft.com/office/drawing/2014/main" id="{2B01E2C1-C293-C3CD-D91C-A15E51367AE9}"/>
            </a:ext>
          </a:extLst>
        </cdr:cNvPr>
        <cdr:cNvSpPr txBox="1"/>
      </cdr:nvSpPr>
      <cdr:spPr>
        <a:xfrm xmlns:a="http://schemas.openxmlformats.org/drawingml/2006/main">
          <a:off x="4710224" y="1621311"/>
          <a:ext cx="1132367" cy="69643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0.5282</cdr:x>
      <cdr:y>0.32154</cdr:y>
    </cdr:from>
    <cdr:to>
      <cdr:x>0.62928</cdr:x>
      <cdr:y>0.45995</cdr:y>
    </cdr:to>
    <cdr:sp macro="" textlink="">
      <cdr:nvSpPr>
        <cdr:cNvPr id="5" name="TextBox 4">
          <a:extLst xmlns:a="http://schemas.openxmlformats.org/drawingml/2006/main">
            <a:ext uri="{FF2B5EF4-FFF2-40B4-BE49-F238E27FC236}">
              <a16:creationId xmlns:a16="http://schemas.microsoft.com/office/drawing/2014/main" id="{A11E57DF-57C5-85D5-D47F-096CD58EAD64}"/>
            </a:ext>
          </a:extLst>
        </cdr:cNvPr>
        <cdr:cNvSpPr txBox="1"/>
      </cdr:nvSpPr>
      <cdr:spPr>
        <a:xfrm xmlns:a="http://schemas.openxmlformats.org/drawingml/2006/main">
          <a:off x="6416749" y="1642576"/>
          <a:ext cx="1228061" cy="70706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0.2965</cdr:x>
      <cdr:y>0.08205</cdr:y>
    </cdr:from>
    <cdr:to>
      <cdr:x>0.40589</cdr:x>
      <cdr:y>0.27041</cdr:y>
    </cdr:to>
    <cdr:sp macro="" textlink="">
      <cdr:nvSpPr>
        <cdr:cNvPr id="6" name="TextBox 5">
          <a:extLst xmlns:a="http://schemas.openxmlformats.org/drawingml/2006/main">
            <a:ext uri="{FF2B5EF4-FFF2-40B4-BE49-F238E27FC236}">
              <a16:creationId xmlns:a16="http://schemas.microsoft.com/office/drawing/2014/main" id="{9166AA43-D9EA-DC6E-1221-089AD9D2ABF5}"/>
            </a:ext>
          </a:extLst>
        </cdr:cNvPr>
        <cdr:cNvSpPr txBox="1"/>
      </cdr:nvSpPr>
      <cdr:spPr>
        <a:xfrm xmlns:a="http://schemas.openxmlformats.org/drawingml/2006/main">
          <a:off x="3420514" y="372933"/>
          <a:ext cx="1261953" cy="8561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b="1" dirty="0">
              <a:solidFill>
                <a:schemeClr val="bg1"/>
              </a:solidFill>
            </a:rPr>
            <a:t>Rybelsus</a:t>
          </a:r>
        </a:p>
      </cdr:txBody>
    </cdr:sp>
  </cdr:relSizeAnchor>
  <cdr:relSizeAnchor xmlns:cdr="http://schemas.openxmlformats.org/drawingml/2006/chartDrawing">
    <cdr:from>
      <cdr:x>0.43936</cdr:x>
      <cdr:y>0.08244</cdr:y>
    </cdr:from>
    <cdr:to>
      <cdr:x>0.53957</cdr:x>
      <cdr:y>0.27705</cdr:y>
    </cdr:to>
    <cdr:sp macro="" textlink="">
      <cdr:nvSpPr>
        <cdr:cNvPr id="7" name="TextBox 6">
          <a:extLst xmlns:a="http://schemas.openxmlformats.org/drawingml/2006/main">
            <a:ext uri="{FF2B5EF4-FFF2-40B4-BE49-F238E27FC236}">
              <a16:creationId xmlns:a16="http://schemas.microsoft.com/office/drawing/2014/main" id="{D3080ED4-5E12-290B-9A97-F2154619FCD7}"/>
            </a:ext>
          </a:extLst>
        </cdr:cNvPr>
        <cdr:cNvSpPr txBox="1"/>
      </cdr:nvSpPr>
      <cdr:spPr>
        <a:xfrm xmlns:a="http://schemas.openxmlformats.org/drawingml/2006/main">
          <a:off x="4779527" y="338341"/>
          <a:ext cx="1090152" cy="79870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000" b="1" dirty="0">
              <a:solidFill>
                <a:schemeClr val="bg1"/>
              </a:solidFill>
            </a:rPr>
            <a:t>Victoza</a:t>
          </a:r>
        </a:p>
      </cdr:txBody>
    </cdr:sp>
  </cdr:relSizeAnchor>
  <cdr:relSizeAnchor xmlns:cdr="http://schemas.openxmlformats.org/drawingml/2006/chartDrawing">
    <cdr:from>
      <cdr:x>0.58844</cdr:x>
      <cdr:y>0.07325</cdr:y>
    </cdr:from>
    <cdr:to>
      <cdr:x>0.72454</cdr:x>
      <cdr:y>0.26786</cdr:y>
    </cdr:to>
    <cdr:sp macro="" textlink="">
      <cdr:nvSpPr>
        <cdr:cNvPr id="8" name="TextBox 1">
          <a:extLst xmlns:a="http://schemas.openxmlformats.org/drawingml/2006/main">
            <a:ext uri="{FF2B5EF4-FFF2-40B4-BE49-F238E27FC236}">
              <a16:creationId xmlns:a16="http://schemas.microsoft.com/office/drawing/2014/main" id="{618B5AE6-872C-272A-EDAA-4690BF64F492}"/>
            </a:ext>
          </a:extLst>
        </cdr:cNvPr>
        <cdr:cNvSpPr txBox="1"/>
      </cdr:nvSpPr>
      <cdr:spPr>
        <a:xfrm xmlns:a="http://schemas.openxmlformats.org/drawingml/2006/main">
          <a:off x="6401293" y="300637"/>
          <a:ext cx="1480511" cy="79870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b="1" dirty="0">
              <a:solidFill>
                <a:schemeClr val="bg1"/>
              </a:solidFill>
            </a:rPr>
            <a:t>Trulicity</a:t>
          </a:r>
        </a:p>
      </cdr:txBody>
    </cdr:sp>
  </cdr:relSizeAnchor>
  <cdr:relSizeAnchor xmlns:cdr="http://schemas.openxmlformats.org/drawingml/2006/chartDrawing">
    <cdr:from>
      <cdr:x>0.72945</cdr:x>
      <cdr:y>0.07827</cdr:y>
    </cdr:from>
    <cdr:to>
      <cdr:x>0.83097</cdr:x>
      <cdr:y>0.27288</cdr:y>
    </cdr:to>
    <cdr:sp macro="" textlink="">
      <cdr:nvSpPr>
        <cdr:cNvPr id="9" name="TextBox 1">
          <a:extLst xmlns:a="http://schemas.openxmlformats.org/drawingml/2006/main">
            <a:ext uri="{FF2B5EF4-FFF2-40B4-BE49-F238E27FC236}">
              <a16:creationId xmlns:a16="http://schemas.microsoft.com/office/drawing/2014/main" id="{03CDC280-256F-28DE-291D-355080680373}"/>
            </a:ext>
          </a:extLst>
        </cdr:cNvPr>
        <cdr:cNvSpPr txBox="1"/>
      </cdr:nvSpPr>
      <cdr:spPr>
        <a:xfrm xmlns:a="http://schemas.openxmlformats.org/drawingml/2006/main">
          <a:off x="7935173" y="321229"/>
          <a:ext cx="1104433" cy="79870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2000" b="1" dirty="0">
              <a:solidFill>
                <a:schemeClr val="bg1"/>
              </a:solidFill>
            </a:rPr>
            <a:t>Ozempic</a:t>
          </a:r>
        </a:p>
      </cdr:txBody>
    </cdr:sp>
  </cdr:relSizeAnchor>
  <cdr:relSizeAnchor xmlns:cdr="http://schemas.openxmlformats.org/drawingml/2006/chartDrawing">
    <cdr:from>
      <cdr:x>0.86717</cdr:x>
      <cdr:y>0.07737</cdr:y>
    </cdr:from>
    <cdr:to>
      <cdr:x>0.98366</cdr:x>
      <cdr:y>0.27198</cdr:y>
    </cdr:to>
    <cdr:sp macro="" textlink="">
      <cdr:nvSpPr>
        <cdr:cNvPr id="10" name="TextBox 1">
          <a:extLst xmlns:a="http://schemas.openxmlformats.org/drawingml/2006/main">
            <a:ext uri="{FF2B5EF4-FFF2-40B4-BE49-F238E27FC236}">
              <a16:creationId xmlns:a16="http://schemas.microsoft.com/office/drawing/2014/main" id="{03CDC280-256F-28DE-291D-355080680373}"/>
            </a:ext>
          </a:extLst>
        </cdr:cNvPr>
        <cdr:cNvSpPr txBox="1"/>
      </cdr:nvSpPr>
      <cdr:spPr>
        <a:xfrm xmlns:a="http://schemas.openxmlformats.org/drawingml/2006/main">
          <a:off x="9433373" y="317551"/>
          <a:ext cx="1267266" cy="79870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2000" b="1" dirty="0">
              <a:solidFill>
                <a:schemeClr val="bg1"/>
              </a:solidFill>
            </a:rPr>
            <a:t>Mounjaro</a:t>
          </a:r>
        </a:p>
      </cdr:txBody>
    </cdr:sp>
  </cdr:relSizeAnchor>
</c:userShapes>
</file>

<file path=ppt/drawings/drawing2.xml><?xml version="1.0" encoding="utf-8"?>
<c:userShapes xmlns:c="http://schemas.openxmlformats.org/drawingml/2006/chart">
  <cdr:relSizeAnchor xmlns:cdr="http://schemas.openxmlformats.org/drawingml/2006/chartDrawing">
    <cdr:from>
      <cdr:x>0.85261</cdr:x>
      <cdr:y>0.02895</cdr:y>
    </cdr:from>
    <cdr:to>
      <cdr:x>0.96342</cdr:x>
      <cdr:y>0.87891</cdr:y>
    </cdr:to>
    <cdr:sp macro="" textlink="">
      <cdr:nvSpPr>
        <cdr:cNvPr id="2" name="Rectangle 1">
          <a:extLst xmlns:a="http://schemas.openxmlformats.org/drawingml/2006/main">
            <a:ext uri="{FF2B5EF4-FFF2-40B4-BE49-F238E27FC236}">
              <a16:creationId xmlns:a16="http://schemas.microsoft.com/office/drawing/2014/main" id="{4647113E-C428-6918-68B4-BFC8601CF1E5}"/>
            </a:ext>
          </a:extLst>
        </cdr:cNvPr>
        <cdr:cNvSpPr/>
      </cdr:nvSpPr>
      <cdr:spPr>
        <a:xfrm xmlns:a="http://schemas.openxmlformats.org/drawingml/2006/main">
          <a:off x="8993229" y="128735"/>
          <a:ext cx="1168789" cy="3779882"/>
        </a:xfrm>
        <a:prstGeom xmlns:a="http://schemas.openxmlformats.org/drawingml/2006/main" prst="rect">
          <a:avLst/>
        </a:prstGeom>
        <a:solidFill xmlns:a="http://schemas.openxmlformats.org/drawingml/2006/main">
          <a:schemeClr val="accent4"/>
        </a:solidFill>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9BCE0C-CD74-4A59-802C-6D2F8C15331A}" type="datetimeFigureOut">
              <a:rPr lang="en-US" smtClean="0"/>
              <a:t>4/19/2024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798501B-77B5-4365-9881-C6E19A3C1E42}" type="slidenum">
              <a:rPr lang="en-US" smtClean="0"/>
              <a:t>‹#›</a:t>
            </a:fld>
            <a:endParaRPr lang="en-US"/>
          </a:p>
        </p:txBody>
      </p:sp>
    </p:spTree>
    <p:extLst>
      <p:ext uri="{BB962C8B-B14F-4D97-AF65-F5344CB8AC3E}">
        <p14:creationId xmlns:p14="http://schemas.microsoft.com/office/powerpoint/2010/main" val="28514561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4FDEA8-CBB8-46CC-9562-028963DBC55A}" type="datetimeFigureOut">
              <a:rPr lang="en-US" smtClean="0"/>
              <a:t>4/19/2024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8BD8E7-1312-41F3-99C4-6DA5AF891969}" type="slidenum">
              <a:rPr lang="en-US" smtClean="0"/>
              <a:t>‹#›</a:t>
            </a:fld>
            <a:endParaRPr lang="en-US"/>
          </a:p>
        </p:txBody>
      </p:sp>
    </p:spTree>
    <p:extLst>
      <p:ext uri="{BB962C8B-B14F-4D97-AF65-F5344CB8AC3E}">
        <p14:creationId xmlns:p14="http://schemas.microsoft.com/office/powerpoint/2010/main" val="2892084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ncbi.nlm.nih.gov/pmc/articles/PMC6054964/#B33"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https://doi.org/10.3389%2Ffendo.2018.00387" TargetMode="External"/><Relationship Id="rId4" Type="http://schemas.openxmlformats.org/officeDocument/2006/relationships/hyperlink" Target="https://www.ncbi.nlm.nih.gov/pmc/articles/PMC6054964/#B34"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doi.org/10.1016/j.diabet.2013.03.001"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jamanetwork.com/journals/jamainternalmedicine/fullarticle/2790392#ioi220009r8" TargetMode="External"/><Relationship Id="rId2" Type="http://schemas.openxmlformats.org/officeDocument/2006/relationships/slide" Target="../slides/slide57.xml"/><Relationship Id="rId1" Type="http://schemas.openxmlformats.org/officeDocument/2006/relationships/notesMaster" Target="../notesMasters/notesMaster1.xml"/><Relationship Id="rId5" Type="http://schemas.openxmlformats.org/officeDocument/2006/relationships/hyperlink" Target="https://www.niddk.nih.gov/Dictionary/S/stool" TargetMode="External"/><Relationship Id="rId4" Type="http://schemas.openxmlformats.org/officeDocument/2006/relationships/hyperlink" Target="https://jamanetwork.com/journals/jamainternalmedicine/fullarticle/2790392#ioi220009r21" TargetMode="Externa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doi.org/10.1177%2F23247096211051919" TargetMode="External"/><Relationship Id="rId2" Type="http://schemas.openxmlformats.org/officeDocument/2006/relationships/slide" Target="../slides/slide60.xml"/><Relationship Id="rId1" Type="http://schemas.openxmlformats.org/officeDocument/2006/relationships/notesMaster" Target="../notesMasters/notesMaster1.xml"/><Relationship Id="rId4" Type="http://schemas.openxmlformats.org/officeDocument/2006/relationships/hyperlink" Target="https://www.cnn.com/2023/07/25/health/weight-loss-diabetes-drugs-gastroparesis/index.html" TargetMode="Externa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creativecommons.org/publicdomain/zero/1.0/" TargetMode="External"/><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creativecommons.org/publicdomain/zero/1.0/" TargetMode="External"/><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creativecommons.org/publicdomain/zero/1.0/" TargetMode="External"/><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creativecommons.org/publicdomain/zero/1.0/" TargetMode="External"/><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creativecommons.org/publicdomain/zero/1.0/" TargetMode="External"/><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s://www.ncbi.nlm.nih.gov/pmc/articles/PMC5009138/#jdi12473-bib-0002" TargetMode="External"/><Relationship Id="rId2" Type="http://schemas.openxmlformats.org/officeDocument/2006/relationships/slide" Target="../slides/slide84.xml"/><Relationship Id="rId1" Type="http://schemas.openxmlformats.org/officeDocument/2006/relationships/notesMaster" Target="../notesMasters/notesMaster1.xml"/><Relationship Id="rId6" Type="http://schemas.openxmlformats.org/officeDocument/2006/relationships/hyperlink" Target="https://www.ncbi.nlm.nih.gov/pmc/articles/PMC5009138/#jdi12473-bib-0005" TargetMode="External"/><Relationship Id="rId5" Type="http://schemas.openxmlformats.org/officeDocument/2006/relationships/hyperlink" Target="https://www.ncbi.nlm.nih.gov/pmc/articles/PMC5009138/#jdi12473-bib-0004" TargetMode="External"/><Relationship Id="rId4" Type="http://schemas.openxmlformats.org/officeDocument/2006/relationships/hyperlink" Target="https://www.ncbi.nlm.nih.gov/pmc/articles/PMC5009138/#jdi12473-bib-0003" TargetMode="Externa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8BD8E7-1312-41F3-99C4-6DA5AF891969}" type="slidenum">
              <a:rPr lang="en-US" smtClean="0"/>
              <a:t>2</a:t>
            </a:fld>
            <a:endParaRPr lang="en-US"/>
          </a:p>
        </p:txBody>
      </p:sp>
    </p:spTree>
    <p:extLst>
      <p:ext uri="{BB962C8B-B14F-4D97-AF65-F5344CB8AC3E}">
        <p14:creationId xmlns:p14="http://schemas.microsoft.com/office/powerpoint/2010/main" val="3409560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8BD8E7-1312-41F3-99C4-6DA5AF891969}" type="slidenum">
              <a:rPr lang="en-US" smtClean="0"/>
              <a:t>13</a:t>
            </a:fld>
            <a:endParaRPr lang="en-US"/>
          </a:p>
        </p:txBody>
      </p:sp>
    </p:spTree>
    <p:extLst>
      <p:ext uri="{BB962C8B-B14F-4D97-AF65-F5344CB8AC3E}">
        <p14:creationId xmlns:p14="http://schemas.microsoft.com/office/powerpoint/2010/main" val="37146391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8BD8E7-1312-41F3-99C4-6DA5AF891969}" type="slidenum">
              <a:rPr lang="en-US" smtClean="0"/>
              <a:t>14</a:t>
            </a:fld>
            <a:endParaRPr lang="en-US"/>
          </a:p>
        </p:txBody>
      </p:sp>
    </p:spTree>
    <p:extLst>
      <p:ext uri="{BB962C8B-B14F-4D97-AF65-F5344CB8AC3E}">
        <p14:creationId xmlns:p14="http://schemas.microsoft.com/office/powerpoint/2010/main" val="2158984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8BD8E7-1312-41F3-99C4-6DA5AF891969}" type="slidenum">
              <a:rPr lang="en-US" smtClean="0"/>
              <a:t>15</a:t>
            </a:fld>
            <a:endParaRPr lang="en-US"/>
          </a:p>
        </p:txBody>
      </p:sp>
    </p:spTree>
    <p:extLst>
      <p:ext uri="{BB962C8B-B14F-4D97-AF65-F5344CB8AC3E}">
        <p14:creationId xmlns:p14="http://schemas.microsoft.com/office/powerpoint/2010/main" val="1969984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212121"/>
                </a:solidFill>
                <a:effectLst/>
                <a:latin typeface="Cambria" panose="02040503050406030204" pitchFamily="18" charset="0"/>
              </a:rPr>
              <a:t>The possibility of direct and reliable measurements of insulin in plasma soon reopened the incretin question. In 1964, laboratories in London, UK [McIntyre et al. (</a:t>
            </a:r>
            <a:r>
              <a:rPr lang="en-US" b="0" i="0" u="sng">
                <a:solidFill>
                  <a:srgbClr val="376FAA"/>
                </a:solidFill>
                <a:effectLst/>
                <a:latin typeface="Cambria" panose="02040503050406030204" pitchFamily="18" charset="0"/>
                <a:hlinkClick r:id="rId3"/>
              </a:rPr>
              <a:t>33</a:t>
            </a:r>
            <a:r>
              <a:rPr lang="en-US" b="0" i="0">
                <a:solidFill>
                  <a:srgbClr val="212121"/>
                </a:solidFill>
                <a:effectLst/>
                <a:latin typeface="Cambria" panose="02040503050406030204" pitchFamily="18" charset="0"/>
              </a:rPr>
              <a:t>)] and Denver, US [Elrick et al. (</a:t>
            </a:r>
            <a:r>
              <a:rPr lang="en-US" b="0" i="0" u="sng">
                <a:solidFill>
                  <a:srgbClr val="376FAA"/>
                </a:solidFill>
                <a:effectLst/>
                <a:latin typeface="Cambria" panose="02040503050406030204" pitchFamily="18" charset="0"/>
                <a:hlinkClick r:id="rId4"/>
              </a:rPr>
              <a:t>34</a:t>
            </a:r>
            <a:r>
              <a:rPr lang="en-US" b="0" i="0">
                <a:solidFill>
                  <a:srgbClr val="212121"/>
                </a:solidFill>
                <a:effectLst/>
                <a:latin typeface="Cambria" panose="02040503050406030204" pitchFamily="18" charset="0"/>
              </a:rPr>
              <a:t>)] independently showed that oral glucose provokes a considerably larger insulin response than intravenous glucose, even at similar blood glucose concentrations. Hence, the gut harbors indeed insulinotropic hormonal factors. Or in other words, the incretin mechanism exists. The reports of McIntyre and Elrick et al. catalyzed new incretin studies in man, which followed three lines.</a:t>
            </a:r>
          </a:p>
          <a:p>
            <a:endParaRPr lang="en-US" b="0" i="0">
              <a:solidFill>
                <a:srgbClr val="212121"/>
              </a:solidFill>
              <a:effectLst/>
              <a:latin typeface="Cambria" panose="02040503050406030204" pitchFamily="18" charset="0"/>
            </a:endParaRPr>
          </a:p>
          <a:p>
            <a:r>
              <a:rPr lang="en-US" b="0" i="0">
                <a:solidFill>
                  <a:srgbClr val="212121"/>
                </a:solidFill>
                <a:effectLst/>
                <a:latin typeface="Helvetica Neue"/>
              </a:rPr>
              <a:t> </a:t>
            </a:r>
            <a:r>
              <a:rPr lang="en-US" b="0" i="0" u="sng">
                <a:solidFill>
                  <a:srgbClr val="205493"/>
                </a:solidFill>
                <a:effectLst/>
                <a:latin typeface="Helvetica Neue"/>
                <a:hlinkClick r:id="rId5"/>
              </a:rPr>
              <a:t>10.3389/fendo.2018.00387</a:t>
            </a:r>
            <a:endParaRPr lang="en-US"/>
          </a:p>
        </p:txBody>
      </p:sp>
      <p:sp>
        <p:nvSpPr>
          <p:cNvPr id="4" name="Slide Number Placeholder 3"/>
          <p:cNvSpPr>
            <a:spLocks noGrp="1"/>
          </p:cNvSpPr>
          <p:nvPr>
            <p:ph type="sldNum" sz="quarter" idx="5"/>
          </p:nvPr>
        </p:nvSpPr>
        <p:spPr/>
        <p:txBody>
          <a:bodyPr/>
          <a:lstStyle/>
          <a:p>
            <a:fld id="{DAE735C2-AF67-4052-A822-B012BEAE2E4A}" type="slidenum">
              <a:rPr lang="en-US" smtClean="0"/>
              <a:t>17</a:t>
            </a:fld>
            <a:endParaRPr lang="en-US"/>
          </a:p>
        </p:txBody>
      </p:sp>
    </p:spTree>
    <p:extLst>
      <p:ext uri="{BB962C8B-B14F-4D97-AF65-F5344CB8AC3E}">
        <p14:creationId xmlns:p14="http://schemas.microsoft.com/office/powerpoint/2010/main" val="12246925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212121"/>
                </a:solidFill>
                <a:effectLst/>
                <a:latin typeface="BlinkMacSystemFont"/>
              </a:rPr>
              <a:t>the incretin effect is responsible for 50-70% of insulin release during oral glucose administration. In type 2 diabetes patients, the incretin effect is impaired and contributes to only 20-35% of the insulin response to oral glucose</a:t>
            </a:r>
          </a:p>
          <a:p>
            <a:endParaRPr lang="en-US" b="0" i="0">
              <a:solidFill>
                <a:srgbClr val="212121"/>
              </a:solidFill>
              <a:effectLst/>
              <a:latin typeface="BlinkMacSystemFon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BR" b="0" i="0">
                <a:solidFill>
                  <a:srgbClr val="212121"/>
                </a:solidFill>
                <a:effectLst/>
                <a:latin typeface="BlinkMacSystemFont"/>
              </a:rPr>
              <a:t>DOI: </a:t>
            </a:r>
            <a:r>
              <a:rPr lang="pt-BR" b="0" i="0" u="none" strike="noStrike">
                <a:solidFill>
                  <a:srgbClr val="0071BC"/>
                </a:solidFill>
                <a:effectLst/>
                <a:latin typeface="BlinkMacSystemFont"/>
                <a:hlinkClick r:id="rId3"/>
              </a:rPr>
              <a:t>10.1016/j.diabet.2013.03.001</a:t>
            </a:r>
            <a:endParaRPr lang="pt-BR" b="0" i="0">
              <a:solidFill>
                <a:srgbClr val="212121"/>
              </a:solidFill>
              <a:effectLst/>
              <a:latin typeface="BlinkMacSystemFont"/>
            </a:endParaRPr>
          </a:p>
          <a:p>
            <a:endParaRPr lang="en-US"/>
          </a:p>
        </p:txBody>
      </p:sp>
      <p:sp>
        <p:nvSpPr>
          <p:cNvPr id="4" name="Slide Number Placeholder 3"/>
          <p:cNvSpPr>
            <a:spLocks noGrp="1"/>
          </p:cNvSpPr>
          <p:nvPr>
            <p:ph type="sldNum" sz="quarter" idx="5"/>
          </p:nvPr>
        </p:nvSpPr>
        <p:spPr/>
        <p:txBody>
          <a:bodyPr/>
          <a:lstStyle/>
          <a:p>
            <a:fld id="{CB61633F-1333-45D1-89FE-B6992E510B4F}" type="slidenum">
              <a:rPr lang="en-US" smtClean="0"/>
              <a:t>21</a:t>
            </a:fld>
            <a:endParaRPr lang="en-US"/>
          </a:p>
        </p:txBody>
      </p:sp>
    </p:spTree>
    <p:extLst>
      <p:ext uri="{BB962C8B-B14F-4D97-AF65-F5344CB8AC3E}">
        <p14:creationId xmlns:p14="http://schemas.microsoft.com/office/powerpoint/2010/main" val="32674097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With animations</a:t>
            </a:r>
          </a:p>
        </p:txBody>
      </p:sp>
      <p:sp>
        <p:nvSpPr>
          <p:cNvPr id="4" name="Slide Number Placeholder 3"/>
          <p:cNvSpPr>
            <a:spLocks noGrp="1"/>
          </p:cNvSpPr>
          <p:nvPr>
            <p:ph type="sldNum" sz="quarter" idx="10"/>
          </p:nvPr>
        </p:nvSpPr>
        <p:spPr/>
        <p:txBody>
          <a:bodyPr/>
          <a:lstStyle/>
          <a:p>
            <a:fld id="{FC8BD8E7-1312-41F3-99C4-6DA5AF891969}" type="slidenum">
              <a:rPr lang="en-US" smtClean="0"/>
              <a:t>24</a:t>
            </a:fld>
            <a:endParaRPr lang="en-US"/>
          </a:p>
        </p:txBody>
      </p:sp>
    </p:spTree>
    <p:extLst>
      <p:ext uri="{BB962C8B-B14F-4D97-AF65-F5344CB8AC3E}">
        <p14:creationId xmlns:p14="http://schemas.microsoft.com/office/powerpoint/2010/main" val="9862109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With animations</a:t>
            </a:r>
          </a:p>
        </p:txBody>
      </p:sp>
      <p:sp>
        <p:nvSpPr>
          <p:cNvPr id="4" name="Slide Number Placeholder 3"/>
          <p:cNvSpPr>
            <a:spLocks noGrp="1"/>
          </p:cNvSpPr>
          <p:nvPr>
            <p:ph type="sldNum" sz="quarter" idx="10"/>
          </p:nvPr>
        </p:nvSpPr>
        <p:spPr/>
        <p:txBody>
          <a:bodyPr/>
          <a:lstStyle/>
          <a:p>
            <a:fld id="{FC8BD8E7-1312-41F3-99C4-6DA5AF891969}" type="slidenum">
              <a:rPr lang="en-US" smtClean="0"/>
              <a:t>25</a:t>
            </a:fld>
            <a:endParaRPr lang="en-US"/>
          </a:p>
        </p:txBody>
      </p:sp>
    </p:spTree>
    <p:extLst>
      <p:ext uri="{BB962C8B-B14F-4D97-AF65-F5344CB8AC3E}">
        <p14:creationId xmlns:p14="http://schemas.microsoft.com/office/powerpoint/2010/main" val="24052780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Byetta – 2005</a:t>
            </a:r>
          </a:p>
          <a:p>
            <a:r>
              <a:rPr lang="en-US"/>
              <a:t>Victoza – 2014</a:t>
            </a:r>
          </a:p>
          <a:p>
            <a:r>
              <a:rPr lang="en-US"/>
              <a:t>Trulicity – 2014</a:t>
            </a:r>
          </a:p>
          <a:p>
            <a:r>
              <a:rPr lang="en-US"/>
              <a:t>Ozempic – 2017</a:t>
            </a:r>
          </a:p>
          <a:p>
            <a:r>
              <a:rPr lang="en-US"/>
              <a:t>Rybelsus – 2019</a:t>
            </a:r>
          </a:p>
          <a:p>
            <a:r>
              <a:rPr lang="en-US"/>
              <a:t>Mounjaro = 2022</a:t>
            </a:r>
          </a:p>
        </p:txBody>
      </p:sp>
      <p:sp>
        <p:nvSpPr>
          <p:cNvPr id="4" name="Slide Number Placeholder 3"/>
          <p:cNvSpPr>
            <a:spLocks noGrp="1"/>
          </p:cNvSpPr>
          <p:nvPr>
            <p:ph type="sldNum" sz="quarter" idx="10"/>
          </p:nvPr>
        </p:nvSpPr>
        <p:spPr/>
        <p:txBody>
          <a:bodyPr/>
          <a:lstStyle/>
          <a:p>
            <a:fld id="{FC8BD8E7-1312-41F3-99C4-6DA5AF891969}" type="slidenum">
              <a:rPr lang="en-US" smtClean="0"/>
              <a:t>27</a:t>
            </a:fld>
            <a:endParaRPr lang="en-US"/>
          </a:p>
        </p:txBody>
      </p:sp>
    </p:spTree>
    <p:extLst>
      <p:ext uri="{BB962C8B-B14F-4D97-AF65-F5344CB8AC3E}">
        <p14:creationId xmlns:p14="http://schemas.microsoft.com/office/powerpoint/2010/main" val="146190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https://www.youtube.com/watch?v=bDTM9UdbNOc</a:t>
            </a:r>
          </a:p>
        </p:txBody>
      </p:sp>
      <p:sp>
        <p:nvSpPr>
          <p:cNvPr id="4" name="Slide Number Placeholder 3"/>
          <p:cNvSpPr>
            <a:spLocks noGrp="1"/>
          </p:cNvSpPr>
          <p:nvPr>
            <p:ph type="sldNum" sz="quarter" idx="10"/>
          </p:nvPr>
        </p:nvSpPr>
        <p:spPr/>
        <p:txBody>
          <a:bodyPr/>
          <a:lstStyle/>
          <a:p>
            <a:fld id="{FC8BD8E7-1312-41F3-99C4-6DA5AF891969}" type="slidenum">
              <a:rPr lang="en-US" smtClean="0"/>
              <a:t>28</a:t>
            </a:fld>
            <a:endParaRPr lang="en-US"/>
          </a:p>
        </p:txBody>
      </p:sp>
    </p:spTree>
    <p:extLst>
      <p:ext uri="{BB962C8B-B14F-4D97-AF65-F5344CB8AC3E}">
        <p14:creationId xmlns:p14="http://schemas.microsoft.com/office/powerpoint/2010/main" val="5022888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A1C https://www.trulicity.com/hcp/efficacy-weight</a:t>
            </a:r>
          </a:p>
        </p:txBody>
      </p:sp>
      <p:sp>
        <p:nvSpPr>
          <p:cNvPr id="4" name="Slide Number Placeholder 3"/>
          <p:cNvSpPr>
            <a:spLocks noGrp="1"/>
          </p:cNvSpPr>
          <p:nvPr>
            <p:ph type="sldNum" sz="quarter" idx="10"/>
          </p:nvPr>
        </p:nvSpPr>
        <p:spPr/>
        <p:txBody>
          <a:bodyPr/>
          <a:lstStyle/>
          <a:p>
            <a:fld id="{FC8BD8E7-1312-41F3-99C4-6DA5AF891969}" type="slidenum">
              <a:rPr lang="en-US" smtClean="0"/>
              <a:t>29</a:t>
            </a:fld>
            <a:endParaRPr lang="en-US"/>
          </a:p>
        </p:txBody>
      </p:sp>
    </p:spTree>
    <p:extLst>
      <p:ext uri="{BB962C8B-B14F-4D97-AF65-F5344CB8AC3E}">
        <p14:creationId xmlns:p14="http://schemas.microsoft.com/office/powerpoint/2010/main" val="2725727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8BD8E7-1312-41F3-99C4-6DA5AF891969}" type="slidenum">
              <a:rPr lang="en-US" smtClean="0"/>
              <a:t>3</a:t>
            </a:fld>
            <a:endParaRPr lang="en-US"/>
          </a:p>
        </p:txBody>
      </p:sp>
    </p:spTree>
    <p:extLst>
      <p:ext uri="{BB962C8B-B14F-4D97-AF65-F5344CB8AC3E}">
        <p14:creationId xmlns:p14="http://schemas.microsoft.com/office/powerpoint/2010/main" val="2350905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Wt loss - https://www.ncbi.nlm.nih.gov/pmc/articles/PMC5358074/</a:t>
            </a:r>
          </a:p>
          <a:p>
            <a:r>
              <a:rPr lang="en-US"/>
              <a:t>A1C https://www.victoza.com/about-victoza-/benefits-of-victoza-.html</a:t>
            </a:r>
          </a:p>
        </p:txBody>
      </p:sp>
      <p:sp>
        <p:nvSpPr>
          <p:cNvPr id="4" name="Slide Number Placeholder 3"/>
          <p:cNvSpPr>
            <a:spLocks noGrp="1"/>
          </p:cNvSpPr>
          <p:nvPr>
            <p:ph type="sldNum" sz="quarter" idx="10"/>
          </p:nvPr>
        </p:nvSpPr>
        <p:spPr/>
        <p:txBody>
          <a:bodyPr/>
          <a:lstStyle/>
          <a:p>
            <a:fld id="{FC8BD8E7-1312-41F3-99C4-6DA5AF891969}" type="slidenum">
              <a:rPr lang="en-US" smtClean="0"/>
              <a:t>30</a:t>
            </a:fld>
            <a:endParaRPr lang="en-US"/>
          </a:p>
        </p:txBody>
      </p:sp>
    </p:spTree>
    <p:extLst>
      <p:ext uri="{BB962C8B-B14F-4D97-AF65-F5344CB8AC3E}">
        <p14:creationId xmlns:p14="http://schemas.microsoft.com/office/powerpoint/2010/main" val="13547729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https://www.youtube.com/watch?v=bDTM9UdbNOc</a:t>
            </a:r>
          </a:p>
        </p:txBody>
      </p:sp>
      <p:sp>
        <p:nvSpPr>
          <p:cNvPr id="4" name="Slide Number Placeholder 3"/>
          <p:cNvSpPr>
            <a:spLocks noGrp="1"/>
          </p:cNvSpPr>
          <p:nvPr>
            <p:ph type="sldNum" sz="quarter" idx="10"/>
          </p:nvPr>
        </p:nvSpPr>
        <p:spPr/>
        <p:txBody>
          <a:bodyPr/>
          <a:lstStyle/>
          <a:p>
            <a:fld id="{FC8BD8E7-1312-41F3-99C4-6DA5AF891969}" type="slidenum">
              <a:rPr lang="en-US" smtClean="0"/>
              <a:t>33</a:t>
            </a:fld>
            <a:endParaRPr lang="en-US"/>
          </a:p>
        </p:txBody>
      </p:sp>
    </p:spTree>
    <p:extLst>
      <p:ext uri="{BB962C8B-B14F-4D97-AF65-F5344CB8AC3E}">
        <p14:creationId xmlns:p14="http://schemas.microsoft.com/office/powerpoint/2010/main" val="1350627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Rybelsus still has a long way to go before it reaches those heady heights. In the first quarter of this year the drug brought in around $45m, while Victoza and Ozempic contributed around $750m and $716m, respectively.</a:t>
            </a:r>
            <a:endParaRPr lang="en-US"/>
          </a:p>
        </p:txBody>
      </p:sp>
      <p:sp>
        <p:nvSpPr>
          <p:cNvPr id="4" name="Slide Number Placeholder 3"/>
          <p:cNvSpPr>
            <a:spLocks noGrp="1"/>
          </p:cNvSpPr>
          <p:nvPr>
            <p:ph type="sldNum" sz="quarter" idx="10"/>
          </p:nvPr>
        </p:nvSpPr>
        <p:spPr/>
        <p:txBody>
          <a:bodyPr/>
          <a:lstStyle/>
          <a:p>
            <a:fld id="{FC8BD8E7-1312-41F3-99C4-6DA5AF891969}" type="slidenum">
              <a:rPr lang="en-US" smtClean="0"/>
              <a:t>34</a:t>
            </a:fld>
            <a:endParaRPr lang="en-US"/>
          </a:p>
        </p:txBody>
      </p:sp>
    </p:spTree>
    <p:extLst>
      <p:ext uri="{BB962C8B-B14F-4D97-AF65-F5344CB8AC3E}">
        <p14:creationId xmlns:p14="http://schemas.microsoft.com/office/powerpoint/2010/main" val="14550799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8BD8E7-1312-41F3-99C4-6DA5AF891969}" type="slidenum">
              <a:rPr lang="en-US" smtClean="0"/>
              <a:t>37</a:t>
            </a:fld>
            <a:endParaRPr lang="en-US"/>
          </a:p>
        </p:txBody>
      </p:sp>
    </p:spTree>
    <p:extLst>
      <p:ext uri="{BB962C8B-B14F-4D97-AF65-F5344CB8AC3E}">
        <p14:creationId xmlns:p14="http://schemas.microsoft.com/office/powerpoint/2010/main" val="34896182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https://www.youtube.com/watch?v=bDTM9UdbNOc</a:t>
            </a:r>
          </a:p>
          <a:p>
            <a:r>
              <a:rPr lang="en-US"/>
              <a:t>Saxenda 2014</a:t>
            </a:r>
          </a:p>
          <a:p>
            <a:r>
              <a:rPr lang="en-US"/>
              <a:t>Wegovy 2021</a:t>
            </a:r>
          </a:p>
        </p:txBody>
      </p:sp>
      <p:sp>
        <p:nvSpPr>
          <p:cNvPr id="4" name="Slide Number Placeholder 3"/>
          <p:cNvSpPr>
            <a:spLocks noGrp="1"/>
          </p:cNvSpPr>
          <p:nvPr>
            <p:ph type="sldNum" sz="quarter" idx="10"/>
          </p:nvPr>
        </p:nvSpPr>
        <p:spPr/>
        <p:txBody>
          <a:bodyPr/>
          <a:lstStyle/>
          <a:p>
            <a:fld id="{FC8BD8E7-1312-41F3-99C4-6DA5AF891969}" type="slidenum">
              <a:rPr lang="en-US" smtClean="0"/>
              <a:t>38</a:t>
            </a:fld>
            <a:endParaRPr lang="en-US"/>
          </a:p>
        </p:txBody>
      </p:sp>
    </p:spTree>
    <p:extLst>
      <p:ext uri="{BB962C8B-B14F-4D97-AF65-F5344CB8AC3E}">
        <p14:creationId xmlns:p14="http://schemas.microsoft.com/office/powerpoint/2010/main" val="20658554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https://www.youtube.com/watch?v=bDTM9UdbNOc</a:t>
            </a:r>
          </a:p>
          <a:p>
            <a:r>
              <a:rPr lang="en-US"/>
              <a:t>Saxenda 2014</a:t>
            </a:r>
          </a:p>
          <a:p>
            <a:r>
              <a:rPr lang="en-US"/>
              <a:t>Wegovy 2021</a:t>
            </a:r>
          </a:p>
        </p:txBody>
      </p:sp>
      <p:sp>
        <p:nvSpPr>
          <p:cNvPr id="4" name="Slide Number Placeholder 3"/>
          <p:cNvSpPr>
            <a:spLocks noGrp="1"/>
          </p:cNvSpPr>
          <p:nvPr>
            <p:ph type="sldNum" sz="quarter" idx="10"/>
          </p:nvPr>
        </p:nvSpPr>
        <p:spPr/>
        <p:txBody>
          <a:bodyPr/>
          <a:lstStyle/>
          <a:p>
            <a:fld id="{FC8BD8E7-1312-41F3-99C4-6DA5AF891969}" type="slidenum">
              <a:rPr lang="en-US" smtClean="0"/>
              <a:t>39</a:t>
            </a:fld>
            <a:endParaRPr lang="en-US"/>
          </a:p>
        </p:txBody>
      </p:sp>
    </p:spTree>
    <p:extLst>
      <p:ext uri="{BB962C8B-B14F-4D97-AF65-F5344CB8AC3E}">
        <p14:creationId xmlns:p14="http://schemas.microsoft.com/office/powerpoint/2010/main" val="37727645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https://professional.diabetes.org/diapro/glucose_calc</a:t>
            </a:r>
          </a:p>
        </p:txBody>
      </p:sp>
      <p:sp>
        <p:nvSpPr>
          <p:cNvPr id="4" name="Slide Number Placeholder 3"/>
          <p:cNvSpPr>
            <a:spLocks noGrp="1"/>
          </p:cNvSpPr>
          <p:nvPr>
            <p:ph type="sldNum" sz="quarter" idx="10"/>
          </p:nvPr>
        </p:nvSpPr>
        <p:spPr/>
        <p:txBody>
          <a:bodyPr/>
          <a:lstStyle/>
          <a:p>
            <a:fld id="{FC8BD8E7-1312-41F3-99C4-6DA5AF891969}" type="slidenum">
              <a:rPr lang="en-US" smtClean="0"/>
              <a:t>41</a:t>
            </a:fld>
            <a:endParaRPr lang="en-US"/>
          </a:p>
        </p:txBody>
      </p:sp>
    </p:spTree>
    <p:extLst>
      <p:ext uri="{BB962C8B-B14F-4D97-AF65-F5344CB8AC3E}">
        <p14:creationId xmlns:p14="http://schemas.microsoft.com/office/powerpoint/2010/main" val="32496193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https://professional.diabetes.org/diapro/glucose_calc</a:t>
            </a:r>
          </a:p>
        </p:txBody>
      </p:sp>
      <p:sp>
        <p:nvSpPr>
          <p:cNvPr id="4" name="Slide Number Placeholder 3"/>
          <p:cNvSpPr>
            <a:spLocks noGrp="1"/>
          </p:cNvSpPr>
          <p:nvPr>
            <p:ph type="sldNum" sz="quarter" idx="10"/>
          </p:nvPr>
        </p:nvSpPr>
        <p:spPr/>
        <p:txBody>
          <a:bodyPr/>
          <a:lstStyle/>
          <a:p>
            <a:fld id="{FC8BD8E7-1312-41F3-99C4-6DA5AF891969}" type="slidenum">
              <a:rPr lang="en-US" smtClean="0"/>
              <a:t>42</a:t>
            </a:fld>
            <a:endParaRPr lang="en-US"/>
          </a:p>
        </p:txBody>
      </p:sp>
    </p:spTree>
    <p:extLst>
      <p:ext uri="{BB962C8B-B14F-4D97-AF65-F5344CB8AC3E}">
        <p14:creationId xmlns:p14="http://schemas.microsoft.com/office/powerpoint/2010/main" val="33119634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https://professional.diabetes.org/diapro/glucose_calc</a:t>
            </a:r>
          </a:p>
        </p:txBody>
      </p:sp>
      <p:sp>
        <p:nvSpPr>
          <p:cNvPr id="4" name="Slide Number Placeholder 3"/>
          <p:cNvSpPr>
            <a:spLocks noGrp="1"/>
          </p:cNvSpPr>
          <p:nvPr>
            <p:ph type="sldNum" sz="quarter" idx="10"/>
          </p:nvPr>
        </p:nvSpPr>
        <p:spPr/>
        <p:txBody>
          <a:bodyPr/>
          <a:lstStyle/>
          <a:p>
            <a:fld id="{FC8BD8E7-1312-41F3-99C4-6DA5AF891969}" type="slidenum">
              <a:rPr lang="en-US" smtClean="0"/>
              <a:t>43</a:t>
            </a:fld>
            <a:endParaRPr lang="en-US"/>
          </a:p>
        </p:txBody>
      </p:sp>
    </p:spTree>
    <p:extLst>
      <p:ext uri="{BB962C8B-B14F-4D97-AF65-F5344CB8AC3E}">
        <p14:creationId xmlns:p14="http://schemas.microsoft.com/office/powerpoint/2010/main" val="17572502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Rybelsus info from Rybelsus website</a:t>
            </a:r>
          </a:p>
        </p:txBody>
      </p:sp>
      <p:sp>
        <p:nvSpPr>
          <p:cNvPr id="4" name="Slide Number Placeholder 3"/>
          <p:cNvSpPr>
            <a:spLocks noGrp="1"/>
          </p:cNvSpPr>
          <p:nvPr>
            <p:ph type="sldNum" sz="quarter" idx="5"/>
          </p:nvPr>
        </p:nvSpPr>
        <p:spPr/>
        <p:txBody>
          <a:bodyPr/>
          <a:lstStyle/>
          <a:p>
            <a:fld id="{DAE735C2-AF67-4052-A822-B012BEAE2E4A}" type="slidenum">
              <a:rPr lang="en-US" smtClean="0"/>
              <a:t>44</a:t>
            </a:fld>
            <a:endParaRPr lang="en-US"/>
          </a:p>
        </p:txBody>
      </p:sp>
    </p:spTree>
    <p:extLst>
      <p:ext uri="{BB962C8B-B14F-4D97-AF65-F5344CB8AC3E}">
        <p14:creationId xmlns:p14="http://schemas.microsoft.com/office/powerpoint/2010/main" val="143432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8BD8E7-1312-41F3-99C4-6DA5AF891969}" type="slidenum">
              <a:rPr lang="en-US" smtClean="0"/>
              <a:t>4</a:t>
            </a:fld>
            <a:endParaRPr lang="en-US"/>
          </a:p>
        </p:txBody>
      </p:sp>
    </p:spTree>
    <p:extLst>
      <p:ext uri="{BB962C8B-B14F-4D97-AF65-F5344CB8AC3E}">
        <p14:creationId xmlns:p14="http://schemas.microsoft.com/office/powerpoint/2010/main" val="1811316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metformin</a:t>
            </a:r>
          </a:p>
        </p:txBody>
      </p:sp>
      <p:sp>
        <p:nvSpPr>
          <p:cNvPr id="4" name="Slide Number Placeholder 3"/>
          <p:cNvSpPr>
            <a:spLocks noGrp="1"/>
          </p:cNvSpPr>
          <p:nvPr>
            <p:ph type="sldNum" sz="quarter" idx="5"/>
          </p:nvPr>
        </p:nvSpPr>
        <p:spPr/>
        <p:txBody>
          <a:bodyPr/>
          <a:lstStyle/>
          <a:p>
            <a:fld id="{DAE735C2-AF67-4052-A822-B012BEAE2E4A}" type="slidenum">
              <a:rPr lang="en-US" smtClean="0"/>
              <a:t>45</a:t>
            </a:fld>
            <a:endParaRPr lang="en-US"/>
          </a:p>
        </p:txBody>
      </p:sp>
    </p:spTree>
    <p:extLst>
      <p:ext uri="{BB962C8B-B14F-4D97-AF65-F5344CB8AC3E}">
        <p14:creationId xmlns:p14="http://schemas.microsoft.com/office/powerpoint/2010/main" val="33667928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Rybelsus info from Rybelsus website</a:t>
            </a:r>
          </a:p>
        </p:txBody>
      </p:sp>
      <p:sp>
        <p:nvSpPr>
          <p:cNvPr id="4" name="Slide Number Placeholder 3"/>
          <p:cNvSpPr>
            <a:spLocks noGrp="1"/>
          </p:cNvSpPr>
          <p:nvPr>
            <p:ph type="sldNum" sz="quarter" idx="5"/>
          </p:nvPr>
        </p:nvSpPr>
        <p:spPr/>
        <p:txBody>
          <a:bodyPr/>
          <a:lstStyle/>
          <a:p>
            <a:fld id="{DAE735C2-AF67-4052-A822-B012BEAE2E4A}" type="slidenum">
              <a:rPr lang="en-US" smtClean="0"/>
              <a:t>47</a:t>
            </a:fld>
            <a:endParaRPr lang="en-US"/>
          </a:p>
        </p:txBody>
      </p:sp>
    </p:spTree>
    <p:extLst>
      <p:ext uri="{BB962C8B-B14F-4D97-AF65-F5344CB8AC3E}">
        <p14:creationId xmlns:p14="http://schemas.microsoft.com/office/powerpoint/2010/main" val="24231592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E735C2-AF67-4052-A822-B012BEAE2E4A}" type="slidenum">
              <a:rPr lang="en-US" smtClean="0"/>
              <a:t>50</a:t>
            </a:fld>
            <a:endParaRPr lang="en-US"/>
          </a:p>
        </p:txBody>
      </p:sp>
    </p:spTree>
    <p:extLst>
      <p:ext uri="{BB962C8B-B14F-4D97-AF65-F5344CB8AC3E}">
        <p14:creationId xmlns:p14="http://schemas.microsoft.com/office/powerpoint/2010/main" val="1487574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212121"/>
                </a:solidFill>
                <a:effectLst/>
                <a:latin typeface="Roboto" panose="02000000000000000000" pitchFamily="2" charset="0"/>
              </a:rPr>
              <a:t>The primary composite outcome (MACE-3) occurred in 594 (12.0%) participants assigned to Trulicity + standard of care and 663 (13.4%) participants assigned to placebo + standard of care (hazard ratio [HR] 0.88, 95% confidence interval [CI] 0.79-0.99; </a:t>
            </a:r>
            <a:r>
              <a:rPr lang="en-US" b="0" i="1">
                <a:solidFill>
                  <a:srgbClr val="212121"/>
                </a:solidFill>
                <a:effectLst/>
                <a:latin typeface="Roboto" panose="02000000000000000000" pitchFamily="2" charset="0"/>
              </a:rPr>
              <a:t>P</a:t>
            </a:r>
            <a:r>
              <a:rPr lang="en-US" b="0" i="0">
                <a:solidFill>
                  <a:srgbClr val="212121"/>
                </a:solidFill>
                <a:effectLst/>
                <a:latin typeface="Roboto" panose="02000000000000000000" pitchFamily="2" charset="0"/>
              </a:rPr>
              <a:t>=.026).</a:t>
            </a:r>
            <a:endParaRPr lang="en-US"/>
          </a:p>
        </p:txBody>
      </p:sp>
      <p:sp>
        <p:nvSpPr>
          <p:cNvPr id="4" name="Slide Number Placeholder 3"/>
          <p:cNvSpPr>
            <a:spLocks noGrp="1"/>
          </p:cNvSpPr>
          <p:nvPr>
            <p:ph type="sldNum" sz="quarter" idx="5"/>
          </p:nvPr>
        </p:nvSpPr>
        <p:spPr/>
        <p:txBody>
          <a:bodyPr/>
          <a:lstStyle/>
          <a:p>
            <a:fld id="{DAE735C2-AF67-4052-A822-B012BEAE2E4A}" type="slidenum">
              <a:rPr lang="en-US" smtClean="0"/>
              <a:t>51</a:t>
            </a:fld>
            <a:endParaRPr lang="en-US"/>
          </a:p>
        </p:txBody>
      </p:sp>
    </p:spTree>
    <p:extLst>
      <p:ext uri="{BB962C8B-B14F-4D97-AF65-F5344CB8AC3E}">
        <p14:creationId xmlns:p14="http://schemas.microsoft.com/office/powerpoint/2010/main" val="7859187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Byetta – 2005</a:t>
            </a:r>
          </a:p>
          <a:p>
            <a:r>
              <a:rPr lang="en-US" dirty="0"/>
              <a:t>Victoza – 2014</a:t>
            </a:r>
          </a:p>
          <a:p>
            <a:r>
              <a:rPr lang="en-US" dirty="0"/>
              <a:t>Trulicity – 2014</a:t>
            </a:r>
          </a:p>
          <a:p>
            <a:r>
              <a:rPr lang="en-US" dirty="0"/>
              <a:t>Ozempic – 2017</a:t>
            </a:r>
          </a:p>
          <a:p>
            <a:r>
              <a:rPr lang="en-US" dirty="0"/>
              <a:t>Rybelsus – 2019</a:t>
            </a:r>
          </a:p>
          <a:p>
            <a:r>
              <a:rPr lang="en-US" dirty="0"/>
              <a:t>Mounjaro = 2022</a:t>
            </a:r>
          </a:p>
        </p:txBody>
      </p:sp>
      <p:sp>
        <p:nvSpPr>
          <p:cNvPr id="4" name="Slide Number Placeholder 3"/>
          <p:cNvSpPr>
            <a:spLocks noGrp="1"/>
          </p:cNvSpPr>
          <p:nvPr>
            <p:ph type="sldNum" sz="quarter" idx="10"/>
          </p:nvPr>
        </p:nvSpPr>
        <p:spPr/>
        <p:txBody>
          <a:bodyPr/>
          <a:lstStyle/>
          <a:p>
            <a:fld id="{FC8BD8E7-1312-41F3-99C4-6DA5AF891969}" type="slidenum">
              <a:rPr lang="en-US" smtClean="0"/>
              <a:t>52</a:t>
            </a:fld>
            <a:endParaRPr lang="en-US" dirty="0"/>
          </a:p>
        </p:txBody>
      </p:sp>
    </p:spTree>
    <p:extLst>
      <p:ext uri="{BB962C8B-B14F-4D97-AF65-F5344CB8AC3E}">
        <p14:creationId xmlns:p14="http://schemas.microsoft.com/office/powerpoint/2010/main" val="11650881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83F724FC-5C7F-42B0-BEFA-D8D432DE53C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BD726060-6139-4167-A2E1-4641A82F298A}" type="slidenum">
              <a:rPr lang="en-US" altLang="en-US"/>
              <a:pPr/>
              <a:t>53</a:t>
            </a:fld>
            <a:endParaRPr lang="en-US" altLang="en-US"/>
          </a:p>
        </p:txBody>
      </p:sp>
      <p:sp>
        <p:nvSpPr>
          <p:cNvPr id="25603" name="Rectangle 2">
            <a:extLst>
              <a:ext uri="{FF2B5EF4-FFF2-40B4-BE49-F238E27FC236}">
                <a16:creationId xmlns:a16="http://schemas.microsoft.com/office/drawing/2014/main" id="{C4AAB7C2-0898-43AF-A335-AF38D5B34C7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4" name="Rectangle 3">
            <a:extLst>
              <a:ext uri="{FF2B5EF4-FFF2-40B4-BE49-F238E27FC236}">
                <a16:creationId xmlns:a16="http://schemas.microsoft.com/office/drawing/2014/main" id="{4F949602-3D79-40C7-A0FF-C3CFF223135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eaLnBrk="1" hangingPunct="1">
              <a:spcBef>
                <a:spcPct val="0"/>
              </a:spcBef>
            </a:pPr>
            <a:endParaRPr lang="en-US" altLang="en-US">
              <a:ea typeface="ＭＳ Ｐゴシック" panose="020B0600070205080204" pitchFamily="34" charset="-128"/>
            </a:endParaRPr>
          </a:p>
          <a:p>
            <a:pPr>
              <a:spcAft>
                <a:spcPts val="3600"/>
              </a:spcAft>
              <a:buFont typeface="Wingdings" panose="05000000000000000000" pitchFamily="2" charset="2"/>
              <a:buChar char="§"/>
            </a:pPr>
            <a:r>
              <a:rPr lang="en-US" altLang="en-US" sz="1200">
                <a:solidFill>
                  <a:schemeClr val="tx1"/>
                </a:solidFill>
                <a:ea typeface="ＭＳ Ｐゴシック" panose="020B0600070205080204" pitchFamily="34" charset="-128"/>
              </a:rPr>
              <a:t>Many glimepiride generations</a:t>
            </a:r>
          </a:p>
          <a:p>
            <a:pPr>
              <a:spcAft>
                <a:spcPts val="3600"/>
              </a:spcAft>
              <a:buFont typeface="Wingdings" panose="05000000000000000000" pitchFamily="2" charset="2"/>
              <a:buChar char="§"/>
            </a:pPr>
            <a:r>
              <a:rPr lang="en-US" altLang="en-US" sz="1200">
                <a:solidFill>
                  <a:schemeClr val="tx1"/>
                </a:solidFill>
                <a:ea typeface="ＭＳ Ｐゴシック" panose="020B0600070205080204" pitchFamily="34" charset="-128"/>
              </a:rPr>
              <a:t>50,000-9,000 BCE - hunter gatherers</a:t>
            </a:r>
          </a:p>
          <a:p>
            <a:pPr>
              <a:spcAft>
                <a:spcPts val="3600"/>
              </a:spcAft>
              <a:buFont typeface="Wingdings" panose="05000000000000000000" pitchFamily="2" charset="2"/>
              <a:buChar char="§"/>
            </a:pPr>
            <a:r>
              <a:rPr lang="en-US" altLang="en-US" sz="1200">
                <a:solidFill>
                  <a:schemeClr val="tx1"/>
                </a:solidFill>
                <a:ea typeface="ＭＳ Ｐゴシック" panose="020B0600070205080204" pitchFamily="34" charset="-128"/>
              </a:rPr>
              <a:t>9,000 BCE – agriculture</a:t>
            </a:r>
          </a:p>
          <a:p>
            <a:pPr lvl="1" eaLnBrk="1" hangingPunct="1">
              <a:spcBef>
                <a:spcPct val="0"/>
              </a:spcBef>
            </a:pPr>
            <a:endParaRPr lang="en-US" altLang="en-US">
              <a:ea typeface="ＭＳ Ｐゴシック" panose="020B0600070205080204" pitchFamily="34" charset="-128"/>
            </a:endParaRPr>
          </a:p>
          <a:p>
            <a:pPr lvl="1" eaLnBrk="1" hangingPunct="1">
              <a:spcBef>
                <a:spcPct val="0"/>
              </a:spcBef>
            </a:pPr>
            <a:r>
              <a:rPr lang="en-US" altLang="en-US">
                <a:ea typeface="ＭＳ Ｐゴシック" panose="020B0600070205080204" pitchFamily="34" charset="-128"/>
              </a:rPr>
              <a:t>(ps – also lots of exertion just to get enough food)</a:t>
            </a:r>
          </a:p>
        </p:txBody>
      </p:sp>
    </p:spTree>
    <p:extLst>
      <p:ext uri="{BB962C8B-B14F-4D97-AF65-F5344CB8AC3E}">
        <p14:creationId xmlns:p14="http://schemas.microsoft.com/office/powerpoint/2010/main" val="40954041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83F724FC-5C7F-42B0-BEFA-D8D432DE53C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BD726060-6139-4167-A2E1-4641A82F298A}" type="slidenum">
              <a:rPr lang="en-US" altLang="en-US"/>
              <a:pPr/>
              <a:t>56</a:t>
            </a:fld>
            <a:endParaRPr lang="en-US" altLang="en-US"/>
          </a:p>
        </p:txBody>
      </p:sp>
      <p:sp>
        <p:nvSpPr>
          <p:cNvPr id="25603" name="Rectangle 2">
            <a:extLst>
              <a:ext uri="{FF2B5EF4-FFF2-40B4-BE49-F238E27FC236}">
                <a16:creationId xmlns:a16="http://schemas.microsoft.com/office/drawing/2014/main" id="{C4AAB7C2-0898-43AF-A335-AF38D5B34C7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4" name="Rectangle 3">
            <a:extLst>
              <a:ext uri="{FF2B5EF4-FFF2-40B4-BE49-F238E27FC236}">
                <a16:creationId xmlns:a16="http://schemas.microsoft.com/office/drawing/2014/main" id="{4F949602-3D79-40C7-A0FF-C3CFF223135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eaLnBrk="1" hangingPunct="1">
              <a:spcBef>
                <a:spcPct val="0"/>
              </a:spcBef>
            </a:pPr>
            <a:endParaRPr lang="en-US" altLang="en-US">
              <a:ea typeface="ＭＳ Ｐゴシック" panose="020B0600070205080204" pitchFamily="34" charset="-128"/>
            </a:endParaRPr>
          </a:p>
          <a:p>
            <a:pPr>
              <a:spcAft>
                <a:spcPts val="3600"/>
              </a:spcAft>
              <a:buFont typeface="Wingdings" panose="05000000000000000000" pitchFamily="2" charset="2"/>
              <a:buChar char="§"/>
            </a:pPr>
            <a:r>
              <a:rPr lang="en-US" altLang="en-US" sz="1200">
                <a:solidFill>
                  <a:schemeClr val="tx1"/>
                </a:solidFill>
                <a:ea typeface="ＭＳ Ｐゴシック" panose="020B0600070205080204" pitchFamily="34" charset="-128"/>
              </a:rPr>
              <a:t>Many glimepiride generations</a:t>
            </a:r>
          </a:p>
          <a:p>
            <a:pPr>
              <a:spcAft>
                <a:spcPts val="3600"/>
              </a:spcAft>
              <a:buFont typeface="Wingdings" panose="05000000000000000000" pitchFamily="2" charset="2"/>
              <a:buChar char="§"/>
            </a:pPr>
            <a:r>
              <a:rPr lang="en-US" altLang="en-US" sz="1200">
                <a:solidFill>
                  <a:schemeClr val="tx1"/>
                </a:solidFill>
                <a:ea typeface="ＭＳ Ｐゴシック" panose="020B0600070205080204" pitchFamily="34" charset="-128"/>
              </a:rPr>
              <a:t>50,000-9,000 BCE - hunter gatherers</a:t>
            </a:r>
          </a:p>
          <a:p>
            <a:pPr>
              <a:spcAft>
                <a:spcPts val="3600"/>
              </a:spcAft>
              <a:buFont typeface="Wingdings" panose="05000000000000000000" pitchFamily="2" charset="2"/>
              <a:buChar char="§"/>
            </a:pPr>
            <a:r>
              <a:rPr lang="en-US" altLang="en-US" sz="1200">
                <a:solidFill>
                  <a:schemeClr val="tx1"/>
                </a:solidFill>
                <a:ea typeface="ＭＳ Ｐゴシック" panose="020B0600070205080204" pitchFamily="34" charset="-128"/>
              </a:rPr>
              <a:t>9,000 BCE – agriculture</a:t>
            </a:r>
          </a:p>
          <a:p>
            <a:pPr lvl="1" eaLnBrk="1" hangingPunct="1">
              <a:spcBef>
                <a:spcPct val="0"/>
              </a:spcBef>
            </a:pPr>
            <a:endParaRPr lang="en-US" altLang="en-US">
              <a:ea typeface="ＭＳ Ｐゴシック" panose="020B0600070205080204" pitchFamily="34" charset="-128"/>
            </a:endParaRPr>
          </a:p>
          <a:p>
            <a:pPr lvl="1" eaLnBrk="1" hangingPunct="1">
              <a:spcBef>
                <a:spcPct val="0"/>
              </a:spcBef>
            </a:pPr>
            <a:r>
              <a:rPr lang="en-US" altLang="en-US">
                <a:ea typeface="ＭＳ Ｐゴシック" panose="020B0600070205080204" pitchFamily="34" charset="-128"/>
              </a:rPr>
              <a:t>(ps – also lots of exertion just to get enough food)</a:t>
            </a:r>
          </a:p>
        </p:txBody>
      </p:sp>
    </p:spTree>
    <p:extLst>
      <p:ext uri="{BB962C8B-B14F-4D97-AF65-F5344CB8AC3E}">
        <p14:creationId xmlns:p14="http://schemas.microsoft.com/office/powerpoint/2010/main" val="26084553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CC license from https://commons.wikimedia.org/wiki/File:Gallstones.png</a:t>
            </a:r>
          </a:p>
          <a:p>
            <a:endParaRPr lang="en-US"/>
          </a:p>
          <a:p>
            <a:r>
              <a:rPr lang="en-US" b="0" i="0">
                <a:solidFill>
                  <a:srgbClr val="333333"/>
                </a:solidFill>
                <a:effectLst/>
                <a:latin typeface="Guardian TextSans Web"/>
              </a:rPr>
              <a:t>Use of GLP-1 RAs may be associated with increased risk of gallbladder or biliary diseases because GLP-1 inhibits gallbladder motility and delays gallbladder emptying by suppressing the secretion of cholecystokinin.</a:t>
            </a:r>
            <a:r>
              <a:rPr lang="en-US" b="0" i="0" u="none" strike="noStrike" baseline="30000">
                <a:solidFill>
                  <a:srgbClr val="005276"/>
                </a:solidFill>
                <a:effectLst/>
                <a:latin typeface="Guardian TextSans Web"/>
                <a:hlinkClick r:id="rId3"/>
              </a:rPr>
              <a:t>8</a:t>
            </a:r>
            <a:r>
              <a:rPr lang="en-US" b="0" i="0" baseline="30000">
                <a:solidFill>
                  <a:srgbClr val="333333"/>
                </a:solidFill>
                <a:effectLst/>
                <a:latin typeface="Guardian TextSans Web"/>
              </a:rPr>
              <a:t>,</a:t>
            </a:r>
            <a:r>
              <a:rPr lang="en-US" b="0" i="0" u="none" strike="noStrike" baseline="30000">
                <a:solidFill>
                  <a:srgbClr val="005276"/>
                </a:solidFill>
                <a:effectLst/>
                <a:latin typeface="Guardian TextSans Web"/>
                <a:hlinkClick r:id="rId4"/>
              </a:rPr>
              <a:t>21</a:t>
            </a:r>
            <a:r>
              <a:rPr lang="en-US" b="0" i="0" baseline="30000">
                <a:solidFill>
                  <a:srgbClr val="333333"/>
                </a:solidFill>
                <a:effectLst/>
                <a:latin typeface="Guardian TextSans Web"/>
              </a:rPr>
              <a:t>-</a:t>
            </a:r>
            <a:r>
              <a:rPr lang="en-US" b="0" i="0" u="none" strike="noStrike" baseline="30000">
                <a:solidFill>
                  <a:srgbClr val="005276"/>
                </a:solidFill>
                <a:effectLst/>
                <a:latin typeface="Guardian TextSans Web"/>
                <a:hlinkClick r:id="rId4"/>
              </a:rPr>
              <a:t>24</a:t>
            </a:r>
            <a:r>
              <a:rPr lang="en-US" b="0" i="0">
                <a:solidFill>
                  <a:srgbClr val="333333"/>
                </a:solidFill>
                <a:effectLst/>
                <a:latin typeface="Guardian TextSans Web"/>
              </a:rPr>
              <a:t> In addition, marked weight loss, which occurs in some patients using GLP-1 RAs, has been associated with a high risk of gallbladder disorders.</a:t>
            </a:r>
            <a:endParaRPr lang="en-US"/>
          </a:p>
          <a:p>
            <a:endParaRPr lang="en-US"/>
          </a:p>
          <a:p>
            <a:endParaRPr lang="en-US"/>
          </a:p>
          <a:p>
            <a:r>
              <a:rPr lang="en-US"/>
              <a:t>Acute events of gallbladder disease such as cholelithiasis or cholecystitis have been reported in GLP-1 receptor agonist trials and postmarketing</a:t>
            </a:r>
          </a:p>
          <a:p>
            <a:r>
              <a:rPr lang="en-US" b="0" i="0">
                <a:solidFill>
                  <a:srgbClr val="000000"/>
                </a:solidFill>
                <a:effectLst/>
                <a:latin typeface="Arial" panose="020B0604020202020204" pitchFamily="34" charset="0"/>
              </a:rPr>
              <a:t>If cholelithiasis is suspected, gallbladder diagnostic studies and appropriate clinical follow-up are indicated.</a:t>
            </a:r>
            <a:r>
              <a:rPr lang="en-US"/>
              <a:t>  - </a:t>
            </a:r>
            <a:r>
              <a:rPr lang="en-US" b="0" i="0">
                <a:solidFill>
                  <a:srgbClr val="333333"/>
                </a:solidFill>
                <a:effectLst/>
                <a:latin typeface="Guardian TextSans Web"/>
              </a:rPr>
              <a:t>doi:10.1001/jamainternmed.2022.0338</a:t>
            </a:r>
            <a:endParaRPr lang="en-US"/>
          </a:p>
          <a:p>
            <a:endParaRPr lang="en-US"/>
          </a:p>
          <a:p>
            <a:r>
              <a:rPr lang="en-US"/>
              <a:t>Low incidence</a:t>
            </a:r>
          </a:p>
          <a:p>
            <a:r>
              <a:rPr lang="en-US"/>
              <a:t>Trulicity – 0.5%</a:t>
            </a:r>
          </a:p>
          <a:p>
            <a:r>
              <a:rPr lang="en-US"/>
              <a:t>Wegovy – 0.6%</a:t>
            </a:r>
          </a:p>
          <a:p>
            <a:r>
              <a:rPr lang="en-US"/>
              <a:t>Mounjaro – 0.6%</a:t>
            </a:r>
          </a:p>
          <a:p>
            <a:r>
              <a:rPr lang="en-US"/>
              <a:t>Ozempic – 1.5%</a:t>
            </a:r>
          </a:p>
          <a:p>
            <a:r>
              <a:rPr lang="en-US"/>
              <a:t>Bydureon – 1.9%</a:t>
            </a:r>
          </a:p>
          <a:p>
            <a:r>
              <a:rPr lang="en-US"/>
              <a:t>Saxenda – 2.2%</a:t>
            </a:r>
          </a:p>
          <a:p>
            <a:r>
              <a:rPr lang="en-US"/>
              <a:t>Victoza – 3.1%</a:t>
            </a:r>
          </a:p>
          <a:p>
            <a:endParaRPr lang="en-US"/>
          </a:p>
          <a:p>
            <a:endParaRPr lang="en-US"/>
          </a:p>
          <a:p>
            <a:r>
              <a:rPr lang="en-US"/>
              <a:t>From NIH</a:t>
            </a:r>
          </a:p>
          <a:p>
            <a:pPr algn="l"/>
            <a:r>
              <a:rPr lang="en-US" b="0" i="0">
                <a:solidFill>
                  <a:srgbClr val="575757"/>
                </a:solidFill>
                <a:effectLst/>
                <a:latin typeface="Merriweather" panose="00000500000000000000" pitchFamily="2" charset="0"/>
              </a:rPr>
              <a:t>See a doctor right away if you are having these symptoms during or after a gallbladder attack:</a:t>
            </a:r>
          </a:p>
          <a:p>
            <a:pPr algn="l">
              <a:buFont typeface="Arial" panose="020B0604020202020204" pitchFamily="34" charset="0"/>
              <a:buChar char="•"/>
            </a:pPr>
            <a:r>
              <a:rPr lang="en-US" b="0" i="0">
                <a:solidFill>
                  <a:srgbClr val="575757"/>
                </a:solidFill>
                <a:effectLst/>
                <a:latin typeface="Merriweather" panose="00000500000000000000" pitchFamily="2" charset="0"/>
              </a:rPr>
              <a:t>pain in your abdomen lasting several hours</a:t>
            </a:r>
          </a:p>
          <a:p>
            <a:pPr algn="l">
              <a:buFont typeface="Arial" panose="020B0604020202020204" pitchFamily="34" charset="0"/>
              <a:buChar char="•"/>
            </a:pPr>
            <a:r>
              <a:rPr lang="en-US" b="0" i="0">
                <a:solidFill>
                  <a:srgbClr val="575757"/>
                </a:solidFill>
                <a:effectLst/>
                <a:latin typeface="Merriweather" panose="00000500000000000000" pitchFamily="2" charset="0"/>
              </a:rPr>
              <a:t>nausea and vomiting</a:t>
            </a:r>
          </a:p>
          <a:p>
            <a:pPr algn="l">
              <a:buFont typeface="Arial" panose="020B0604020202020204" pitchFamily="34" charset="0"/>
              <a:buChar char="•"/>
            </a:pPr>
            <a:r>
              <a:rPr lang="en-US" b="0" i="0">
                <a:solidFill>
                  <a:srgbClr val="575757"/>
                </a:solidFill>
                <a:effectLst/>
                <a:latin typeface="Merriweather" panose="00000500000000000000" pitchFamily="2" charset="0"/>
              </a:rPr>
              <a:t>fever—even a low-grade fever—or chills</a:t>
            </a:r>
          </a:p>
          <a:p>
            <a:pPr algn="l">
              <a:buFont typeface="Arial" panose="020B0604020202020204" pitchFamily="34" charset="0"/>
              <a:buChar char="•"/>
            </a:pPr>
            <a:r>
              <a:rPr lang="en-US" b="0" i="0">
                <a:solidFill>
                  <a:srgbClr val="575757"/>
                </a:solidFill>
                <a:effectLst/>
                <a:latin typeface="Merriweather" panose="00000500000000000000" pitchFamily="2" charset="0"/>
              </a:rPr>
              <a:t>yellowish color of your skin or whites of your eyes, called jaundice</a:t>
            </a:r>
          </a:p>
          <a:p>
            <a:pPr algn="l">
              <a:buFont typeface="Arial" panose="020B0604020202020204" pitchFamily="34" charset="0"/>
              <a:buChar char="•"/>
            </a:pPr>
            <a:r>
              <a:rPr lang="en-US" b="0" i="0">
                <a:solidFill>
                  <a:srgbClr val="575757"/>
                </a:solidFill>
                <a:effectLst/>
                <a:latin typeface="Merriweather" panose="00000500000000000000" pitchFamily="2" charset="0"/>
              </a:rPr>
              <a:t>tea-colored urine and light-colored </a:t>
            </a:r>
            <a:r>
              <a:rPr lang="en-US" b="0" i="0" u="none" strike="noStrike">
                <a:solidFill>
                  <a:srgbClr val="0072BC"/>
                </a:solidFill>
                <a:effectLst/>
                <a:latin typeface="Merriweather" panose="00000500000000000000" pitchFamily="2" charset="0"/>
                <a:hlinkClick r:id="rId5"/>
              </a:rPr>
              <a:t>stools</a:t>
            </a:r>
            <a:endParaRPr lang="en-US" b="0" i="0" u="none" strike="noStrike">
              <a:solidFill>
                <a:srgbClr val="0072BC"/>
              </a:solidFill>
              <a:effectLst/>
              <a:latin typeface="Merriweather" panose="00000500000000000000" pitchFamily="2" charset="0"/>
            </a:endParaRPr>
          </a:p>
          <a:p>
            <a:pPr algn="l">
              <a:buFont typeface="Arial" panose="020B0604020202020204" pitchFamily="34" charset="0"/>
              <a:buChar char="•"/>
            </a:pPr>
            <a:endParaRPr lang="en-US" b="0" i="0" u="none" strike="noStrike">
              <a:solidFill>
                <a:srgbClr val="0072BC"/>
              </a:solidFill>
              <a:effectLst/>
              <a:latin typeface="Merriweather"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solidFill>
                  <a:srgbClr val="333333"/>
                </a:solidFill>
                <a:effectLst/>
                <a:latin typeface="Helvetica" panose="020B0604020202020204" pitchFamily="34" charset="0"/>
                <a:ea typeface="Calibri" panose="020F0502020204030204" pitchFamily="34" charset="0"/>
                <a:cs typeface="Times New Roman" panose="02020603050405020304" pitchFamily="18" charset="0"/>
              </a:rPr>
              <a:t> </a:t>
            </a:r>
            <a:r>
              <a:rPr lang="en-US" sz="1800">
                <a:effectLst/>
                <a:latin typeface="Calibri" panose="020F0502020204030204" pitchFamily="34" charset="0"/>
                <a:ea typeface="Calibri" panose="020F0502020204030204" pitchFamily="34" charset="0"/>
                <a:cs typeface="Times New Roman" panose="02020603050405020304" pitchFamily="18" charset="0"/>
              </a:rPr>
              <a:t>A total of 76 RCTs involving 103 371 patients (mean [SD] age, 57.8 (6.2) years; 41 868 [40.5%] women) were included. Among all included trials, randomization to GLP-1 RA treatment was associated with increased risks of gallbladder or biliary diseases (RR, 1.37; 95% CI, 1.23-1.52); specifically, cholelithiasis (RR, 1.27; 95% CI, 1.10-1.47), cholecystitis (RR, 1.36; 95% CI, 1.14-1.62), and biliary disease (RR, 1.55; 95% CI, 1.08-2.22). Use of GLP-1 RAs was also associated with increased risk of gallbladder or biliary diseases in trials for weight loss (n = 13; RR, 2.29; 95% CI, 1.64-3.18) and for type 2 diabetes or other diseases (n = 63; RR, 1.27; 95% CI, 1.14-1.43; </a:t>
            </a:r>
            <a:r>
              <a:rPr lang="en-US" sz="1800" i="1">
                <a:effectLst/>
                <a:latin typeface="Calibri" panose="020F0502020204030204" pitchFamily="34" charset="0"/>
                <a:ea typeface="Calibri" panose="020F0502020204030204" pitchFamily="34" charset="0"/>
                <a:cs typeface="Times New Roman" panose="02020603050405020304" pitchFamily="18" charset="0"/>
              </a:rPr>
              <a:t>P</a:t>
            </a:r>
            <a:r>
              <a:rPr lang="en-US" sz="1800">
                <a:effectLst/>
                <a:latin typeface="Calibri" panose="020F0502020204030204" pitchFamily="34" charset="0"/>
                <a:ea typeface="Calibri" panose="020F0502020204030204" pitchFamily="34" charset="0"/>
                <a:cs typeface="Times New Roman" panose="02020603050405020304" pitchFamily="18" charset="0"/>
              </a:rPr>
              <a:t> &lt;.001 for interaction). Among all included trials, GLP-1 RA use was associated with higher risks of gallbladder or biliary diseases at higher doses (RR, 1.56; 95% CI, 1.36-1.78) compared with lower doses (RR, 0.99; 95% CI, 0.73-1.33; </a:t>
            </a:r>
            <a:r>
              <a:rPr lang="en-US" sz="1800" i="1">
                <a:effectLst/>
                <a:latin typeface="Calibri" panose="020F0502020204030204" pitchFamily="34" charset="0"/>
                <a:ea typeface="Calibri" panose="020F0502020204030204" pitchFamily="34" charset="0"/>
                <a:cs typeface="Times New Roman" panose="02020603050405020304" pitchFamily="18" charset="0"/>
              </a:rPr>
              <a:t>P</a:t>
            </a:r>
            <a:r>
              <a:rPr lang="en-US" sz="1800">
                <a:effectLst/>
                <a:latin typeface="Calibri" panose="020F0502020204030204" pitchFamily="34" charset="0"/>
                <a:ea typeface="Calibri" panose="020F0502020204030204" pitchFamily="34" charset="0"/>
                <a:cs typeface="Times New Roman" panose="02020603050405020304" pitchFamily="18" charset="0"/>
              </a:rPr>
              <a:t>  = .006 for interaction) and with longer duration of use (RR, 1.40; 95% CI, 1.26-1.56) compared with shorter duration (RR, 0.79; 95% CI, 0.48-1.31; </a:t>
            </a:r>
            <a:r>
              <a:rPr lang="en-US" sz="1800" i="1">
                <a:effectLst/>
                <a:latin typeface="Calibri" panose="020F0502020204030204" pitchFamily="34" charset="0"/>
                <a:ea typeface="Calibri" panose="020F0502020204030204" pitchFamily="34" charset="0"/>
                <a:cs typeface="Times New Roman" panose="02020603050405020304" pitchFamily="18" charset="0"/>
              </a:rPr>
              <a:t>P</a:t>
            </a:r>
            <a:r>
              <a:rPr lang="en-US" sz="1800">
                <a:effectLst/>
                <a:latin typeface="Calibri" panose="020F0502020204030204" pitchFamily="34" charset="0"/>
                <a:ea typeface="Calibri" panose="020F0502020204030204" pitchFamily="34" charset="0"/>
                <a:cs typeface="Times New Roman" panose="02020603050405020304" pitchFamily="18" charset="0"/>
              </a:rPr>
              <a:t>  = .03 for interaction).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0" i="0">
                <a:solidFill>
                  <a:srgbClr val="333333"/>
                </a:solidFill>
                <a:effectLst/>
                <a:latin typeface="Guardian TextSans Web"/>
              </a:rPr>
              <a:t>doi:10.1001/jamainternmed.2022.0338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algn="l">
              <a:buFont typeface="Arial" panose="020B0604020202020204" pitchFamily="34" charset="0"/>
              <a:buChar char="•"/>
            </a:pPr>
            <a:endParaRPr lang="en-US" b="0" i="0" u="none" strike="noStrike">
              <a:solidFill>
                <a:srgbClr val="0072BC"/>
              </a:solidFill>
              <a:effectLst/>
              <a:latin typeface="Merriweather" panose="00000500000000000000" pitchFamily="2" charset="0"/>
            </a:endParaRPr>
          </a:p>
          <a:p>
            <a:pPr algn="l">
              <a:buFont typeface="Arial" panose="020B0604020202020204" pitchFamily="34" charset="0"/>
              <a:buChar char="•"/>
            </a:pPr>
            <a:endParaRPr lang="en-US" b="0" i="0" u="none" strike="noStrike">
              <a:solidFill>
                <a:srgbClr val="0072BC"/>
              </a:solidFill>
              <a:effectLst/>
              <a:latin typeface="Merriweather" panose="00000500000000000000" pitchFamily="2" charset="0"/>
            </a:endParaRPr>
          </a:p>
          <a:p>
            <a:pPr algn="l">
              <a:buFont typeface="Arial" panose="020B0604020202020204" pitchFamily="34" charset="0"/>
              <a:buChar char="•"/>
            </a:pPr>
            <a:endParaRPr lang="en-US" b="0" i="0">
              <a:solidFill>
                <a:srgbClr val="575757"/>
              </a:solidFill>
              <a:effectLst/>
              <a:latin typeface="Merriweather" panose="00000500000000000000" pitchFamily="2" charset="0"/>
            </a:endParaRPr>
          </a:p>
          <a:p>
            <a:endParaRPr lang="en-US"/>
          </a:p>
        </p:txBody>
      </p:sp>
      <p:sp>
        <p:nvSpPr>
          <p:cNvPr id="4" name="Slide Number Placeholder 3"/>
          <p:cNvSpPr>
            <a:spLocks noGrp="1"/>
          </p:cNvSpPr>
          <p:nvPr>
            <p:ph type="sldNum" sz="quarter" idx="5"/>
          </p:nvPr>
        </p:nvSpPr>
        <p:spPr/>
        <p:txBody>
          <a:bodyPr/>
          <a:lstStyle/>
          <a:p>
            <a:fld id="{DAE735C2-AF67-4052-A822-B012BEAE2E4A}" type="slidenum">
              <a:rPr lang="en-US" smtClean="0"/>
              <a:t>57</a:t>
            </a:fld>
            <a:endParaRPr lang="en-US"/>
          </a:p>
        </p:txBody>
      </p:sp>
    </p:spTree>
    <p:extLst>
      <p:ext uri="{BB962C8B-B14F-4D97-AF65-F5344CB8AC3E}">
        <p14:creationId xmlns:p14="http://schemas.microsoft.com/office/powerpoint/2010/main" val="7866530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CC license photo from - https://commons.wikimedia.org/wiki/File:3D_Medical_Animation_Acute_Pancreatitis.jpg</a:t>
            </a:r>
          </a:p>
          <a:p>
            <a:r>
              <a:rPr lang="en-US"/>
              <a:t>Risk low</a:t>
            </a:r>
          </a:p>
          <a:p>
            <a:r>
              <a:rPr lang="en-US"/>
              <a:t>2-3.4 cases per 1000 pt years</a:t>
            </a:r>
          </a:p>
          <a:p>
            <a:r>
              <a:rPr lang="en-US"/>
              <a:t>.3-.4 percent of pts</a:t>
            </a:r>
          </a:p>
          <a:p>
            <a:r>
              <a:rPr lang="en-US"/>
              <a:t>If hx of pancreatitis, most say consider other meds – all say hasn’t been studied</a:t>
            </a:r>
          </a:p>
          <a:p>
            <a:r>
              <a:rPr lang="en-US"/>
              <a:t>If symptoms – stop and do NOT restart</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000000"/>
                </a:solidFill>
                <a:effectLst/>
                <a:latin typeface="Arial" panose="020B0604020202020204" pitchFamily="34" charset="0"/>
              </a:rPr>
              <a:t>observe patients carefully for signs and symptoms of pancreatitis, including persistent severe abdominal pain, sometimes radiating to the back, which may or may not be accompanied by vomiting.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000000"/>
                </a:solidFill>
                <a:effectLst/>
                <a:latin typeface="Arial" panose="020B0604020202020204" pitchFamily="34" charset="0"/>
              </a:rPr>
              <a:t>If pancreatitis is suspected, promptly discontinue and initiate appropriate management.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000000"/>
                </a:solidFill>
                <a:effectLst/>
                <a:latin typeface="Arial" panose="020B0604020202020204" pitchFamily="34" charset="0"/>
              </a:rPr>
              <a:t>If pancreatitis is confirmed, do not restart.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000000"/>
                </a:solidFill>
                <a:effectLst/>
                <a:latin typeface="Arial" panose="020B0604020202020204" pitchFamily="34" charset="0"/>
              </a:rPr>
              <a:t>NONE have not been evaluated in patients with a prior history of pancreatitis.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000000"/>
                </a:solidFill>
                <a:effectLst/>
                <a:latin typeface="Arial" panose="020B0604020202020204" pitchFamily="34" charset="0"/>
              </a:rPr>
              <a:t>Most state to consider other antidiabetic therapies in patients with a history of pancreatitis.</a:t>
            </a:r>
          </a:p>
          <a:p>
            <a:endParaRPr lang="en-US"/>
          </a:p>
        </p:txBody>
      </p:sp>
      <p:sp>
        <p:nvSpPr>
          <p:cNvPr id="4" name="Slide Number Placeholder 3"/>
          <p:cNvSpPr>
            <a:spLocks noGrp="1"/>
          </p:cNvSpPr>
          <p:nvPr>
            <p:ph type="sldNum" sz="quarter" idx="5"/>
          </p:nvPr>
        </p:nvSpPr>
        <p:spPr/>
        <p:txBody>
          <a:bodyPr/>
          <a:lstStyle/>
          <a:p>
            <a:fld id="{DAE735C2-AF67-4052-A822-B012BEAE2E4A}" type="slidenum">
              <a:rPr lang="en-US" smtClean="0"/>
              <a:t>58</a:t>
            </a:fld>
            <a:endParaRPr lang="en-US"/>
          </a:p>
        </p:txBody>
      </p:sp>
    </p:spTree>
    <p:extLst>
      <p:ext uri="{BB962C8B-B14F-4D97-AF65-F5344CB8AC3E}">
        <p14:creationId xmlns:p14="http://schemas.microsoft.com/office/powerpoint/2010/main" val="31647692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CC license from https://commons.wikimedia.org/wiki/File:Fundus_-_diabetic_retinopathy.png</a:t>
            </a:r>
          </a:p>
          <a:p>
            <a:pPr algn="l"/>
            <a:endParaRPr lang="en-US" b="0" i="0">
              <a:solidFill>
                <a:srgbClr val="333132"/>
              </a:solidFill>
              <a:effectLst/>
              <a:latin typeface="proxima_nova_rgbold"/>
            </a:endParaRPr>
          </a:p>
          <a:p>
            <a:pPr algn="l"/>
            <a:r>
              <a:rPr lang="en-US" b="0" i="0">
                <a:solidFill>
                  <a:srgbClr val="333132"/>
                </a:solidFill>
                <a:effectLst/>
                <a:latin typeface="proxima_nova_rgbold"/>
              </a:rPr>
              <a:t>Albiglutide the Key Culprit?</a:t>
            </a:r>
          </a:p>
          <a:p>
            <a:pPr algn="l"/>
            <a:r>
              <a:rPr lang="en-US" b="0" i="0">
                <a:solidFill>
                  <a:srgbClr val="222222"/>
                </a:solidFill>
                <a:effectLst/>
                <a:latin typeface="proxima_nova_rgregular"/>
              </a:rPr>
              <a:t>In other research reported at the meeting, a meta-analysis of data collected in 93 randomized clinical trials of the seven currently available GLP-1 agonists found only albiglutide was associated with diabetic retinopathy to a statistically significant degree. Compared with placebo, albiglutide more than doubled the risk for early-stage diabetic retinopathy (relative risk 2.18; 95% CI, 1.01 - 4.67; </a:t>
            </a:r>
            <a:r>
              <a:rPr lang="en-US" b="0" i="1">
                <a:solidFill>
                  <a:srgbClr val="222222"/>
                </a:solidFill>
                <a:effectLst/>
                <a:latin typeface="proxima_nova_rgregular"/>
              </a:rPr>
              <a:t>P </a:t>
            </a:r>
            <a:r>
              <a:rPr lang="en-US" b="0" i="0">
                <a:solidFill>
                  <a:srgbClr val="222222"/>
                </a:solidFill>
                <a:effectLst/>
                <a:latin typeface="proxima_nova_rgregular"/>
              </a:rPr>
              <a:t>= .05).</a:t>
            </a:r>
            <a:endParaRPr lang="en-US"/>
          </a:p>
          <a:p>
            <a:r>
              <a:rPr lang="en-US"/>
              <a:t>https://www.medscape.com/viewarticle/995158#vp_2</a:t>
            </a:r>
          </a:p>
          <a:p>
            <a:endParaRPr lang="en-US"/>
          </a:p>
          <a:p>
            <a:r>
              <a:rPr lang="en-US" sz="1200"/>
              <a:t>Monitor renal function in patients with renal impairment reporting severe adverse gastrointestinal reactions </a:t>
            </a:r>
            <a:endParaRPr lang="en-US"/>
          </a:p>
          <a:p>
            <a:endParaRPr lang="en-US"/>
          </a:p>
          <a:p>
            <a:r>
              <a:rPr lang="en-US" sz="1200"/>
              <a:t>Ozempic more events of diabetic retinopathy complications occurred in patients treated with OZEMPIC® (3.0%) compared to placebo (1.8%). The absolute risk increase for diabetic retinopathy complications was larger among patients with a history of diabetic retinopathy at baseline (OZEMPIC® 8.2%, placebo 5.2%) than among patients without a known history of diabetic retinopathy (OZEMPIC® 0.7%</a:t>
            </a:r>
          </a:p>
          <a:p>
            <a:r>
              <a:rPr lang="en-US" sz="1200"/>
              <a:t>Tru-</a:t>
            </a:r>
            <a:r>
              <a:rPr lang="en-US" sz="1200" b="0" i="0">
                <a:solidFill>
                  <a:srgbClr val="000000"/>
                </a:solidFill>
                <a:effectLst/>
                <a:latin typeface="Arial" panose="020B0604020202020204" pitchFamily="34" charset="0"/>
              </a:rPr>
              <a:t>In a cardiovascular outcomes trial with a median follow up of 5.4 years involving patients with type 2 diabetes with established cardiovascular disease or multiple cardiovascular risk factors, diabetic retinopathy complications occurred in patients treated with TRULICITY 1.5 mg (1.9%) and placebo (1.5%). These events were prospectively ascertained as a secondary composite endpoint. The proportion of patients with diabetic retinopathy complications was larger among patients with a history of diabetic retinopathy at baseline (TRULICITY 8.5%, placebo 6.2%) than among patients without a known history of diabetic retinopathy (TRULICITY 1%, placebo 1%).</a:t>
            </a:r>
          </a:p>
          <a:p>
            <a:r>
              <a:rPr lang="en-US" sz="1200">
                <a:solidFill>
                  <a:srgbClr val="000000"/>
                </a:solidFill>
                <a:latin typeface="Arial" panose="020B0604020202020204" pitchFamily="34" charset="0"/>
              </a:rPr>
              <a:t>Vic – nothing</a:t>
            </a:r>
          </a:p>
          <a:p>
            <a:r>
              <a:rPr lang="en-US" sz="1000" b="0" i="0">
                <a:solidFill>
                  <a:srgbClr val="000000"/>
                </a:solidFill>
                <a:effectLst/>
                <a:latin typeface="Arial" panose="020B0604020202020204" pitchFamily="34" charset="0"/>
              </a:rPr>
              <a:t>Mounjaro - Rapid improvement in glucose control has been associated with a temporary worsening of diabetic retinopathy. MOUNJARO has not been studied in patients with non-proliferative diabetic retinopathy requiring acute therapy, proliferative diabetic retinopathy, or diabetic macular edema. Patients with a history of diabetic retinopathy should be monitored for progression of diabetic retinopathy.</a:t>
            </a:r>
          </a:p>
          <a:p>
            <a:endParaRPr lang="en-US" sz="1000" b="0" i="0">
              <a:solidFill>
                <a:srgbClr val="000000"/>
              </a:solidFill>
              <a:effectLst/>
              <a:latin typeface="Arial" panose="020B0604020202020204" pitchFamily="34" charset="0"/>
            </a:endParaRPr>
          </a:p>
          <a:p>
            <a:pPr marL="0" indent="0" algn="l">
              <a:buNone/>
            </a:pPr>
            <a:r>
              <a:rPr lang="en-US" sz="1200"/>
              <a:t>Ozempic - Monitor renal function in patients with renal impairment reporting severe adverse gastrointestinal reactions (5.6).</a:t>
            </a:r>
          </a:p>
          <a:p>
            <a:pPr marL="0" indent="0" algn="l">
              <a:buNone/>
            </a:pPr>
            <a:r>
              <a:rPr lang="en-US" sz="1200"/>
              <a:t>Tru - </a:t>
            </a:r>
            <a:r>
              <a:rPr lang="en-US" sz="1200" b="0" i="0">
                <a:solidFill>
                  <a:srgbClr val="000000"/>
                </a:solidFill>
                <a:effectLst/>
                <a:latin typeface="Arial" panose="020B0604020202020204" pitchFamily="34" charset="0"/>
              </a:rPr>
              <a:t>Monitor renal function in patients with renal impairment reporting severe adverse gastrointestinal reactions</a:t>
            </a:r>
          </a:p>
          <a:p>
            <a:pPr marL="0" indent="0" algn="l">
              <a:buNone/>
            </a:pPr>
            <a:r>
              <a:rPr lang="en-US" sz="1200"/>
              <a:t>VICTOZA has not been found to be directly nephrotoxic in animal studies or clinical trials. There have been postmarketing reports of acute renal failure and worsening of chronic renal failure, which may sometimes require hemodialysis in VICTOZA-treated patients [see Adverse Reactions (6.2)]. Some of these events were reported in patients without known underlying renal disease. A majority of the reported events occurred in patients who had experienced nausea, vomiting, diarrhea, or dehydration [see Adverse Reactions (6.1)]. Some of the reported events occurred in patients receiving one or more medications known to affect renal function or hydration status. Altered renal function has been reversed in many of the reported cases with supportive treatment and discontinuation of potentially causative agents, including VICTOZA. Use caution when initiating or escalating doses of VICTOZA in patients with renal impairment</a:t>
            </a:r>
          </a:p>
          <a:p>
            <a:pPr marL="0" indent="0" algn="l">
              <a:buNone/>
            </a:pPr>
            <a:r>
              <a:rPr lang="en-US" sz="1200">
                <a:effectLst/>
              </a:rPr>
              <a:t>Mounjaro - In patients treated with GLP-1 receptor agonists, there have been postmarketing reports of acute kidney injury and worsening of chronic renal failure, which may sometimes require hemodialysis. Some of these events have been reported in patients without known underlying renal disease. A majority of the reported events occurred in patients who had experienced nausea, vomiting, diarrhea, or dehydration. Monitor renal function when initiating or escalating doses of MOUNJARO in patients with renal impairment reporting severe gastrointestinal adverse reactions.</a:t>
            </a:r>
          </a:p>
          <a:p>
            <a:pPr marL="0" indent="0" algn="l">
              <a:buNone/>
            </a:pPr>
            <a:endParaRPr lang="en-US" sz="120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BYDUREON BCISE may induce nausea and vomiting with transient hypovolemia and may worsen renal function. There have been postmarketing reports of altered renal function with exenatide, including increased serum creatinine, renal impairment, worsened chronic renal failure and acute renal failure, sometimes requiring hemodialysis or kidney transplantation. Some of these events occurred in patients receiving one or more pharmacologic agents known to affect renal function or hydration status such as angiotensin converting enzyme inhibitors, nonsteroidal anti-inflammatory drugs, or diuretics. Some events occurred in patients who had been experiencing nausea, vomiting or diarrhea, with or without dehydration. Reversibility of altered renal function has been observed in many cases with supportive treatment and discontinuation of potentially causative agents, including BYDUREON (exenatide) for extended-release injectable suspension. BYDUREON BCISE is not recommended for use in patients with an eGFR below 45 mL/min/1.73 m 2 [</a:t>
            </a:r>
            <a:endParaRPr lang="en-US" sz="2000">
              <a:effectLst/>
            </a:endParaRPr>
          </a:p>
          <a:p>
            <a:pPr marL="0" indent="0" algn="l">
              <a:buNone/>
            </a:pPr>
            <a:endParaRPr lang="en-US" sz="1200">
              <a:effectLst/>
            </a:endParaRPr>
          </a:p>
          <a:p>
            <a:endParaRPr lang="en-US" sz="1200"/>
          </a:p>
          <a:p>
            <a:endParaRPr lang="en-US"/>
          </a:p>
        </p:txBody>
      </p:sp>
      <p:sp>
        <p:nvSpPr>
          <p:cNvPr id="4" name="Slide Number Placeholder 3"/>
          <p:cNvSpPr>
            <a:spLocks noGrp="1"/>
          </p:cNvSpPr>
          <p:nvPr>
            <p:ph type="sldNum" sz="quarter" idx="5"/>
          </p:nvPr>
        </p:nvSpPr>
        <p:spPr/>
        <p:txBody>
          <a:bodyPr/>
          <a:lstStyle/>
          <a:p>
            <a:fld id="{DAE735C2-AF67-4052-A822-B012BEAE2E4A}" type="slidenum">
              <a:rPr lang="en-US" smtClean="0"/>
              <a:t>59</a:t>
            </a:fld>
            <a:endParaRPr lang="en-US"/>
          </a:p>
        </p:txBody>
      </p:sp>
    </p:spTree>
    <p:extLst>
      <p:ext uri="{BB962C8B-B14F-4D97-AF65-F5344CB8AC3E}">
        <p14:creationId xmlns:p14="http://schemas.microsoft.com/office/powerpoint/2010/main" val="1229611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8BD8E7-1312-41F3-99C4-6DA5AF891969}" type="slidenum">
              <a:rPr lang="en-US" smtClean="0"/>
              <a:t>5</a:t>
            </a:fld>
            <a:endParaRPr lang="en-US"/>
          </a:p>
        </p:txBody>
      </p:sp>
    </p:spTree>
    <p:extLst>
      <p:ext uri="{BB962C8B-B14F-4D97-AF65-F5344CB8AC3E}">
        <p14:creationId xmlns:p14="http://schemas.microsoft.com/office/powerpoint/2010/main" val="2688231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Copywrite free</a:t>
            </a:r>
          </a:p>
          <a:p>
            <a:endParaRPr lang="en-US" b="0" i="0">
              <a:solidFill>
                <a:srgbClr val="202124"/>
              </a:solidFill>
              <a:effectLst/>
              <a:latin typeface="Google Sans"/>
            </a:endParaRPr>
          </a:p>
          <a:p>
            <a:r>
              <a:rPr lang="en-US" b="0" i="0">
                <a:solidFill>
                  <a:srgbClr val="222222"/>
                </a:solidFill>
                <a:effectLst/>
                <a:latin typeface="Roboto Slab" panose="020B0604020202020204" pitchFamily="2" charset="0"/>
              </a:rPr>
              <a:t>Ideally, around 40-90% of food remains at one hour, </a:t>
            </a:r>
          </a:p>
          <a:p>
            <a:r>
              <a:rPr lang="en-US" b="0" i="0">
                <a:solidFill>
                  <a:srgbClr val="222222"/>
                </a:solidFill>
                <a:effectLst/>
                <a:latin typeface="Roboto Slab" panose="020B0604020202020204" pitchFamily="2" charset="0"/>
              </a:rPr>
              <a:t>30-60% at the end of two hours, and </a:t>
            </a:r>
          </a:p>
          <a:p>
            <a:r>
              <a:rPr lang="en-US" b="0" i="0">
                <a:solidFill>
                  <a:srgbClr val="222222"/>
                </a:solidFill>
                <a:effectLst/>
                <a:latin typeface="Roboto Slab" panose="020B0604020202020204" pitchFamily="2" charset="0"/>
              </a:rPr>
              <a:t>0- 10% at four hours.</a:t>
            </a:r>
          </a:p>
          <a:p>
            <a:endParaRPr lang="en-US" b="0" i="0">
              <a:solidFill>
                <a:srgbClr val="222222"/>
              </a:solidFill>
              <a:effectLst/>
              <a:latin typeface="Roboto Slab" panose="020B0604020202020204" pitchFamily="2" charset="0"/>
            </a:endParaRPr>
          </a:p>
          <a:p>
            <a:r>
              <a:rPr lang="en-US" b="0" i="0">
                <a:solidFill>
                  <a:srgbClr val="222222"/>
                </a:solidFill>
                <a:effectLst/>
                <a:latin typeface="Roboto Slab" panose="020B0604020202020204" pitchFamily="2" charset="0"/>
              </a:rPr>
              <a:t> Gastric emptying is considered delayed if there is greater than 60% retention at 2h or 10% retention at 4h. </a:t>
            </a:r>
          </a:p>
          <a:p>
            <a:endParaRPr lang="en-US" b="0" i="0">
              <a:solidFill>
                <a:srgbClr val="222222"/>
              </a:solidFill>
              <a:effectLst/>
              <a:latin typeface="Roboto Slab" panose="020B0604020202020204" pitchFamily="2" charset="0"/>
            </a:endParaRPr>
          </a:p>
          <a:p>
            <a:r>
              <a:rPr lang="en-US" b="0" i="0">
                <a:solidFill>
                  <a:srgbClr val="212121"/>
                </a:solidFill>
                <a:effectLst/>
                <a:latin typeface="Helvetica Neue"/>
              </a:rPr>
              <a:t> </a:t>
            </a:r>
            <a:r>
              <a:rPr lang="en-US" b="0" i="0" u="sng">
                <a:solidFill>
                  <a:srgbClr val="205493"/>
                </a:solidFill>
                <a:effectLst/>
                <a:latin typeface="Helvetica Neue"/>
                <a:hlinkClick r:id="rId3"/>
              </a:rPr>
              <a:t>10.1177/23247096211051919</a:t>
            </a:r>
            <a:endParaRPr lang="en-US" b="0" i="0">
              <a:solidFill>
                <a:srgbClr val="222222"/>
              </a:solidFill>
              <a:effectLst/>
              <a:latin typeface="Roboto Slab" panose="020B0604020202020204" pitchFamily="2" charset="0"/>
            </a:endParaRPr>
          </a:p>
          <a:p>
            <a:r>
              <a:rPr lang="en-US" b="0" i="0">
                <a:solidFill>
                  <a:srgbClr val="222222"/>
                </a:solidFill>
                <a:effectLst/>
                <a:latin typeface="Roboto Slab" panose="020B0604020202020204" pitchFamily="2" charset="0"/>
              </a:rPr>
              <a:t>Semaglutide – 24% at 4 hours to 6% - 6 weeks</a:t>
            </a:r>
          </a:p>
          <a:p>
            <a:r>
              <a:rPr lang="en-US" b="0" i="0">
                <a:solidFill>
                  <a:srgbClr val="222222"/>
                </a:solidFill>
                <a:effectLst/>
                <a:latin typeface="Roboto Slab" panose="020B0604020202020204" pitchFamily="2" charset="0"/>
              </a:rPr>
              <a:t>Dulaglutide – 35% to 3% - 4 weeks</a:t>
            </a:r>
          </a:p>
          <a:p>
            <a:endParaRPr lang="en-US" b="0" i="0">
              <a:solidFill>
                <a:srgbClr val="222222"/>
              </a:solidFill>
              <a:effectLst/>
              <a:latin typeface="Roboto Slab" panose="020B0604020202020204" pitchFamily="2" charset="0"/>
            </a:endParaRPr>
          </a:p>
          <a:p>
            <a:r>
              <a:rPr lang="en-US" b="0" i="0">
                <a:solidFill>
                  <a:srgbClr val="222222"/>
                </a:solidFill>
                <a:effectLst/>
                <a:latin typeface="Roboto Slab" panose="020B0604020202020204" pitchFamily="2" charset="0"/>
              </a:rPr>
              <a:t>https://www.cnn.com/2023/07/25/health/weight-loss-diabetes-drugs-gastroparesis/index.html</a:t>
            </a:r>
          </a:p>
          <a:p>
            <a:pPr algn="l"/>
            <a:r>
              <a:rPr lang="en-US" b="0" i="0">
                <a:solidFill>
                  <a:srgbClr val="000000"/>
                </a:solidFill>
                <a:effectLst/>
                <a:latin typeface="cnn_sans_display"/>
              </a:rPr>
              <a:t>Nguyen, the Stanford doctor, said patients need to pay attention to the side effects. If you vomit once or twice, that might be normal, but persistent vomiting is not.</a:t>
            </a:r>
          </a:p>
          <a:p>
            <a:pPr algn="l"/>
            <a:r>
              <a:rPr lang="en-US" b="0" i="0">
                <a:solidFill>
                  <a:srgbClr val="000000"/>
                </a:solidFill>
                <a:effectLst/>
                <a:latin typeface="cnn_sans_display"/>
              </a:rPr>
              <a:t>“They should be evaluated. Consider reducing the dose or stopping the medication,” she said.</a:t>
            </a:r>
          </a:p>
          <a:p>
            <a:pPr algn="l"/>
            <a:r>
              <a:rPr lang="en-US" b="0" i="0">
                <a:solidFill>
                  <a:srgbClr val="000000"/>
                </a:solidFill>
                <a:effectLst/>
                <a:latin typeface="cnn_sans_display"/>
              </a:rPr>
              <a:t>“If your vomiting is affecting your hydration or you are having to take other medications to treat the side effects of this medication, then I think it’s time to reconsider.”</a:t>
            </a:r>
          </a:p>
          <a:p>
            <a:endParaRPr lang="en-US" b="0" i="0">
              <a:solidFill>
                <a:srgbClr val="222222"/>
              </a:solidFill>
              <a:effectLst/>
              <a:latin typeface="Roboto Slab" panose="020B0604020202020204" pitchFamily="2" charset="0"/>
            </a:endParaRPr>
          </a:p>
          <a:p>
            <a:endParaRPr lang="en-US" b="0" i="0">
              <a:solidFill>
                <a:srgbClr val="222222"/>
              </a:solidFill>
              <a:effectLst/>
              <a:latin typeface="Roboto Slab" panose="020B0604020202020204" pitchFamily="2" charset="0"/>
            </a:endParaRPr>
          </a:p>
          <a:p>
            <a:endParaRPr lang="en-US" b="0" i="0">
              <a:solidFill>
                <a:srgbClr val="222222"/>
              </a:solidFill>
              <a:effectLst/>
              <a:latin typeface="Roboto Slab" panose="020B0604020202020204" pitchFamily="2" charset="0"/>
            </a:endParaRPr>
          </a:p>
          <a:p>
            <a:r>
              <a:rPr lang="en-US" b="1" i="0" u="sng">
                <a:effectLst/>
                <a:latin typeface="inherit"/>
              </a:rPr>
              <a:t>BOTTOM LINE</a:t>
            </a:r>
            <a:r>
              <a:rPr lang="en-US" b="0" i="0">
                <a:effectLst/>
                <a:latin typeface="Open Sans" panose="020B0606030504020204" pitchFamily="34" charset="0"/>
              </a:rPr>
              <a:t>: GLP1 receptor agonists slow gastrointestinal transit.  If gastrointestinal symptoms occur, these are mild to moderate and transient in most cases. Having gastrointestinal side effects does not mean that a person has a diagnosis of gastroparesis.   People with slowing of gastrointestinal transit prior to starting GLP1RAs may be at higher risk of GI side effects.  GLP1RAs are not known to cause permanent gastroparesis after stopping medication.    As always, we remain vigilant of any new medically peer-reviewed cases, data or evidence as for any medication.</a:t>
            </a:r>
            <a:endParaRPr lang="en-US" b="0" i="0">
              <a:solidFill>
                <a:srgbClr val="222222"/>
              </a:solidFill>
              <a:effectLst/>
              <a:latin typeface="Roboto Slab" panose="020B0604020202020204" pitchFamily="2" charset="0"/>
            </a:endParaRPr>
          </a:p>
          <a:p>
            <a:endParaRPr lang="en-US" b="0" i="0">
              <a:solidFill>
                <a:srgbClr val="222222"/>
              </a:solidFill>
              <a:effectLst/>
              <a:latin typeface="Roboto Slab" panose="020B0604020202020204" pitchFamily="2" charset="0"/>
            </a:endParaRPr>
          </a:p>
          <a:p>
            <a:endParaRPr lang="en-US" b="0" i="0">
              <a:solidFill>
                <a:srgbClr val="222222"/>
              </a:solidFill>
              <a:effectLst/>
              <a:latin typeface="Roboto Slab" panose="020B0604020202020204" pitchFamily="2" charset="0"/>
            </a:endParaRPr>
          </a:p>
          <a:p>
            <a:r>
              <a:rPr lang="en-US" b="1" i="0">
                <a:solidFill>
                  <a:srgbClr val="6C757D"/>
                </a:solidFill>
                <a:effectLst/>
                <a:latin typeface="Inter"/>
              </a:rPr>
              <a:t>Cite this article as: Ghazanfar H, Allena N, Javed N, et al. (October 21, 2022) Diagnostic Modalities Used in Diagnosing Gastroparesis: A Clinical Review. Cureus 14(10): e30540. doi:10.7759/cureus.30540</a:t>
            </a:r>
          </a:p>
          <a:p>
            <a:endParaRPr lang="en-US" b="1" i="0">
              <a:solidFill>
                <a:srgbClr val="6C757D"/>
              </a:solidFill>
              <a:effectLst/>
              <a:latin typeface="Inter"/>
            </a:endParaRPr>
          </a:p>
          <a:p>
            <a:endParaRPr lang="en-US" b="1" i="0">
              <a:solidFill>
                <a:srgbClr val="6C757D"/>
              </a:solidFill>
              <a:effectLst/>
              <a:latin typeface="Inter"/>
            </a:endParaRPr>
          </a:p>
          <a:p>
            <a:r>
              <a:rPr lang="en-US" b="1" i="0">
                <a:solidFill>
                  <a:srgbClr val="6C757D"/>
                </a:solidFill>
                <a:effectLst/>
                <a:latin typeface="Inter"/>
              </a:rPr>
              <a:t>https://www.gastroenterologyadvisor.com/stomach-disorders/what-we-know-about-semaglutide-adverse-events-and-gastroparesis-part-1/</a:t>
            </a:r>
          </a:p>
          <a:p>
            <a:pPr algn="l"/>
            <a:r>
              <a:rPr lang="en-US" b="1" i="0">
                <a:effectLst/>
                <a:latin typeface="Montserrat" panose="00000500000000000000" pitchFamily="2" charset="0"/>
              </a:rPr>
              <a:t>Case Studies of GLP-1-Induced Gastroparesis</a:t>
            </a:r>
          </a:p>
          <a:p>
            <a:pPr algn="l"/>
            <a:r>
              <a:rPr lang="en-US" b="0" i="0">
                <a:solidFill>
                  <a:srgbClr val="333333"/>
                </a:solidFill>
                <a:effectLst/>
                <a:latin typeface="Montserrat" panose="00000500000000000000" pitchFamily="2" charset="0"/>
              </a:rPr>
              <a:t>1. A 52-year-old woman with a 10-year history of diabetes presented with a 7-month history of postprandial epigastric pain with concomitant fullness, bloating, and nausea that was unrelieved after proton pump inhibitors and antispasmodics. She was initiated on weekly semaglutide subcutaneous injection 1 month prior to symptom onset, and her diabetes is currently well-managed (A1c, 5.7%). A 4-hour scintigraphic gastric emptying (SGE) test indicated delayed gastric emptying. Semaglutide was held for 6 weeks, leading to symptom resolution.</a:t>
            </a:r>
            <a:r>
              <a:rPr lang="en-US" b="0" i="0" baseline="30000">
                <a:solidFill>
                  <a:srgbClr val="333333"/>
                </a:solidFill>
                <a:effectLst/>
                <a:latin typeface="Montserrat" panose="00000500000000000000" pitchFamily="2" charset="0"/>
              </a:rPr>
              <a:t>6</a:t>
            </a:r>
            <a:endParaRPr lang="en-US" b="0" i="0">
              <a:solidFill>
                <a:srgbClr val="333333"/>
              </a:solidFill>
              <a:effectLst/>
              <a:latin typeface="Montserrat" panose="00000500000000000000" pitchFamily="2" charset="0"/>
            </a:endParaRPr>
          </a:p>
          <a:p>
            <a:pPr algn="l"/>
            <a:r>
              <a:rPr lang="en-US" b="0" i="0">
                <a:solidFill>
                  <a:srgbClr val="333333"/>
                </a:solidFill>
                <a:effectLst/>
                <a:latin typeface="Montserrat" panose="00000500000000000000" pitchFamily="2" charset="0"/>
              </a:rPr>
              <a:t>2. A 57-year-old woman with a 16-year history of diabetes presented with a year history of abdominal bloating, nausea, and vomiting. The patient was initiated on dulaglutide subcutaneous weekly injection 15 months prior and has an A1c of 8.2%. A SGE confirmed delayed gastric emptying. Dulaglutide was held for 4 weeks, resulting in a gradual resolution of symptoms.</a:t>
            </a:r>
            <a:r>
              <a:rPr lang="en-US" b="0" i="0" baseline="30000">
                <a:solidFill>
                  <a:srgbClr val="333333"/>
                </a:solidFill>
                <a:effectLst/>
                <a:latin typeface="Montserrat" panose="00000500000000000000" pitchFamily="2" charset="0"/>
              </a:rPr>
              <a:t>6</a:t>
            </a:r>
            <a:endParaRPr lang="en-US" b="0" i="0">
              <a:solidFill>
                <a:srgbClr val="333333"/>
              </a:solidFill>
              <a:effectLst/>
              <a:latin typeface="Montserrat" panose="00000500000000000000" pitchFamily="2" charset="0"/>
            </a:endParaRPr>
          </a:p>
          <a:p>
            <a:pPr algn="l"/>
            <a:r>
              <a:rPr lang="en-US" b="0" i="0">
                <a:solidFill>
                  <a:srgbClr val="333333"/>
                </a:solidFill>
                <a:effectLst/>
                <a:latin typeface="Montserrat" panose="00000500000000000000" pitchFamily="2" charset="0"/>
              </a:rPr>
              <a:t>3. A 52-year-old man with a history of diabetes, hypertension, and hyperlipidemia presented with a 1-week history of nausea, abdominal distension, and pain. The patient was receiving daily liraglutide for glycemic control (A1c, 7%). After temporary discontinuation of liraglutide, dietary modification, and a short course of antiemetics and metoclopramide, the man’s symptoms resolved.</a:t>
            </a:r>
            <a:r>
              <a:rPr lang="en-US" b="0" i="0" baseline="30000">
                <a:solidFill>
                  <a:srgbClr val="333333"/>
                </a:solidFill>
                <a:effectLst/>
                <a:latin typeface="Montserrat" panose="00000500000000000000" pitchFamily="2" charset="0"/>
              </a:rPr>
              <a:t>7</a:t>
            </a:r>
            <a:endParaRPr lang="en-US" b="0" i="0">
              <a:solidFill>
                <a:srgbClr val="333333"/>
              </a:solidFill>
              <a:effectLst/>
              <a:latin typeface="Montserrat" panose="00000500000000000000" pitchFamily="2" charset="0"/>
            </a:endParaRPr>
          </a:p>
          <a:p>
            <a:pPr algn="l"/>
            <a:r>
              <a:rPr lang="en-US" b="1" i="0">
                <a:effectLst/>
                <a:latin typeface="Montserrat" panose="00000500000000000000" pitchFamily="2" charset="0"/>
              </a:rPr>
              <a:t>Semaglutide and Gastroparesis in the News</a:t>
            </a:r>
          </a:p>
          <a:p>
            <a:pPr algn="l"/>
            <a:r>
              <a:rPr lang="en-US" b="0" i="0">
                <a:solidFill>
                  <a:srgbClr val="333333"/>
                </a:solidFill>
                <a:effectLst/>
                <a:latin typeface="Montserrat" panose="00000500000000000000" pitchFamily="2" charset="0"/>
              </a:rPr>
              <a:t>In July 2023, 3 women told </a:t>
            </a:r>
            <a:r>
              <a:rPr lang="en-US" b="0" i="0" u="sng">
                <a:solidFill>
                  <a:srgbClr val="333333"/>
                </a:solidFill>
                <a:effectLst/>
                <a:latin typeface="Montserrat" panose="00000500000000000000" pitchFamily="2" charset="0"/>
                <a:hlinkClick r:id="rId4"/>
              </a:rPr>
              <a:t>CNN</a:t>
            </a:r>
            <a:r>
              <a:rPr lang="en-US" b="0" i="0">
                <a:solidFill>
                  <a:srgbClr val="333333"/>
                </a:solidFill>
                <a:effectLst/>
                <a:latin typeface="Montserrat" panose="00000500000000000000" pitchFamily="2" charset="0"/>
              </a:rPr>
              <a:t> that they developed severe GI symptoms after receiving treatment with semaglutide injections. Two of the women were diagnosed with severe gastroparesis.</a:t>
            </a:r>
            <a:r>
              <a:rPr lang="en-US" b="0" i="0" baseline="30000">
                <a:solidFill>
                  <a:srgbClr val="333333"/>
                </a:solidFill>
                <a:effectLst/>
                <a:latin typeface="Montserrat" panose="00000500000000000000" pitchFamily="2" charset="0"/>
              </a:rPr>
              <a:t>8</a:t>
            </a:r>
            <a:endParaRPr lang="en-US" b="0" i="0">
              <a:solidFill>
                <a:srgbClr val="333333"/>
              </a:solidFill>
              <a:effectLst/>
              <a:latin typeface="Montserrat" panose="00000500000000000000" pitchFamily="2" charset="0"/>
            </a:endParaRPr>
          </a:p>
          <a:p>
            <a:pPr algn="l"/>
            <a:r>
              <a:rPr lang="en-US" b="0" i="0">
                <a:solidFill>
                  <a:srgbClr val="333333"/>
                </a:solidFill>
                <a:effectLst/>
                <a:latin typeface="Montserrat" panose="00000500000000000000" pitchFamily="2" charset="0"/>
              </a:rPr>
              <a:t>Then, in early August 2023, a woman sued Novo Nordisk and Eli Lilly, the manufacturers of semaglutide and tirzepatide injections, alleging that the companies failed to warn patients of severe GI symptoms. The woman reported stomach pain, severe vomiting, GI burning, hospitalization due to stomach issues, and a loss of teeth due to excessive vomiting.</a:t>
            </a:r>
            <a:r>
              <a:rPr lang="en-US" b="0" i="0" baseline="30000">
                <a:solidFill>
                  <a:srgbClr val="333333"/>
                </a:solidFill>
                <a:effectLst/>
                <a:latin typeface="Montserrat" panose="00000500000000000000" pitchFamily="2" charset="0"/>
              </a:rPr>
              <a:t>9 </a:t>
            </a:r>
            <a:endParaRPr lang="en-US" b="0" i="0">
              <a:solidFill>
                <a:srgbClr val="333333"/>
              </a:solidFill>
              <a:effectLst/>
              <a:latin typeface="Montserrat" panose="00000500000000000000" pitchFamily="2" charset="0"/>
            </a:endParaRPr>
          </a:p>
          <a:p>
            <a:pPr algn="l"/>
            <a:r>
              <a:rPr lang="en-US" b="0" i="0">
                <a:solidFill>
                  <a:srgbClr val="333333"/>
                </a:solidFill>
                <a:effectLst/>
                <a:latin typeface="Montserrat" panose="00000500000000000000" pitchFamily="2" charset="0"/>
              </a:rPr>
              <a:t>While both medication package inserts state that delayed gastric emptying is possible with the medication and may affect drug absorption, they do not specifically state that gastroparesis is a potential risk.</a:t>
            </a:r>
            <a:r>
              <a:rPr lang="en-US" b="0" i="0" baseline="30000">
                <a:solidFill>
                  <a:srgbClr val="333333"/>
                </a:solidFill>
                <a:effectLst/>
                <a:latin typeface="Montserrat" panose="00000500000000000000" pitchFamily="2" charset="0"/>
              </a:rPr>
              <a:t>10</a:t>
            </a:r>
            <a:r>
              <a:rPr lang="en-US" b="0" i="0">
                <a:solidFill>
                  <a:srgbClr val="333333"/>
                </a:solidFill>
                <a:effectLst/>
                <a:latin typeface="Montserrat" panose="00000500000000000000" pitchFamily="2" charset="0"/>
              </a:rPr>
              <a:t> The GI adverse events listed on the semaglutide package inserts appear to be mild to moderate, including nausea, stomach pain, bloating, constipation, diarrhea, and vomiting.</a:t>
            </a:r>
            <a:r>
              <a:rPr lang="en-US" b="0" i="0" baseline="30000">
                <a:solidFill>
                  <a:srgbClr val="333333"/>
                </a:solidFill>
                <a:effectLst/>
                <a:latin typeface="Montserrat" panose="00000500000000000000" pitchFamily="2" charset="0"/>
              </a:rPr>
              <a:t>10-12</a:t>
            </a:r>
            <a:r>
              <a:rPr lang="en-US" b="0" i="0">
                <a:solidFill>
                  <a:srgbClr val="333333"/>
                </a:solidFill>
                <a:effectLst/>
                <a:latin typeface="Montserrat" panose="00000500000000000000" pitchFamily="2" charset="0"/>
              </a:rPr>
              <a:t> </a:t>
            </a:r>
          </a:p>
          <a:p>
            <a:pPr algn="l"/>
            <a:r>
              <a:rPr lang="en-US" b="0" i="0">
                <a:solidFill>
                  <a:srgbClr val="333333"/>
                </a:solidFill>
                <a:effectLst/>
                <a:latin typeface="Montserrat" panose="00000500000000000000" pitchFamily="2" charset="0"/>
              </a:rPr>
              <a:t>As the popularity of these medications increases, experts expect an increase in GI adverse event reports in the future. The US Food and Drug Administration (FDA) told CNN in a statement that they have “received reports of gastroparesis with semaglutide and liraglutide, some of which documented the adverse event as not recovered after discontinuation of the respective product at the time of the report.”</a:t>
            </a:r>
            <a:r>
              <a:rPr lang="en-US" b="0" i="0" baseline="30000">
                <a:solidFill>
                  <a:srgbClr val="333333"/>
                </a:solidFill>
                <a:effectLst/>
                <a:latin typeface="Montserrat" panose="00000500000000000000" pitchFamily="2" charset="0"/>
              </a:rPr>
              <a:t>8</a:t>
            </a:r>
            <a:r>
              <a:rPr lang="en-US" b="0" i="0">
                <a:solidFill>
                  <a:srgbClr val="333333"/>
                </a:solidFill>
                <a:effectLst/>
                <a:latin typeface="Montserrat" panose="00000500000000000000" pitchFamily="2" charset="0"/>
              </a:rPr>
              <a:t> </a:t>
            </a:r>
          </a:p>
          <a:p>
            <a:pPr algn="l"/>
            <a:r>
              <a:rPr lang="en-US" b="0" i="0">
                <a:solidFill>
                  <a:srgbClr val="333333"/>
                </a:solidFill>
                <a:effectLst/>
                <a:latin typeface="Montserrat" panose="00000500000000000000" pitchFamily="2" charset="0"/>
              </a:rPr>
              <a:t>However, the FDA also told CNN that they are unable to confirm if the medications directly caused gastroparesis or an alternative etiology.</a:t>
            </a:r>
            <a:r>
              <a:rPr lang="en-US" b="0" i="0" baseline="30000">
                <a:solidFill>
                  <a:srgbClr val="333333"/>
                </a:solidFill>
                <a:effectLst/>
                <a:latin typeface="Montserrat" panose="00000500000000000000" pitchFamily="2" charset="0"/>
              </a:rPr>
              <a:t>8</a:t>
            </a:r>
            <a:endParaRPr lang="en-US" b="0" i="0">
              <a:solidFill>
                <a:srgbClr val="333333"/>
              </a:solidFill>
              <a:effectLst/>
              <a:latin typeface="Montserrat" panose="00000500000000000000" pitchFamily="2" charset="0"/>
            </a:endParaRPr>
          </a:p>
          <a:p>
            <a:endParaRPr lang="en-US"/>
          </a:p>
        </p:txBody>
      </p:sp>
      <p:sp>
        <p:nvSpPr>
          <p:cNvPr id="4" name="Slide Number Placeholder 3"/>
          <p:cNvSpPr>
            <a:spLocks noGrp="1"/>
          </p:cNvSpPr>
          <p:nvPr>
            <p:ph type="sldNum" sz="quarter" idx="5"/>
          </p:nvPr>
        </p:nvSpPr>
        <p:spPr/>
        <p:txBody>
          <a:bodyPr/>
          <a:lstStyle/>
          <a:p>
            <a:fld id="{DAE735C2-AF67-4052-A822-B012BEAE2E4A}" type="slidenum">
              <a:rPr lang="en-US" smtClean="0"/>
              <a:t>60</a:t>
            </a:fld>
            <a:endParaRPr lang="en-US"/>
          </a:p>
        </p:txBody>
      </p:sp>
    </p:spTree>
    <p:extLst>
      <p:ext uri="{BB962C8B-B14F-4D97-AF65-F5344CB8AC3E}">
        <p14:creationId xmlns:p14="http://schemas.microsoft.com/office/powerpoint/2010/main" val="12823166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https://www.asahq.org/about-asa/newsroom/news-releases/2023/06/patients-taking-popular-medications-for-diabetes-and-weight-loss-should-stop-before-elective-surgery</a:t>
            </a:r>
          </a:p>
        </p:txBody>
      </p:sp>
      <p:sp>
        <p:nvSpPr>
          <p:cNvPr id="4" name="Slide Number Placeholder 3"/>
          <p:cNvSpPr>
            <a:spLocks noGrp="1"/>
          </p:cNvSpPr>
          <p:nvPr>
            <p:ph type="sldNum" sz="quarter" idx="5"/>
          </p:nvPr>
        </p:nvSpPr>
        <p:spPr/>
        <p:txBody>
          <a:bodyPr/>
          <a:lstStyle/>
          <a:p>
            <a:fld id="{DAE735C2-AF67-4052-A822-B012BEAE2E4A}" type="slidenum">
              <a:rPr lang="en-US" smtClean="0"/>
              <a:t>61</a:t>
            </a:fld>
            <a:endParaRPr lang="en-US"/>
          </a:p>
        </p:txBody>
      </p:sp>
    </p:spTree>
    <p:extLst>
      <p:ext uri="{BB962C8B-B14F-4D97-AF65-F5344CB8AC3E}">
        <p14:creationId xmlns:p14="http://schemas.microsoft.com/office/powerpoint/2010/main" val="31415611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83F724FC-5C7F-42B0-BEFA-D8D432DE53C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BD726060-6139-4167-A2E1-4641A82F298A}" type="slidenum">
              <a:rPr lang="en-US" altLang="en-US"/>
              <a:pPr/>
              <a:t>62</a:t>
            </a:fld>
            <a:endParaRPr lang="en-US" altLang="en-US"/>
          </a:p>
        </p:txBody>
      </p:sp>
      <p:sp>
        <p:nvSpPr>
          <p:cNvPr id="25603" name="Rectangle 2">
            <a:extLst>
              <a:ext uri="{FF2B5EF4-FFF2-40B4-BE49-F238E27FC236}">
                <a16:creationId xmlns:a16="http://schemas.microsoft.com/office/drawing/2014/main" id="{C4AAB7C2-0898-43AF-A335-AF38D5B34C7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4" name="Rectangle 3">
            <a:extLst>
              <a:ext uri="{FF2B5EF4-FFF2-40B4-BE49-F238E27FC236}">
                <a16:creationId xmlns:a16="http://schemas.microsoft.com/office/drawing/2014/main" id="{4F949602-3D79-40C7-A0FF-C3CFF223135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eaLnBrk="1" hangingPunct="1">
              <a:spcBef>
                <a:spcPct val="0"/>
              </a:spcBef>
            </a:pPr>
            <a:endParaRPr lang="en-US" altLang="en-US">
              <a:ea typeface="ＭＳ Ｐゴシック" panose="020B0600070205080204" pitchFamily="34" charset="-128"/>
            </a:endParaRPr>
          </a:p>
          <a:p>
            <a:pPr>
              <a:spcAft>
                <a:spcPts val="3600"/>
              </a:spcAft>
              <a:buFont typeface="Wingdings" panose="05000000000000000000" pitchFamily="2" charset="2"/>
              <a:buChar char="§"/>
            </a:pPr>
            <a:r>
              <a:rPr lang="en-US" altLang="en-US" sz="1200">
                <a:solidFill>
                  <a:schemeClr val="tx1"/>
                </a:solidFill>
                <a:ea typeface="ＭＳ Ｐゴシック" panose="020B0600070205080204" pitchFamily="34" charset="-128"/>
              </a:rPr>
              <a:t>Many scintigraphy generations</a:t>
            </a:r>
          </a:p>
          <a:p>
            <a:pPr>
              <a:spcAft>
                <a:spcPts val="3600"/>
              </a:spcAft>
              <a:buFont typeface="Wingdings" panose="05000000000000000000" pitchFamily="2" charset="2"/>
              <a:buChar char="§"/>
            </a:pPr>
            <a:r>
              <a:rPr lang="en-US" altLang="en-US" sz="1200">
                <a:solidFill>
                  <a:schemeClr val="tx1"/>
                </a:solidFill>
                <a:ea typeface="ＭＳ Ｐゴシック" panose="020B0600070205080204" pitchFamily="34" charset="-128"/>
              </a:rPr>
              <a:t>50,000-9,000 BCE - hunter gatherers</a:t>
            </a:r>
          </a:p>
          <a:p>
            <a:pPr>
              <a:spcAft>
                <a:spcPts val="3600"/>
              </a:spcAft>
              <a:buFont typeface="Wingdings" panose="05000000000000000000" pitchFamily="2" charset="2"/>
              <a:buChar char="§"/>
            </a:pPr>
            <a:r>
              <a:rPr lang="en-US" altLang="en-US" sz="1200">
                <a:solidFill>
                  <a:schemeClr val="tx1"/>
                </a:solidFill>
                <a:ea typeface="ＭＳ Ｐゴシック" panose="020B0600070205080204" pitchFamily="34" charset="-128"/>
              </a:rPr>
              <a:t>9,000 BCE – agriculture</a:t>
            </a:r>
          </a:p>
          <a:p>
            <a:pPr lvl="1" eaLnBrk="1" hangingPunct="1">
              <a:spcBef>
                <a:spcPct val="0"/>
              </a:spcBef>
            </a:pPr>
            <a:endParaRPr lang="en-US" altLang="en-US">
              <a:ea typeface="ＭＳ Ｐゴシック" panose="020B0600070205080204" pitchFamily="34" charset="-128"/>
            </a:endParaRPr>
          </a:p>
          <a:p>
            <a:pPr lvl="1" eaLnBrk="1" hangingPunct="1">
              <a:spcBef>
                <a:spcPct val="0"/>
              </a:spcBef>
            </a:pPr>
            <a:r>
              <a:rPr lang="en-US" altLang="en-US">
                <a:ea typeface="ＭＳ Ｐゴシック" panose="020B0600070205080204" pitchFamily="34" charset="-128"/>
              </a:rPr>
              <a:t>(ps – also lots of exertion just to get enough food)</a:t>
            </a:r>
          </a:p>
        </p:txBody>
      </p:sp>
    </p:spTree>
    <p:extLst>
      <p:ext uri="{BB962C8B-B14F-4D97-AF65-F5344CB8AC3E}">
        <p14:creationId xmlns:p14="http://schemas.microsoft.com/office/powerpoint/2010/main" val="7400704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All CCL</a:t>
            </a:r>
          </a:p>
          <a:p>
            <a:endParaRPr lang="en-US"/>
          </a:p>
          <a:p>
            <a:r>
              <a:rPr lang="en-US"/>
              <a:t>Nausea – 44%</a:t>
            </a:r>
          </a:p>
          <a:p>
            <a:r>
              <a:rPr lang="en-US"/>
              <a:t>Diarrhea – 30%</a:t>
            </a:r>
          </a:p>
          <a:p>
            <a:r>
              <a:rPr lang="en-US"/>
              <a:t>Constipation – 24%</a:t>
            </a:r>
          </a:p>
          <a:p>
            <a:r>
              <a:rPr lang="en-US"/>
              <a:t>Vomiting – 24%</a:t>
            </a:r>
          </a:p>
        </p:txBody>
      </p:sp>
      <p:sp>
        <p:nvSpPr>
          <p:cNvPr id="4" name="Slide Number Placeholder 3"/>
          <p:cNvSpPr>
            <a:spLocks noGrp="1"/>
          </p:cNvSpPr>
          <p:nvPr>
            <p:ph type="sldNum" sz="quarter" idx="5"/>
          </p:nvPr>
        </p:nvSpPr>
        <p:spPr/>
        <p:txBody>
          <a:bodyPr/>
          <a:lstStyle/>
          <a:p>
            <a:fld id="{DAE735C2-AF67-4052-A822-B012BEAE2E4A}" type="slidenum">
              <a:rPr lang="en-US" smtClean="0"/>
              <a:t>63</a:t>
            </a:fld>
            <a:endParaRPr lang="en-US"/>
          </a:p>
        </p:txBody>
      </p:sp>
    </p:spTree>
    <p:extLst>
      <p:ext uri="{BB962C8B-B14F-4D97-AF65-F5344CB8AC3E}">
        <p14:creationId xmlns:p14="http://schemas.microsoft.com/office/powerpoint/2010/main" val="5591387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All CCL</a:t>
            </a:r>
          </a:p>
        </p:txBody>
      </p:sp>
      <p:sp>
        <p:nvSpPr>
          <p:cNvPr id="4" name="Slide Number Placeholder 3"/>
          <p:cNvSpPr>
            <a:spLocks noGrp="1"/>
          </p:cNvSpPr>
          <p:nvPr>
            <p:ph type="sldNum" sz="quarter" idx="5"/>
          </p:nvPr>
        </p:nvSpPr>
        <p:spPr/>
        <p:txBody>
          <a:bodyPr/>
          <a:lstStyle/>
          <a:p>
            <a:fld id="{DAE735C2-AF67-4052-A822-B012BEAE2E4A}" type="slidenum">
              <a:rPr lang="en-US" smtClean="0"/>
              <a:t>64</a:t>
            </a:fld>
            <a:endParaRPr lang="en-US"/>
          </a:p>
        </p:txBody>
      </p:sp>
    </p:spTree>
    <p:extLst>
      <p:ext uri="{BB962C8B-B14F-4D97-AF65-F5344CB8AC3E}">
        <p14:creationId xmlns:p14="http://schemas.microsoft.com/office/powerpoint/2010/main" val="34770124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E735C2-AF67-4052-A822-B012BEAE2E4A}" type="slidenum">
              <a:rPr lang="en-US" smtClean="0"/>
              <a:t>67</a:t>
            </a:fld>
            <a:endParaRPr lang="en-US"/>
          </a:p>
        </p:txBody>
      </p:sp>
    </p:spTree>
    <p:extLst>
      <p:ext uri="{BB962C8B-B14F-4D97-AF65-F5344CB8AC3E}">
        <p14:creationId xmlns:p14="http://schemas.microsoft.com/office/powerpoint/2010/main" val="21775039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Trulicity </a:t>
            </a:r>
            <a:r>
              <a:rPr lang="en-US" b="0" i="0">
                <a:solidFill>
                  <a:srgbClr val="000000"/>
                </a:solidFill>
                <a:effectLst/>
                <a:latin typeface="Arial" panose="020B0604020202020204" pitchFamily="34" charset="0"/>
              </a:rPr>
              <a:t>2-4 beats per minute (bpm).</a:t>
            </a:r>
          </a:p>
          <a:p>
            <a:r>
              <a:rPr lang="en-US"/>
              <a:t>OZEMPIC® 2 to 3 beats per minute.</a:t>
            </a:r>
            <a:endParaRPr lang="en-US">
              <a:solidFill>
                <a:srgbClr val="000000"/>
              </a:solidFill>
              <a:latin typeface="Arial" panose="020B0604020202020204" pitchFamily="34" charset="0"/>
            </a:endParaRPr>
          </a:p>
          <a:p>
            <a:r>
              <a:rPr lang="en-US"/>
              <a:t>Victoza 2 to 3 beats </a:t>
            </a:r>
          </a:p>
          <a:p>
            <a:r>
              <a:rPr lang="en-US"/>
              <a:t>RYBELSUS® 1 to 3</a:t>
            </a:r>
          </a:p>
          <a:p>
            <a:r>
              <a:rPr lang="en-US"/>
              <a:t>BYDUREON BCISE 2.4 beats per minute.</a:t>
            </a:r>
          </a:p>
          <a:p>
            <a:r>
              <a:rPr lang="en-US" b="0" i="0">
                <a:solidFill>
                  <a:srgbClr val="000000"/>
                </a:solidFill>
                <a:effectLst/>
                <a:latin typeface="Arial" panose="020B0604020202020204" pitchFamily="34" charset="0"/>
              </a:rPr>
              <a:t> MOUNJARO 2 to 4</a:t>
            </a:r>
            <a:endParaRPr lang="en-US"/>
          </a:p>
          <a:p>
            <a:endParaRPr lang="en-US"/>
          </a:p>
        </p:txBody>
      </p:sp>
      <p:sp>
        <p:nvSpPr>
          <p:cNvPr id="4" name="Slide Number Placeholder 3"/>
          <p:cNvSpPr>
            <a:spLocks noGrp="1"/>
          </p:cNvSpPr>
          <p:nvPr>
            <p:ph type="sldNum" sz="quarter" idx="5"/>
          </p:nvPr>
        </p:nvSpPr>
        <p:spPr/>
        <p:txBody>
          <a:bodyPr/>
          <a:lstStyle/>
          <a:p>
            <a:fld id="{DAE735C2-AF67-4052-A822-B012BEAE2E4A}" type="slidenum">
              <a:rPr lang="en-US" smtClean="0"/>
              <a:t>68</a:t>
            </a:fld>
            <a:endParaRPr lang="en-US"/>
          </a:p>
        </p:txBody>
      </p:sp>
    </p:spTree>
    <p:extLst>
      <p:ext uri="{BB962C8B-B14F-4D97-AF65-F5344CB8AC3E}">
        <p14:creationId xmlns:p14="http://schemas.microsoft.com/office/powerpoint/2010/main" val="360181700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Ozmpic pen can be stored for 56 days at controlled room temperature (59°F to 86°F; 15°C to 30°C) or in a refrigerator</a:t>
            </a:r>
          </a:p>
          <a:p>
            <a:r>
              <a:rPr lang="en-US">
                <a:solidFill>
                  <a:srgbClr val="000000"/>
                </a:solidFill>
                <a:latin typeface="Arial" panose="020B0604020202020204" pitchFamily="34" charset="0"/>
              </a:rPr>
              <a:t>Trulicity - If needed, each single-dose pen can be kept at room temperature, not to exceed 86°F (30°C) for a total of 14 days</a:t>
            </a:r>
          </a:p>
          <a:p>
            <a:r>
              <a:rPr lang="en-US"/>
              <a:t>After first use of the VICTOZA® pen, the pen can be stored for 30 days at controlled room temperature (59°F to 86°F; 15°C to 30°C) or in a refrigerator (36°F to 46°F; 2°C to 8°C). K</a:t>
            </a:r>
          </a:p>
          <a:p>
            <a:r>
              <a:rPr lang="en-US"/>
              <a:t>After initial use of the SAXENDA® pen, the pen can be stored for 30 days at controlled room temperature (59°F to 86°F; 15°C to 30°C) or in a refrigerator (36°F to 46°F; 2°C to 8°C)</a:t>
            </a:r>
          </a:p>
          <a:p>
            <a:pPr algn="l">
              <a:buFont typeface="Arial" panose="020B0604020202020204" pitchFamily="34" charset="0"/>
              <a:buChar char="•"/>
            </a:pPr>
            <a:r>
              <a:rPr lang="en-US" b="0" i="0">
                <a:solidFill>
                  <a:srgbClr val="000000"/>
                </a:solidFill>
                <a:effectLst/>
                <a:latin typeface="Arial" panose="020B0604020202020204" pitchFamily="34" charset="0"/>
              </a:rPr>
              <a:t>Mounjaro - If needed, each single-dose pen can be stored unrefrigerated at temperatures not to exceed 30ºC (86ºF) for up to 21 days.</a:t>
            </a:r>
          </a:p>
          <a:p>
            <a:pPr algn="l">
              <a:buFont typeface="Arial" panose="020B0604020202020204" pitchFamily="34" charset="0"/>
              <a:buChar char="•"/>
            </a:pPr>
            <a:r>
              <a:rPr lang="en-US"/>
              <a:t>Wegovy If needed, prior to cap removal, the pen can be kept from 8°C to 30°C (46°F to 86°F) up to 28 days.</a:t>
            </a:r>
          </a:p>
          <a:p>
            <a:pPr algn="l">
              <a:buFont typeface="Arial" panose="020B0604020202020204" pitchFamily="34" charset="0"/>
              <a:buChar char="•"/>
            </a:pPr>
            <a:r>
              <a:rPr lang="en-US"/>
              <a:t>BYDUREON BCISE can be kept at room temperature not to exceed 86°F (30°C) for no more than a total of 4 weeks, if needed.</a:t>
            </a:r>
            <a:endParaRPr lang="en-US" b="0" i="0">
              <a:solidFill>
                <a:srgbClr val="000000"/>
              </a:solidFill>
              <a:effectLst/>
              <a:latin typeface="Arial" panose="020B0604020202020204" pitchFamily="34" charset="0"/>
            </a:endParaRPr>
          </a:p>
          <a:p>
            <a:endParaRPr lang="en-US"/>
          </a:p>
          <a:p>
            <a:endParaRPr lang="en-US"/>
          </a:p>
        </p:txBody>
      </p:sp>
      <p:sp>
        <p:nvSpPr>
          <p:cNvPr id="4" name="Slide Number Placeholder 3"/>
          <p:cNvSpPr>
            <a:spLocks noGrp="1"/>
          </p:cNvSpPr>
          <p:nvPr>
            <p:ph type="sldNum" sz="quarter" idx="5"/>
          </p:nvPr>
        </p:nvSpPr>
        <p:spPr/>
        <p:txBody>
          <a:bodyPr/>
          <a:lstStyle/>
          <a:p>
            <a:fld id="{DAE735C2-AF67-4052-A822-B012BEAE2E4A}" type="slidenum">
              <a:rPr lang="en-US" smtClean="0"/>
              <a:t>70</a:t>
            </a:fld>
            <a:endParaRPr lang="en-US"/>
          </a:p>
        </p:txBody>
      </p:sp>
    </p:spTree>
    <p:extLst>
      <p:ext uri="{BB962C8B-B14F-4D97-AF65-F5344CB8AC3E}">
        <p14:creationId xmlns:p14="http://schemas.microsoft.com/office/powerpoint/2010/main" val="176825939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Bydureon -  If a dose is missed, administer the dose as soon as noticed, provided the next regularly scheduled dose is due at least 3 days later. Thereafter, administer subsequent doses once every 7 days (weekly).  If a dose is missed and the next regularly scheduled dose is due 1 or 2 days later, do not administer the missed dose and instead resume BYDUREON BCISE with the next regularly scheduled dose.</a:t>
            </a:r>
          </a:p>
          <a:p>
            <a:endParaRPr lang="en-US"/>
          </a:p>
          <a:p>
            <a:r>
              <a:rPr lang="en-US"/>
              <a:t>• If one dose is missed and the next scheduled dose is more than 2 days away (48 hours), administer WEGOVY as soon as possible. If one dose is missed and the next scheduled dose is less than 2 days away (48 hours), do not administer the dose. Resume dosing on the regularly scheduled day of the week. • If 2 or more consecutive doses are missed, resume dosing as scheduled or, if needed, reinitiate WEGOVY and follow the dose escalation schedule, which may reduce the occurrence of gastrointestinal symptoms associated with reinitiation of treatment.</a:t>
            </a:r>
          </a:p>
          <a:p>
            <a:endParaRPr lang="en-US"/>
          </a:p>
          <a:p>
            <a:r>
              <a:rPr lang="en-US"/>
              <a:t>Moujaro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000000"/>
                </a:solidFill>
                <a:effectLst/>
                <a:latin typeface="Arial" panose="020B0604020202020204" pitchFamily="34" charset="0"/>
              </a:rPr>
              <a:t>If a dose is missed, instruct patients to administer MOUNJARO as soon as possible within 4 days (96 hours) after the missed dose. If more than 4 days have passed, skip the missed dose and administer the next dose on the regularly scheduled day. In each case, patients can then resume their regular once weekly dosing schedule.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•If a dose is missed, administer OZEMPIC® as soon as possible within 5 days after the missed dose. If more than 5 days have passed, skip the missed dose and administer the next dose on the regularly scheduled day. In each case, patients can then resume their regular once weekly dosing schedule. </a:t>
            </a:r>
            <a:endParaRPr lang="en-US" b="0" i="0">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000000"/>
                </a:solidFill>
                <a:effectLst/>
                <a:latin typeface="Arial" panose="020B0604020202020204" pitchFamily="34" charset="0"/>
              </a:rPr>
              <a:t>Trulicity - If a dose is missed, instruct patients to administer the dose as soon as possible if there are at least 3 days (72 hours) until the next scheduled dose. If less than 3 days remain before the next scheduled dose, skip the missed dose and administer the next dose on the regularly scheduled day. In each case, patients can then resume their regular once weekly dosing schedule.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a:solidFill>
                <a:srgbClr val="000000"/>
              </a:solidFill>
              <a:effectLst/>
              <a:latin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DAE735C2-AF67-4052-A822-B012BEAE2E4A}" type="slidenum">
              <a:rPr lang="en-US" smtClean="0"/>
              <a:t>71</a:t>
            </a:fld>
            <a:endParaRPr lang="en-US"/>
          </a:p>
        </p:txBody>
      </p:sp>
    </p:spTree>
    <p:extLst>
      <p:ext uri="{BB962C8B-B14F-4D97-AF65-F5344CB8AC3E}">
        <p14:creationId xmlns:p14="http://schemas.microsoft.com/office/powerpoint/2010/main" val="191564862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a dose is missed, resume the once-daily regimen as prescribed with the next scheduled dose. Do not administer an extra dose or increase the dose to make up for the missed dose. • If more than 3 days have elapsed since the last SAXENDA® dose, reinitiate SAXENDA® at 0.6 mg daily and follow the dose escalation schedule in Table 3, to reduce the occurrence of gastrointestinal adverse reactions associated with reinitiation of treatment.</a:t>
            </a:r>
          </a:p>
          <a:p>
            <a:r>
              <a:rPr lang="en-US" sz="1200">
                <a:solidFill>
                  <a:srgbClr val="000000"/>
                </a:solidFill>
                <a:latin typeface="Arial" panose="020B0604020202020204" pitchFamily="34" charset="0"/>
              </a:rPr>
              <a:t>Rybelsus - </a:t>
            </a:r>
            <a:r>
              <a:rPr lang="en-US" sz="1200"/>
              <a:t>If a dose is missed, the missed dose should be skipped, and the next dose should be taken the following day.</a:t>
            </a:r>
          </a:p>
          <a:p>
            <a:r>
              <a:rPr lang="en-US" sz="1200"/>
              <a:t>•Instruct patients who miss a dose of VICTOZA® to resume the once -daily dosage regimen as prescribed with the next scheduled dose. Do not administer an extra dose or increase the dose to make up for the missed dose. •</a:t>
            </a:r>
          </a:p>
          <a:p>
            <a:r>
              <a:rPr lang="en-US" sz="1200"/>
              <a:t>If more than 3 days have elapsed since the last VICTOZA® dose, reinitiate VICTOZA® at 0.6 mg once daily to mitigate any gastrointestinal symptoms associated with reinitiation of treatment. Upon reinitiation, VICTOZA® should be titrated at the discretion of the healthcare provider.</a:t>
            </a:r>
            <a:endParaRPr lang="en-US" sz="1200" b="0" i="0">
              <a:solidFill>
                <a:srgbClr val="000000"/>
              </a:solidFill>
              <a:effectLst/>
              <a:latin typeface="Arial" panose="020B0604020202020204" pitchFamily="34" charset="0"/>
            </a:endParaRPr>
          </a:p>
          <a:p>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fld id="{DAE735C2-AF67-4052-A822-B012BEAE2E4A}" type="slidenum">
              <a:rPr lang="en-US" smtClean="0"/>
              <a:t>72</a:t>
            </a:fld>
            <a:endParaRPr lang="en-US"/>
          </a:p>
        </p:txBody>
      </p:sp>
    </p:spTree>
    <p:extLst>
      <p:ext uri="{BB962C8B-B14F-4D97-AF65-F5344CB8AC3E}">
        <p14:creationId xmlns:p14="http://schemas.microsoft.com/office/powerpoint/2010/main" val="1923309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8BD8E7-1312-41F3-99C4-6DA5AF891969}" type="slidenum">
              <a:rPr lang="en-US" smtClean="0"/>
              <a:t>6</a:t>
            </a:fld>
            <a:endParaRPr lang="en-US"/>
          </a:p>
        </p:txBody>
      </p:sp>
    </p:spTree>
    <p:extLst>
      <p:ext uri="{BB962C8B-B14F-4D97-AF65-F5344CB8AC3E}">
        <p14:creationId xmlns:p14="http://schemas.microsoft.com/office/powerpoint/2010/main" val="267137231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•Ozempic - The day of weekly administration can be changed if necessary as long as the time between two doses is at least 2 days (&gt;48 hours).</a:t>
            </a:r>
          </a:p>
          <a:p>
            <a:r>
              <a:rPr lang="en-US"/>
              <a:t>Trulicity - </a:t>
            </a:r>
            <a:r>
              <a:rPr lang="en-US" b="0" i="0">
                <a:solidFill>
                  <a:srgbClr val="000000"/>
                </a:solidFill>
                <a:effectLst/>
                <a:latin typeface="Arial" panose="020B0604020202020204" pitchFamily="34" charset="0"/>
              </a:rPr>
              <a:t>The day of weekly administration can be changed, if necessary, as long as the last dose was administered 3 or more days before the new day of administration.</a:t>
            </a:r>
          </a:p>
          <a:p>
            <a:r>
              <a:rPr lang="en-US">
                <a:solidFill>
                  <a:srgbClr val="000000"/>
                </a:solidFill>
                <a:latin typeface="Arial" panose="020B0604020202020204" pitchFamily="34" charset="0"/>
              </a:rPr>
              <a:t>Mounjaro - </a:t>
            </a:r>
            <a:r>
              <a:rPr lang="en-US" b="0" i="0">
                <a:solidFill>
                  <a:srgbClr val="000000"/>
                </a:solidFill>
                <a:effectLst/>
                <a:latin typeface="Arial" panose="020B0604020202020204" pitchFamily="34" charset="0"/>
              </a:rPr>
              <a:t>The day of weekly administration can be changed, if necessary, as long as the time between the two doses is at least 3 days (72 hours).</a:t>
            </a:r>
          </a:p>
          <a:p>
            <a:r>
              <a:rPr lang="en-US"/>
              <a:t>• If you need to change the day of the week, you may do so as long as your last dose of </a:t>
            </a:r>
            <a:r>
              <a:rPr lang="en-US" b="1"/>
              <a:t>WEGOVY</a:t>
            </a:r>
            <a:r>
              <a:rPr lang="en-US"/>
              <a:t> was given 2 or more days before.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Bydureon Bcise - The day of weekly administration can be changed if necessary, as long as the last dose was administered 3 or more days before the new day of administration</a:t>
            </a:r>
            <a:endParaRPr lang="en-US" b="0" i="0">
              <a:solidFill>
                <a:srgbClr val="000000"/>
              </a:solidFill>
              <a:effectLst/>
              <a:latin typeface="Arial" panose="020B0604020202020204" pitchFamily="34" charset="0"/>
            </a:endParaRPr>
          </a:p>
          <a:p>
            <a:endParaRPr lang="en-US" b="0" i="0">
              <a:solidFill>
                <a:srgbClr val="000000"/>
              </a:solidFill>
              <a:effectLst/>
              <a:latin typeface="Arial" panose="020B0604020202020204" pitchFamily="34" charset="0"/>
            </a:endParaRPr>
          </a:p>
          <a:p>
            <a:endParaRPr lang="en-US"/>
          </a:p>
          <a:p>
            <a:endParaRPr lang="en-US"/>
          </a:p>
        </p:txBody>
      </p:sp>
      <p:sp>
        <p:nvSpPr>
          <p:cNvPr id="4" name="Slide Number Placeholder 3"/>
          <p:cNvSpPr>
            <a:spLocks noGrp="1"/>
          </p:cNvSpPr>
          <p:nvPr>
            <p:ph type="sldNum" sz="quarter" idx="5"/>
          </p:nvPr>
        </p:nvSpPr>
        <p:spPr/>
        <p:txBody>
          <a:bodyPr/>
          <a:lstStyle/>
          <a:p>
            <a:fld id="{DAE735C2-AF67-4052-A822-B012BEAE2E4A}" type="slidenum">
              <a:rPr lang="en-US" smtClean="0"/>
              <a:t>73</a:t>
            </a:fld>
            <a:endParaRPr lang="en-US"/>
          </a:p>
        </p:txBody>
      </p:sp>
    </p:spTree>
    <p:extLst>
      <p:ext uri="{BB962C8B-B14F-4D97-AF65-F5344CB8AC3E}">
        <p14:creationId xmlns:p14="http://schemas.microsoft.com/office/powerpoint/2010/main" val="156315178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83F724FC-5C7F-42B0-BEFA-D8D432DE53C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BD726060-6139-4167-A2E1-4641A82F298A}" type="slidenum">
              <a:rPr lang="en-US" altLang="en-US"/>
              <a:pPr/>
              <a:t>74</a:t>
            </a:fld>
            <a:endParaRPr lang="en-US" altLang="en-US"/>
          </a:p>
        </p:txBody>
      </p:sp>
      <p:sp>
        <p:nvSpPr>
          <p:cNvPr id="25603" name="Rectangle 2">
            <a:extLst>
              <a:ext uri="{FF2B5EF4-FFF2-40B4-BE49-F238E27FC236}">
                <a16:creationId xmlns:a16="http://schemas.microsoft.com/office/drawing/2014/main" id="{C4AAB7C2-0898-43AF-A335-AF38D5B34C7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4" name="Rectangle 3">
            <a:extLst>
              <a:ext uri="{FF2B5EF4-FFF2-40B4-BE49-F238E27FC236}">
                <a16:creationId xmlns:a16="http://schemas.microsoft.com/office/drawing/2014/main" id="{4F949602-3D79-40C7-A0FF-C3CFF223135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eaLnBrk="1" hangingPunct="1">
              <a:spcBef>
                <a:spcPct val="0"/>
              </a:spcBef>
            </a:pPr>
            <a:endParaRPr lang="en-US" altLang="en-US">
              <a:ea typeface="ＭＳ Ｐゴシック" panose="020B0600070205080204" pitchFamily="34" charset="-128"/>
            </a:endParaRPr>
          </a:p>
          <a:p>
            <a:pPr>
              <a:spcAft>
                <a:spcPts val="3600"/>
              </a:spcAft>
              <a:buFont typeface="Wingdings" panose="05000000000000000000" pitchFamily="2" charset="2"/>
              <a:buChar char="§"/>
            </a:pPr>
            <a:r>
              <a:rPr lang="en-US" altLang="en-US" sz="1200">
                <a:solidFill>
                  <a:schemeClr val="tx1"/>
                </a:solidFill>
                <a:ea typeface="ＭＳ Ｐゴシック" panose="020B0600070205080204" pitchFamily="34" charset="-128"/>
              </a:rPr>
              <a:t>Many Boise generations</a:t>
            </a:r>
          </a:p>
          <a:p>
            <a:pPr>
              <a:spcAft>
                <a:spcPts val="3600"/>
              </a:spcAft>
              <a:buFont typeface="Wingdings" panose="05000000000000000000" pitchFamily="2" charset="2"/>
              <a:buChar char="§"/>
            </a:pPr>
            <a:r>
              <a:rPr lang="en-US" altLang="en-US" sz="1200">
                <a:solidFill>
                  <a:schemeClr val="tx1"/>
                </a:solidFill>
                <a:ea typeface="ＭＳ Ｐゴシック" panose="020B0600070205080204" pitchFamily="34" charset="-128"/>
              </a:rPr>
              <a:t>50,000-9,000 BCE - hunter gatherers</a:t>
            </a:r>
          </a:p>
          <a:p>
            <a:pPr>
              <a:spcAft>
                <a:spcPts val="3600"/>
              </a:spcAft>
              <a:buFont typeface="Wingdings" panose="05000000000000000000" pitchFamily="2" charset="2"/>
              <a:buChar char="§"/>
            </a:pPr>
            <a:r>
              <a:rPr lang="en-US" altLang="en-US" sz="1200">
                <a:solidFill>
                  <a:schemeClr val="tx1"/>
                </a:solidFill>
                <a:ea typeface="ＭＳ Ｐゴシック" panose="020B0600070205080204" pitchFamily="34" charset="-128"/>
              </a:rPr>
              <a:t>9,000 BCE – agriculture</a:t>
            </a:r>
          </a:p>
          <a:p>
            <a:pPr lvl="1" eaLnBrk="1" hangingPunct="1">
              <a:spcBef>
                <a:spcPct val="0"/>
              </a:spcBef>
            </a:pPr>
            <a:endParaRPr lang="en-US" altLang="en-US">
              <a:ea typeface="ＭＳ Ｐゴシック" panose="020B0600070205080204" pitchFamily="34" charset="-128"/>
            </a:endParaRPr>
          </a:p>
          <a:p>
            <a:pPr lvl="1" eaLnBrk="1" hangingPunct="1">
              <a:spcBef>
                <a:spcPct val="0"/>
              </a:spcBef>
            </a:pPr>
            <a:r>
              <a:rPr lang="en-US" altLang="en-US">
                <a:ea typeface="ＭＳ Ｐゴシック" panose="020B0600070205080204" pitchFamily="34" charset="-128"/>
              </a:rPr>
              <a:t>(ps – also lots of exertion just to get enough food)</a:t>
            </a:r>
          </a:p>
        </p:txBody>
      </p:sp>
    </p:spTree>
    <p:extLst>
      <p:ext uri="{BB962C8B-B14F-4D97-AF65-F5344CB8AC3E}">
        <p14:creationId xmlns:p14="http://schemas.microsoft.com/office/powerpoint/2010/main" val="49635656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a:solidFill>
                  <a:srgbClr val="F5F5F5"/>
                </a:solidFill>
                <a:effectLst/>
                <a:latin typeface="Arial" panose="020B0604020202020204" pitchFamily="34" charset="0"/>
              </a:rPr>
              <a:t>License: </a:t>
            </a:r>
            <a:r>
              <a:rPr lang="en-US" b="0" i="0">
                <a:solidFill>
                  <a:srgbClr val="F5F5F5"/>
                </a:solidFill>
                <a:effectLst/>
                <a:latin typeface="Arial" panose="020B0604020202020204" pitchFamily="34" charset="0"/>
                <a:hlinkClick r:id="rId3"/>
              </a:rPr>
              <a:t>CC0 Public Domain</a:t>
            </a:r>
            <a:endParaRPr lang="en-US" b="0" i="0">
              <a:solidFill>
                <a:srgbClr val="F5F5F5"/>
              </a:solidFill>
              <a:effectLst/>
              <a:latin typeface="Arial" panose="020B0604020202020204" pitchFamily="34" charset="0"/>
            </a:endParaRPr>
          </a:p>
          <a:p>
            <a:pPr algn="l"/>
            <a:r>
              <a:rPr lang="en-US" b="0" i="0">
                <a:solidFill>
                  <a:srgbClr val="F5F5F5"/>
                </a:solidFill>
                <a:effectLst/>
                <a:latin typeface="Arial" panose="020B0604020202020204" pitchFamily="34" charset="0"/>
              </a:rPr>
              <a:t>kai Stachowiak has released this “Wild Wild West” image under Public Domain license. It means that you can use and modify it for your personal and commercial projects. If you intend to use an image you find here for commercial use, please be aware that some photos do require a model or a property release. Pictures featuring products should be used with care.</a:t>
            </a:r>
          </a:p>
          <a:p>
            <a:endParaRPr lang="en-US" b="1"/>
          </a:p>
          <a:p>
            <a:endParaRPr lang="en-US"/>
          </a:p>
          <a:p>
            <a:endParaRPr lang="en-US"/>
          </a:p>
        </p:txBody>
      </p:sp>
      <p:sp>
        <p:nvSpPr>
          <p:cNvPr id="4" name="Slide Number Placeholder 3"/>
          <p:cNvSpPr>
            <a:spLocks noGrp="1"/>
          </p:cNvSpPr>
          <p:nvPr>
            <p:ph type="sldNum" sz="quarter" idx="5"/>
          </p:nvPr>
        </p:nvSpPr>
        <p:spPr/>
        <p:txBody>
          <a:bodyPr/>
          <a:lstStyle/>
          <a:p>
            <a:fld id="{DAE735C2-AF67-4052-A822-B012BEAE2E4A}" type="slidenum">
              <a:rPr lang="en-US" smtClean="0"/>
              <a:t>75</a:t>
            </a:fld>
            <a:endParaRPr lang="en-US"/>
          </a:p>
        </p:txBody>
      </p:sp>
    </p:spTree>
    <p:extLst>
      <p:ext uri="{BB962C8B-B14F-4D97-AF65-F5344CB8AC3E}">
        <p14:creationId xmlns:p14="http://schemas.microsoft.com/office/powerpoint/2010/main" val="318939560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a:solidFill>
                  <a:srgbClr val="F5F5F5"/>
                </a:solidFill>
                <a:effectLst/>
                <a:latin typeface="Arial" panose="020B0604020202020204" pitchFamily="34" charset="0"/>
              </a:rPr>
              <a:t>License: </a:t>
            </a:r>
            <a:r>
              <a:rPr lang="en-US" b="0" i="0">
                <a:solidFill>
                  <a:srgbClr val="F5F5F5"/>
                </a:solidFill>
                <a:effectLst/>
                <a:latin typeface="Arial" panose="020B0604020202020204" pitchFamily="34" charset="0"/>
                <a:hlinkClick r:id="rId3"/>
              </a:rPr>
              <a:t>CC0 Public Domain</a:t>
            </a:r>
            <a:endParaRPr lang="en-US" b="0" i="0">
              <a:solidFill>
                <a:srgbClr val="F5F5F5"/>
              </a:solidFill>
              <a:effectLst/>
              <a:latin typeface="Arial" panose="020B0604020202020204" pitchFamily="34" charset="0"/>
            </a:endParaRPr>
          </a:p>
          <a:p>
            <a:pPr algn="l"/>
            <a:r>
              <a:rPr lang="en-US" b="0" i="0">
                <a:solidFill>
                  <a:srgbClr val="F5F5F5"/>
                </a:solidFill>
                <a:effectLst/>
                <a:latin typeface="Arial" panose="020B0604020202020204" pitchFamily="34" charset="0"/>
              </a:rPr>
              <a:t>kai Stachowiak has released this “Wild Wild West” image under Public Domain license. It means that you can use and modify it for your personal and commercial projects. If you intend to use an image you find here for commercial use, please be aware that some photos do require a model or a property release. Pictures featuring products should be used with care.</a:t>
            </a:r>
          </a:p>
          <a:p>
            <a:endParaRPr lang="en-US" b="1"/>
          </a:p>
          <a:p>
            <a:endParaRPr lang="en-US"/>
          </a:p>
          <a:p>
            <a:endParaRPr lang="en-US"/>
          </a:p>
        </p:txBody>
      </p:sp>
      <p:sp>
        <p:nvSpPr>
          <p:cNvPr id="4" name="Slide Number Placeholder 3"/>
          <p:cNvSpPr>
            <a:spLocks noGrp="1"/>
          </p:cNvSpPr>
          <p:nvPr>
            <p:ph type="sldNum" sz="quarter" idx="5"/>
          </p:nvPr>
        </p:nvSpPr>
        <p:spPr/>
        <p:txBody>
          <a:bodyPr/>
          <a:lstStyle/>
          <a:p>
            <a:fld id="{DAE735C2-AF67-4052-A822-B012BEAE2E4A}" type="slidenum">
              <a:rPr lang="en-US" smtClean="0"/>
              <a:t>76</a:t>
            </a:fld>
            <a:endParaRPr lang="en-US"/>
          </a:p>
        </p:txBody>
      </p:sp>
    </p:spTree>
    <p:extLst>
      <p:ext uri="{BB962C8B-B14F-4D97-AF65-F5344CB8AC3E}">
        <p14:creationId xmlns:p14="http://schemas.microsoft.com/office/powerpoint/2010/main" val="225944994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a:solidFill>
                  <a:srgbClr val="F5F5F5"/>
                </a:solidFill>
                <a:effectLst/>
                <a:latin typeface="Arial" panose="020B0604020202020204" pitchFamily="34" charset="0"/>
              </a:rPr>
              <a:t>License: </a:t>
            </a:r>
            <a:r>
              <a:rPr lang="en-US" b="0" i="0">
                <a:solidFill>
                  <a:srgbClr val="F5F5F5"/>
                </a:solidFill>
                <a:effectLst/>
                <a:latin typeface="Arial" panose="020B0604020202020204" pitchFamily="34" charset="0"/>
                <a:hlinkClick r:id="rId3"/>
              </a:rPr>
              <a:t>CC0 Public Domain</a:t>
            </a:r>
            <a:endParaRPr lang="en-US" b="0" i="0">
              <a:solidFill>
                <a:srgbClr val="F5F5F5"/>
              </a:solidFill>
              <a:effectLst/>
              <a:latin typeface="Arial" panose="020B0604020202020204" pitchFamily="34" charset="0"/>
            </a:endParaRPr>
          </a:p>
          <a:p>
            <a:pPr algn="l"/>
            <a:r>
              <a:rPr lang="en-US" b="0" i="0">
                <a:solidFill>
                  <a:srgbClr val="F5F5F5"/>
                </a:solidFill>
                <a:effectLst/>
                <a:latin typeface="Arial" panose="020B0604020202020204" pitchFamily="34" charset="0"/>
              </a:rPr>
              <a:t>kai Stachowiak has released this “Wild Wild West” image under Public Domain license. It means that you can use and modify it for your personal and commercial projects. If you intend to use an image you find here for commercial use, please be aware that some photos do require a model or a property release. Pictures featuring products should be used with care.</a:t>
            </a:r>
          </a:p>
          <a:p>
            <a:endParaRPr lang="en-US" b="1"/>
          </a:p>
          <a:p>
            <a:endParaRPr lang="en-US"/>
          </a:p>
          <a:p>
            <a:endParaRPr lang="en-US"/>
          </a:p>
        </p:txBody>
      </p:sp>
      <p:sp>
        <p:nvSpPr>
          <p:cNvPr id="4" name="Slide Number Placeholder 3"/>
          <p:cNvSpPr>
            <a:spLocks noGrp="1"/>
          </p:cNvSpPr>
          <p:nvPr>
            <p:ph type="sldNum" sz="quarter" idx="5"/>
          </p:nvPr>
        </p:nvSpPr>
        <p:spPr/>
        <p:txBody>
          <a:bodyPr/>
          <a:lstStyle/>
          <a:p>
            <a:fld id="{DAE735C2-AF67-4052-A822-B012BEAE2E4A}" type="slidenum">
              <a:rPr lang="en-US" smtClean="0"/>
              <a:t>77</a:t>
            </a:fld>
            <a:endParaRPr lang="en-US"/>
          </a:p>
        </p:txBody>
      </p:sp>
    </p:spTree>
    <p:extLst>
      <p:ext uri="{BB962C8B-B14F-4D97-AF65-F5344CB8AC3E}">
        <p14:creationId xmlns:p14="http://schemas.microsoft.com/office/powerpoint/2010/main" val="122184391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a:solidFill>
                  <a:srgbClr val="F5F5F5"/>
                </a:solidFill>
                <a:effectLst/>
                <a:latin typeface="Arial" panose="020B0604020202020204" pitchFamily="34" charset="0"/>
              </a:rPr>
              <a:t>License: </a:t>
            </a:r>
            <a:r>
              <a:rPr lang="en-US" b="0" i="0">
                <a:solidFill>
                  <a:srgbClr val="F5F5F5"/>
                </a:solidFill>
                <a:effectLst/>
                <a:latin typeface="Arial" panose="020B0604020202020204" pitchFamily="34" charset="0"/>
                <a:hlinkClick r:id="rId3"/>
              </a:rPr>
              <a:t>CC0 Public Domain</a:t>
            </a:r>
            <a:endParaRPr lang="en-US" b="0" i="0">
              <a:solidFill>
                <a:srgbClr val="F5F5F5"/>
              </a:solidFill>
              <a:effectLst/>
              <a:latin typeface="Arial" panose="020B0604020202020204" pitchFamily="34" charset="0"/>
            </a:endParaRPr>
          </a:p>
          <a:p>
            <a:pPr algn="l"/>
            <a:r>
              <a:rPr lang="en-US" b="0" i="0">
                <a:solidFill>
                  <a:srgbClr val="F5F5F5"/>
                </a:solidFill>
                <a:effectLst/>
                <a:latin typeface="Arial" panose="020B0604020202020204" pitchFamily="34" charset="0"/>
              </a:rPr>
              <a:t>kai Stachowiak has released this “Wild Wild West” image under Public Domain license. It means that you can use and modify it for your personal and commercial projects. If you intend to use an image you find here for commercial use, please be aware that some photos do require a model or a property release. Pictures featuring products should be used with care.</a:t>
            </a:r>
          </a:p>
          <a:p>
            <a:endParaRPr lang="en-US" b="1"/>
          </a:p>
          <a:p>
            <a:endParaRPr lang="en-US"/>
          </a:p>
          <a:p>
            <a:endParaRPr lang="en-US"/>
          </a:p>
        </p:txBody>
      </p:sp>
      <p:sp>
        <p:nvSpPr>
          <p:cNvPr id="4" name="Slide Number Placeholder 3"/>
          <p:cNvSpPr>
            <a:spLocks noGrp="1"/>
          </p:cNvSpPr>
          <p:nvPr>
            <p:ph type="sldNum" sz="quarter" idx="5"/>
          </p:nvPr>
        </p:nvSpPr>
        <p:spPr/>
        <p:txBody>
          <a:bodyPr/>
          <a:lstStyle/>
          <a:p>
            <a:fld id="{DAE735C2-AF67-4052-A822-B012BEAE2E4A}" type="slidenum">
              <a:rPr lang="en-US" smtClean="0"/>
              <a:t>78</a:t>
            </a:fld>
            <a:endParaRPr lang="en-US"/>
          </a:p>
        </p:txBody>
      </p:sp>
    </p:spTree>
    <p:extLst>
      <p:ext uri="{BB962C8B-B14F-4D97-AF65-F5344CB8AC3E}">
        <p14:creationId xmlns:p14="http://schemas.microsoft.com/office/powerpoint/2010/main" val="384523935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a:solidFill>
                  <a:srgbClr val="F5F5F5"/>
                </a:solidFill>
                <a:effectLst/>
                <a:latin typeface="Arial" panose="020B0604020202020204" pitchFamily="34" charset="0"/>
              </a:rPr>
              <a:t>License: </a:t>
            </a:r>
            <a:r>
              <a:rPr lang="en-US" b="0" i="0">
                <a:solidFill>
                  <a:srgbClr val="F5F5F5"/>
                </a:solidFill>
                <a:effectLst/>
                <a:latin typeface="Arial" panose="020B0604020202020204" pitchFamily="34" charset="0"/>
                <a:hlinkClick r:id="rId3"/>
              </a:rPr>
              <a:t>CC0 Public Domain</a:t>
            </a:r>
            <a:endParaRPr lang="en-US" b="0" i="0">
              <a:solidFill>
                <a:srgbClr val="F5F5F5"/>
              </a:solidFill>
              <a:effectLst/>
              <a:latin typeface="Arial" panose="020B0604020202020204" pitchFamily="34" charset="0"/>
            </a:endParaRPr>
          </a:p>
          <a:p>
            <a:pPr algn="l"/>
            <a:r>
              <a:rPr lang="en-US" b="0" i="0">
                <a:solidFill>
                  <a:srgbClr val="F5F5F5"/>
                </a:solidFill>
                <a:effectLst/>
                <a:latin typeface="Arial" panose="020B0604020202020204" pitchFamily="34" charset="0"/>
              </a:rPr>
              <a:t>kai Stachowiak has released this “Wild Wild West” image under Public Domain license. It means that you can use and modify it for your personal and commercial projects. If you intend to use an image you find here for commercial use, please be aware that some photos do require a model or a property release. Pictures featuring products should be used with care.</a:t>
            </a:r>
          </a:p>
          <a:p>
            <a:endParaRPr lang="en-US" b="1"/>
          </a:p>
          <a:p>
            <a:endParaRPr lang="en-US"/>
          </a:p>
          <a:p>
            <a:endParaRPr lang="en-US"/>
          </a:p>
        </p:txBody>
      </p:sp>
      <p:sp>
        <p:nvSpPr>
          <p:cNvPr id="4" name="Slide Number Placeholder 3"/>
          <p:cNvSpPr>
            <a:spLocks noGrp="1"/>
          </p:cNvSpPr>
          <p:nvPr>
            <p:ph type="sldNum" sz="quarter" idx="5"/>
          </p:nvPr>
        </p:nvSpPr>
        <p:spPr/>
        <p:txBody>
          <a:bodyPr/>
          <a:lstStyle/>
          <a:p>
            <a:fld id="{DAE735C2-AF67-4052-A822-B012BEAE2E4A}" type="slidenum">
              <a:rPr lang="en-US" smtClean="0"/>
              <a:t>79</a:t>
            </a:fld>
            <a:endParaRPr lang="en-US"/>
          </a:p>
        </p:txBody>
      </p:sp>
    </p:spTree>
    <p:extLst>
      <p:ext uri="{BB962C8B-B14F-4D97-AF65-F5344CB8AC3E}">
        <p14:creationId xmlns:p14="http://schemas.microsoft.com/office/powerpoint/2010/main" val="422916091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Kidney info</a:t>
            </a:r>
          </a:p>
          <a:p>
            <a:r>
              <a:rPr lang="en-US"/>
              <a:t>https://www.britannica.com/science/nephron</a:t>
            </a:r>
          </a:p>
        </p:txBody>
      </p:sp>
      <p:sp>
        <p:nvSpPr>
          <p:cNvPr id="4" name="Slide Number Placeholder 3"/>
          <p:cNvSpPr>
            <a:spLocks noGrp="1"/>
          </p:cNvSpPr>
          <p:nvPr>
            <p:ph type="sldNum" sz="quarter" idx="5"/>
          </p:nvPr>
        </p:nvSpPr>
        <p:spPr/>
        <p:txBody>
          <a:bodyPr/>
          <a:lstStyle/>
          <a:p>
            <a:fld id="{CB61633F-1333-45D1-89FE-B6992E510B4F}" type="slidenum">
              <a:rPr lang="en-US" smtClean="0"/>
              <a:t>82</a:t>
            </a:fld>
            <a:endParaRPr lang="en-US"/>
          </a:p>
        </p:txBody>
      </p:sp>
    </p:spTree>
    <p:extLst>
      <p:ext uri="{BB962C8B-B14F-4D97-AF65-F5344CB8AC3E}">
        <p14:creationId xmlns:p14="http://schemas.microsoft.com/office/powerpoint/2010/main" val="192120095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212121"/>
                </a:solidFill>
                <a:effectLst/>
                <a:latin typeface="Cambria" panose="02040503050406030204" pitchFamily="18" charset="0"/>
              </a:rPr>
              <a:t>The renal threshold for glucose reabsorption of patients with type 2 diabetes mellitus was reported to be between 200 and 250 mg/dL, which is higher than that of normal subjects (170–200 mg/dL)</a:t>
            </a:r>
            <a:r>
              <a:rPr lang="en-US" b="0" i="0" u="sng" baseline="30000">
                <a:solidFill>
                  <a:srgbClr val="376FAA"/>
                </a:solidFill>
                <a:effectLst/>
                <a:latin typeface="Cambria" panose="02040503050406030204" pitchFamily="18" charset="0"/>
                <a:hlinkClick r:id="rId3"/>
              </a:rPr>
              <a:t>2</a:t>
            </a:r>
            <a:r>
              <a:rPr lang="en-US" b="0" i="0">
                <a:solidFill>
                  <a:srgbClr val="212121"/>
                </a:solidFill>
                <a:effectLst/>
                <a:latin typeface="Cambria" panose="02040503050406030204" pitchFamily="18" charset="0"/>
              </a:rPr>
              <a:t>, </a:t>
            </a:r>
            <a:r>
              <a:rPr lang="en-US" b="0" i="0" u="sng" baseline="30000">
                <a:solidFill>
                  <a:srgbClr val="376FAA"/>
                </a:solidFill>
                <a:effectLst/>
                <a:latin typeface="Cambria" panose="02040503050406030204" pitchFamily="18" charset="0"/>
                <a:hlinkClick r:id="rId4"/>
              </a:rPr>
              <a:t>3</a:t>
            </a:r>
            <a:r>
              <a:rPr lang="en-US" b="0" i="0">
                <a:solidFill>
                  <a:srgbClr val="212121"/>
                </a:solidFill>
                <a:effectLst/>
                <a:latin typeface="Cambria" panose="02040503050406030204" pitchFamily="18" charset="0"/>
              </a:rPr>
              <a:t>, </a:t>
            </a:r>
            <a:r>
              <a:rPr lang="en-US" b="0" i="0" u="sng" baseline="30000">
                <a:solidFill>
                  <a:srgbClr val="376FAA"/>
                </a:solidFill>
                <a:effectLst/>
                <a:latin typeface="Cambria" panose="02040503050406030204" pitchFamily="18" charset="0"/>
                <a:hlinkClick r:id="rId5"/>
              </a:rPr>
              <a:t>4</a:t>
            </a:r>
            <a:r>
              <a:rPr lang="en-US" b="0" i="0">
                <a:solidFill>
                  <a:srgbClr val="212121"/>
                </a:solidFill>
                <a:effectLst/>
                <a:latin typeface="Cambria" panose="02040503050406030204" pitchFamily="18" charset="0"/>
              </a:rPr>
              <a:t>, </a:t>
            </a:r>
            <a:r>
              <a:rPr lang="en-US" b="0" i="0" u="sng" baseline="30000">
                <a:solidFill>
                  <a:srgbClr val="376FAA"/>
                </a:solidFill>
                <a:effectLst/>
                <a:latin typeface="Cambria" panose="02040503050406030204" pitchFamily="18" charset="0"/>
                <a:hlinkClick r:id="rId6"/>
              </a:rPr>
              <a:t>5</a:t>
            </a:r>
            <a:r>
              <a:rPr lang="en-US" b="0" i="0">
                <a:solidFill>
                  <a:srgbClr val="212121"/>
                </a:solidFill>
                <a:effectLst/>
                <a:latin typeface="Cambria" panose="02040503050406030204" pitchFamily="18" charset="0"/>
              </a:rPr>
              <a:t>. One possible mechanism is the increased expression of SGLT2 in patients with type 2 diabetes mellitus compared with normal subjects</a:t>
            </a:r>
            <a:r>
              <a:rPr lang="en-US" b="0" i="0" u="sng" baseline="30000">
                <a:solidFill>
                  <a:srgbClr val="376FAA"/>
                </a:solidFill>
                <a:effectLst/>
                <a:latin typeface="Cambria" panose="02040503050406030204" pitchFamily="18" charset="0"/>
                <a:hlinkClick r:id="rId4"/>
              </a:rPr>
              <a:t>3</a:t>
            </a:r>
            <a:r>
              <a:rPr lang="en-US" b="0" i="0">
                <a:solidFill>
                  <a:srgbClr val="212121"/>
                </a:solidFill>
                <a:effectLst/>
                <a:latin typeface="Cambria" panose="02040503050406030204" pitchFamily="18" charset="0"/>
              </a:rPr>
              <a:t>. SGLT2 inhibitors typically reduce the renal threshold for glucose reabsorption by approximately 20 mg/dL</a:t>
            </a:r>
            <a:r>
              <a:rPr lang="en-US" b="0" i="0" u="sng" baseline="30000">
                <a:solidFill>
                  <a:srgbClr val="376FAA"/>
                </a:solidFill>
                <a:effectLst/>
                <a:latin typeface="Cambria" panose="02040503050406030204" pitchFamily="18" charset="0"/>
                <a:hlinkClick r:id="rId6"/>
              </a:rPr>
              <a:t>5</a:t>
            </a:r>
            <a:endParaRPr lang="en-US"/>
          </a:p>
        </p:txBody>
      </p:sp>
      <p:sp>
        <p:nvSpPr>
          <p:cNvPr id="4" name="Slide Number Placeholder 3"/>
          <p:cNvSpPr>
            <a:spLocks noGrp="1"/>
          </p:cNvSpPr>
          <p:nvPr>
            <p:ph type="sldNum" sz="quarter" idx="5"/>
          </p:nvPr>
        </p:nvSpPr>
        <p:spPr/>
        <p:txBody>
          <a:bodyPr/>
          <a:lstStyle/>
          <a:p>
            <a:fld id="{CB61633F-1333-45D1-89FE-B6992E510B4F}" type="slidenum">
              <a:rPr lang="en-US" smtClean="0"/>
              <a:t>84</a:t>
            </a:fld>
            <a:endParaRPr lang="en-US"/>
          </a:p>
        </p:txBody>
      </p:sp>
    </p:spTree>
    <p:extLst>
      <p:ext uri="{BB962C8B-B14F-4D97-AF65-F5344CB8AC3E}">
        <p14:creationId xmlns:p14="http://schemas.microsoft.com/office/powerpoint/2010/main" val="149494330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8BD8E7-1312-41F3-99C4-6DA5AF891969}" type="slidenum">
              <a:rPr lang="en-US" smtClean="0"/>
              <a:t>87</a:t>
            </a:fld>
            <a:endParaRPr lang="en-US"/>
          </a:p>
        </p:txBody>
      </p:sp>
    </p:spTree>
    <p:extLst>
      <p:ext uri="{BB962C8B-B14F-4D97-AF65-F5344CB8AC3E}">
        <p14:creationId xmlns:p14="http://schemas.microsoft.com/office/powerpoint/2010/main" val="4227181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a:solidFill>
                  <a:srgbClr val="757575"/>
                </a:solidFill>
                <a:effectLst/>
                <a:latin typeface="Helvetica Neue"/>
              </a:rPr>
              <a:t>From ADA – https://www.diabetes.org/diabetes/cardiovascular-disease#:~:text=Cardiovascular%20disease%20(CVD)%2C%20where,people%20with%20type%202%20diabetes.</a:t>
            </a:r>
          </a:p>
          <a:p>
            <a:pPr algn="l"/>
            <a:endParaRPr lang="en-US" b="0" i="0">
              <a:solidFill>
                <a:srgbClr val="757575"/>
              </a:solidFill>
              <a:effectLst/>
              <a:latin typeface="Helvetica Neue"/>
            </a:endParaRPr>
          </a:p>
          <a:p>
            <a:pPr algn="l"/>
            <a:r>
              <a:rPr lang="en-US" b="0" i="0">
                <a:solidFill>
                  <a:srgbClr val="757575"/>
                </a:solidFill>
                <a:effectLst/>
                <a:latin typeface="Helvetica Neue"/>
              </a:rPr>
              <a:t>Cardiovascular disease (CVD), where the heart and blood vessels are negatively impacted, is the </a:t>
            </a:r>
            <a:r>
              <a:rPr lang="en-US" b="1" i="0">
                <a:solidFill>
                  <a:srgbClr val="757575"/>
                </a:solidFill>
                <a:effectLst/>
                <a:latin typeface="Helvetica Neue"/>
              </a:rPr>
              <a:t>number one cause of death</a:t>
            </a:r>
            <a:r>
              <a:rPr lang="en-US" b="0" i="0">
                <a:solidFill>
                  <a:srgbClr val="757575"/>
                </a:solidFill>
                <a:effectLst/>
                <a:latin typeface="Helvetica Neue"/>
              </a:rPr>
              <a:t> in people living with diabetes, resulting in 2/3 of deaths in people with type 2 diabetes. And on top of that, people with diabetes are twice as likely to have heart disease or a stroke than people without diabetes. </a:t>
            </a:r>
          </a:p>
          <a:p>
            <a:pPr algn="l"/>
            <a:endParaRPr lang="en-US" b="0" i="0">
              <a:solidFill>
                <a:srgbClr val="757575"/>
              </a:solidFill>
              <a:effectLst/>
              <a:latin typeface="Helvetica Neue"/>
            </a:endParaRPr>
          </a:p>
          <a:p>
            <a:pPr algn="l"/>
            <a:r>
              <a:rPr lang="en-US" b="0" i="0">
                <a:solidFill>
                  <a:srgbClr val="FFFFFF"/>
                </a:solidFill>
                <a:effectLst/>
                <a:latin typeface="Helvetica Neue"/>
              </a:rPr>
              <a:t>People with diabetes are twice as likely to have heart disease or a stroke than people without diabetes. Learn how to stay heart healthy to reduce your risk.</a:t>
            </a:r>
            <a:endParaRPr lang="en-US" b="0" i="0">
              <a:solidFill>
                <a:srgbClr val="757575"/>
              </a:solidFill>
              <a:effectLst/>
              <a:latin typeface="Helvetica Neue"/>
            </a:endParaRPr>
          </a:p>
          <a:p>
            <a:endParaRPr lang="en-US"/>
          </a:p>
        </p:txBody>
      </p:sp>
      <p:sp>
        <p:nvSpPr>
          <p:cNvPr id="4" name="Slide Number Placeholder 3"/>
          <p:cNvSpPr>
            <a:spLocks noGrp="1"/>
          </p:cNvSpPr>
          <p:nvPr>
            <p:ph type="sldNum" sz="quarter" idx="10"/>
          </p:nvPr>
        </p:nvSpPr>
        <p:spPr/>
        <p:txBody>
          <a:bodyPr/>
          <a:lstStyle/>
          <a:p>
            <a:fld id="{FC8BD8E7-1312-41F3-99C4-6DA5AF891969}" type="slidenum">
              <a:rPr lang="en-US" smtClean="0"/>
              <a:t>7</a:t>
            </a:fld>
            <a:endParaRPr lang="en-US"/>
          </a:p>
        </p:txBody>
      </p:sp>
    </p:spTree>
    <p:extLst>
      <p:ext uri="{BB962C8B-B14F-4D97-AF65-F5344CB8AC3E}">
        <p14:creationId xmlns:p14="http://schemas.microsoft.com/office/powerpoint/2010/main" val="193833666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Byetta – 2005</a:t>
            </a:r>
          </a:p>
          <a:p>
            <a:r>
              <a:rPr lang="en-US"/>
              <a:t>Victoza – 2014</a:t>
            </a:r>
          </a:p>
          <a:p>
            <a:r>
              <a:rPr lang="en-US"/>
              <a:t>Trulicity – 2014</a:t>
            </a:r>
          </a:p>
          <a:p>
            <a:r>
              <a:rPr lang="en-US"/>
              <a:t>Ozempic – 2017</a:t>
            </a:r>
          </a:p>
          <a:p>
            <a:r>
              <a:rPr lang="en-US"/>
              <a:t>Rybelsus – 2019</a:t>
            </a:r>
          </a:p>
          <a:p>
            <a:r>
              <a:rPr lang="en-US"/>
              <a:t>Mounjaro = 2022</a:t>
            </a:r>
          </a:p>
        </p:txBody>
      </p:sp>
      <p:sp>
        <p:nvSpPr>
          <p:cNvPr id="4" name="Slide Number Placeholder 3"/>
          <p:cNvSpPr>
            <a:spLocks noGrp="1"/>
          </p:cNvSpPr>
          <p:nvPr>
            <p:ph type="sldNum" sz="quarter" idx="10"/>
          </p:nvPr>
        </p:nvSpPr>
        <p:spPr/>
        <p:txBody>
          <a:bodyPr/>
          <a:lstStyle/>
          <a:p>
            <a:fld id="{FC8BD8E7-1312-41F3-99C4-6DA5AF891969}" type="slidenum">
              <a:rPr lang="en-US" smtClean="0"/>
              <a:t>89</a:t>
            </a:fld>
            <a:endParaRPr lang="en-US"/>
          </a:p>
        </p:txBody>
      </p:sp>
    </p:spTree>
    <p:extLst>
      <p:ext uri="{BB962C8B-B14F-4D97-AF65-F5344CB8AC3E}">
        <p14:creationId xmlns:p14="http://schemas.microsoft.com/office/powerpoint/2010/main" val="355049068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8BD8E7-1312-41F3-99C4-6DA5AF891969}" type="slidenum">
              <a:rPr lang="en-US" smtClean="0"/>
              <a:t>90</a:t>
            </a:fld>
            <a:endParaRPr lang="en-US"/>
          </a:p>
        </p:txBody>
      </p:sp>
    </p:spTree>
    <p:extLst>
      <p:ext uri="{BB962C8B-B14F-4D97-AF65-F5344CB8AC3E}">
        <p14:creationId xmlns:p14="http://schemas.microsoft.com/office/powerpoint/2010/main" val="234094312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Rybelsus info from Rybelsus website</a:t>
            </a:r>
          </a:p>
        </p:txBody>
      </p:sp>
      <p:sp>
        <p:nvSpPr>
          <p:cNvPr id="4" name="Slide Number Placeholder 3"/>
          <p:cNvSpPr>
            <a:spLocks noGrp="1"/>
          </p:cNvSpPr>
          <p:nvPr>
            <p:ph type="sldNum" sz="quarter" idx="5"/>
          </p:nvPr>
        </p:nvSpPr>
        <p:spPr/>
        <p:txBody>
          <a:bodyPr/>
          <a:lstStyle/>
          <a:p>
            <a:fld id="{DAE735C2-AF67-4052-A822-B012BEAE2E4A}" type="slidenum">
              <a:rPr lang="en-US" smtClean="0"/>
              <a:t>91</a:t>
            </a:fld>
            <a:endParaRPr lang="en-US"/>
          </a:p>
        </p:txBody>
      </p:sp>
    </p:spTree>
    <p:extLst>
      <p:ext uri="{BB962C8B-B14F-4D97-AF65-F5344CB8AC3E}">
        <p14:creationId xmlns:p14="http://schemas.microsoft.com/office/powerpoint/2010/main" val="61662650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8BD8E7-1312-41F3-99C4-6DA5AF891969}" type="slidenum">
              <a:rPr lang="en-US" smtClean="0"/>
              <a:t>92</a:t>
            </a:fld>
            <a:endParaRPr lang="en-US"/>
          </a:p>
        </p:txBody>
      </p:sp>
    </p:spTree>
    <p:extLst>
      <p:ext uri="{BB962C8B-B14F-4D97-AF65-F5344CB8AC3E}">
        <p14:creationId xmlns:p14="http://schemas.microsoft.com/office/powerpoint/2010/main" val="401035646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Easy to find stats</a:t>
            </a:r>
          </a:p>
        </p:txBody>
      </p:sp>
      <p:sp>
        <p:nvSpPr>
          <p:cNvPr id="4" name="Slide Number Placeholder 3"/>
          <p:cNvSpPr>
            <a:spLocks noGrp="1"/>
          </p:cNvSpPr>
          <p:nvPr>
            <p:ph type="sldNum" sz="quarter" idx="5"/>
          </p:nvPr>
        </p:nvSpPr>
        <p:spPr/>
        <p:txBody>
          <a:bodyPr/>
          <a:lstStyle/>
          <a:p>
            <a:fld id="{DAE735C2-AF67-4052-A822-B012BEAE2E4A}" type="slidenum">
              <a:rPr lang="en-US" smtClean="0"/>
              <a:t>93</a:t>
            </a:fld>
            <a:endParaRPr lang="en-US"/>
          </a:p>
        </p:txBody>
      </p:sp>
    </p:spTree>
    <p:extLst>
      <p:ext uri="{BB962C8B-B14F-4D97-AF65-F5344CB8AC3E}">
        <p14:creationId xmlns:p14="http://schemas.microsoft.com/office/powerpoint/2010/main" val="228127370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212121"/>
                </a:solidFill>
                <a:effectLst/>
                <a:latin typeface="Roboto" panose="02000000000000000000" pitchFamily="2" charset="0"/>
              </a:rPr>
              <a:t>The primary composite outcome (MACE-3) occurred in 594 (12.0%) participants assigned to Trulicity + standard of care and 663 (13.4%) participants assigned to placebo + standard of care (hazard ratio [HR] 0.88, 95% confidence interval [CI] 0.79-0.99; </a:t>
            </a:r>
            <a:r>
              <a:rPr lang="en-US" b="0" i="1">
                <a:solidFill>
                  <a:srgbClr val="212121"/>
                </a:solidFill>
                <a:effectLst/>
                <a:latin typeface="Roboto" panose="02000000000000000000" pitchFamily="2" charset="0"/>
              </a:rPr>
              <a:t>P</a:t>
            </a:r>
            <a:r>
              <a:rPr lang="en-US" b="0" i="0">
                <a:solidFill>
                  <a:srgbClr val="212121"/>
                </a:solidFill>
                <a:effectLst/>
                <a:latin typeface="Roboto" panose="02000000000000000000" pitchFamily="2" charset="0"/>
              </a:rPr>
              <a:t>=.026).</a:t>
            </a:r>
            <a:endParaRPr lang="en-US"/>
          </a:p>
        </p:txBody>
      </p:sp>
      <p:sp>
        <p:nvSpPr>
          <p:cNvPr id="4" name="Slide Number Placeholder 3"/>
          <p:cNvSpPr>
            <a:spLocks noGrp="1"/>
          </p:cNvSpPr>
          <p:nvPr>
            <p:ph type="sldNum" sz="quarter" idx="5"/>
          </p:nvPr>
        </p:nvSpPr>
        <p:spPr/>
        <p:txBody>
          <a:bodyPr/>
          <a:lstStyle/>
          <a:p>
            <a:fld id="{DAE735C2-AF67-4052-A822-B012BEAE2E4A}" type="slidenum">
              <a:rPr lang="en-US" smtClean="0"/>
              <a:t>94</a:t>
            </a:fld>
            <a:endParaRPr lang="en-US"/>
          </a:p>
        </p:txBody>
      </p:sp>
    </p:spTree>
    <p:extLst>
      <p:ext uri="{BB962C8B-B14F-4D97-AF65-F5344CB8AC3E}">
        <p14:creationId xmlns:p14="http://schemas.microsoft.com/office/powerpoint/2010/main" val="15731770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8BD8E7-1312-41F3-99C4-6DA5AF891969}" type="slidenum">
              <a:rPr lang="en-US" smtClean="0"/>
              <a:t>95</a:t>
            </a:fld>
            <a:endParaRPr lang="en-US"/>
          </a:p>
        </p:txBody>
      </p:sp>
    </p:spTree>
    <p:extLst>
      <p:ext uri="{BB962C8B-B14F-4D97-AF65-F5344CB8AC3E}">
        <p14:creationId xmlns:p14="http://schemas.microsoft.com/office/powerpoint/2010/main" val="62230820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8BD8E7-1312-41F3-99C4-6DA5AF891969}" type="slidenum">
              <a:rPr lang="en-US" smtClean="0"/>
              <a:t>96</a:t>
            </a:fld>
            <a:endParaRPr lang="en-US"/>
          </a:p>
        </p:txBody>
      </p:sp>
    </p:spTree>
    <p:extLst>
      <p:ext uri="{BB962C8B-B14F-4D97-AF65-F5344CB8AC3E}">
        <p14:creationId xmlns:p14="http://schemas.microsoft.com/office/powerpoint/2010/main" val="114214037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Language from Farxiga but both Farxiga and Jardiance have the same – Farxiga states hospitalization from HF, Jardiance states hospitalization from CKD</a:t>
            </a:r>
          </a:p>
        </p:txBody>
      </p:sp>
      <p:sp>
        <p:nvSpPr>
          <p:cNvPr id="4" name="Slide Number Placeholder 3"/>
          <p:cNvSpPr>
            <a:spLocks noGrp="1"/>
          </p:cNvSpPr>
          <p:nvPr>
            <p:ph type="sldNum" sz="quarter" idx="10"/>
          </p:nvPr>
        </p:nvSpPr>
        <p:spPr/>
        <p:txBody>
          <a:bodyPr/>
          <a:lstStyle/>
          <a:p>
            <a:fld id="{FC8BD8E7-1312-41F3-99C4-6DA5AF891969}" type="slidenum">
              <a:rPr lang="en-US" smtClean="0"/>
              <a:t>97</a:t>
            </a:fld>
            <a:endParaRPr lang="en-US"/>
          </a:p>
        </p:txBody>
      </p:sp>
    </p:spTree>
    <p:extLst>
      <p:ext uri="{BB962C8B-B14F-4D97-AF65-F5344CB8AC3E}">
        <p14:creationId xmlns:p14="http://schemas.microsoft.com/office/powerpoint/2010/main" val="272425498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8BD8E7-1312-41F3-99C4-6DA5AF891969}" type="slidenum">
              <a:rPr lang="en-US" smtClean="0"/>
              <a:t>98</a:t>
            </a:fld>
            <a:endParaRPr lang="en-US"/>
          </a:p>
        </p:txBody>
      </p:sp>
    </p:spTree>
    <p:extLst>
      <p:ext uri="{BB962C8B-B14F-4D97-AF65-F5344CB8AC3E}">
        <p14:creationId xmlns:p14="http://schemas.microsoft.com/office/powerpoint/2010/main" val="1605471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8BD8E7-1312-41F3-99C4-6DA5AF891969}" type="slidenum">
              <a:rPr lang="en-US" smtClean="0"/>
              <a:t>8</a:t>
            </a:fld>
            <a:endParaRPr lang="en-US"/>
          </a:p>
        </p:txBody>
      </p:sp>
    </p:spTree>
    <p:extLst>
      <p:ext uri="{BB962C8B-B14F-4D97-AF65-F5344CB8AC3E}">
        <p14:creationId xmlns:p14="http://schemas.microsoft.com/office/powerpoint/2010/main" val="396171850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8BD8E7-1312-41F3-99C4-6DA5AF891969}" type="slidenum">
              <a:rPr lang="en-US" smtClean="0"/>
              <a:t>99</a:t>
            </a:fld>
            <a:endParaRPr lang="en-US"/>
          </a:p>
        </p:txBody>
      </p:sp>
    </p:spTree>
    <p:extLst>
      <p:ext uri="{BB962C8B-B14F-4D97-AF65-F5344CB8AC3E}">
        <p14:creationId xmlns:p14="http://schemas.microsoft.com/office/powerpoint/2010/main" val="156105613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err="1"/>
              <a:t>Farxiga</a:t>
            </a:r>
            <a:r>
              <a:rPr lang="en-US" dirty="0"/>
              <a:t> a1c - https://www.ncbi.nlm.nih.gov/pmc/articles/PMC4232499/</a:t>
            </a:r>
          </a:p>
          <a:p>
            <a:r>
              <a:rPr lang="en-US" dirty="0" err="1"/>
              <a:t>Brenzavvy</a:t>
            </a:r>
            <a:r>
              <a:rPr lang="en-US" dirty="0"/>
              <a:t> - https://diabetesjournals.org/clinical/article-abstract/42/1/169/153794/Bexagliflozin?redirectedFrom=fulltext</a:t>
            </a:r>
          </a:p>
        </p:txBody>
      </p:sp>
      <p:sp>
        <p:nvSpPr>
          <p:cNvPr id="4" name="Slide Number Placeholder 3"/>
          <p:cNvSpPr>
            <a:spLocks noGrp="1"/>
          </p:cNvSpPr>
          <p:nvPr>
            <p:ph type="sldNum" sz="quarter" idx="10"/>
          </p:nvPr>
        </p:nvSpPr>
        <p:spPr/>
        <p:txBody>
          <a:bodyPr/>
          <a:lstStyle/>
          <a:p>
            <a:fld id="{FC8BD8E7-1312-41F3-99C4-6DA5AF891969}" type="slidenum">
              <a:rPr lang="en-US" smtClean="0"/>
              <a:t>100</a:t>
            </a:fld>
            <a:endParaRPr lang="en-US" dirty="0"/>
          </a:p>
        </p:txBody>
      </p:sp>
    </p:spTree>
    <p:extLst>
      <p:ext uri="{BB962C8B-B14F-4D97-AF65-F5344CB8AC3E}">
        <p14:creationId xmlns:p14="http://schemas.microsoft.com/office/powerpoint/2010/main" val="242652338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83F724FC-5C7F-42B0-BEFA-D8D432DE53C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BD726060-6139-4167-A2E1-4641A82F298A}" type="slidenum">
              <a:rPr lang="en-US" altLang="en-US"/>
              <a:pPr/>
              <a:t>101</a:t>
            </a:fld>
            <a:endParaRPr lang="en-US" altLang="en-US"/>
          </a:p>
        </p:txBody>
      </p:sp>
      <p:sp>
        <p:nvSpPr>
          <p:cNvPr id="25603" name="Rectangle 2">
            <a:extLst>
              <a:ext uri="{FF2B5EF4-FFF2-40B4-BE49-F238E27FC236}">
                <a16:creationId xmlns:a16="http://schemas.microsoft.com/office/drawing/2014/main" id="{C4AAB7C2-0898-43AF-A335-AF38D5B34C7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4" name="Rectangle 3">
            <a:extLst>
              <a:ext uri="{FF2B5EF4-FFF2-40B4-BE49-F238E27FC236}">
                <a16:creationId xmlns:a16="http://schemas.microsoft.com/office/drawing/2014/main" id="{4F949602-3D79-40C7-A0FF-C3CFF223135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eaLnBrk="1" hangingPunct="1">
              <a:spcBef>
                <a:spcPct val="0"/>
              </a:spcBef>
            </a:pPr>
            <a:endParaRPr lang="en-US" altLang="en-US">
              <a:ea typeface="ＭＳ Ｐゴシック" panose="020B0600070205080204" pitchFamily="34" charset="-128"/>
            </a:endParaRPr>
          </a:p>
          <a:p>
            <a:pPr>
              <a:spcAft>
                <a:spcPts val="3600"/>
              </a:spcAft>
              <a:buFont typeface="Wingdings" panose="05000000000000000000" pitchFamily="2" charset="2"/>
              <a:buChar char="§"/>
            </a:pPr>
            <a:r>
              <a:rPr lang="en-US" altLang="en-US" sz="1200">
                <a:solidFill>
                  <a:schemeClr val="tx1"/>
                </a:solidFill>
                <a:ea typeface="ＭＳ Ｐゴシック" panose="020B0600070205080204" pitchFamily="34" charset="-128"/>
              </a:rPr>
              <a:t>Many glimepiride generations</a:t>
            </a:r>
          </a:p>
          <a:p>
            <a:pPr>
              <a:spcAft>
                <a:spcPts val="3600"/>
              </a:spcAft>
              <a:buFont typeface="Wingdings" panose="05000000000000000000" pitchFamily="2" charset="2"/>
              <a:buChar char="§"/>
            </a:pPr>
            <a:r>
              <a:rPr lang="en-US" altLang="en-US" sz="1200">
                <a:solidFill>
                  <a:schemeClr val="tx1"/>
                </a:solidFill>
                <a:ea typeface="ＭＳ Ｐゴシック" panose="020B0600070205080204" pitchFamily="34" charset="-128"/>
              </a:rPr>
              <a:t>50,000-9,000 BCE - hunter gatherers</a:t>
            </a:r>
          </a:p>
          <a:p>
            <a:pPr>
              <a:spcAft>
                <a:spcPts val="3600"/>
              </a:spcAft>
              <a:buFont typeface="Wingdings" panose="05000000000000000000" pitchFamily="2" charset="2"/>
              <a:buChar char="§"/>
            </a:pPr>
            <a:r>
              <a:rPr lang="en-US" altLang="en-US" sz="1200">
                <a:solidFill>
                  <a:schemeClr val="tx1"/>
                </a:solidFill>
                <a:ea typeface="ＭＳ Ｐゴシック" panose="020B0600070205080204" pitchFamily="34" charset="-128"/>
              </a:rPr>
              <a:t>9,000 BCE – agriculture</a:t>
            </a:r>
          </a:p>
          <a:p>
            <a:pPr lvl="1" eaLnBrk="1" hangingPunct="1">
              <a:spcBef>
                <a:spcPct val="0"/>
              </a:spcBef>
            </a:pPr>
            <a:endParaRPr lang="en-US" altLang="en-US">
              <a:ea typeface="ＭＳ Ｐゴシック" panose="020B0600070205080204" pitchFamily="34" charset="-128"/>
            </a:endParaRPr>
          </a:p>
          <a:p>
            <a:pPr lvl="1" eaLnBrk="1" hangingPunct="1">
              <a:spcBef>
                <a:spcPct val="0"/>
              </a:spcBef>
            </a:pPr>
            <a:r>
              <a:rPr lang="en-US" altLang="en-US">
                <a:ea typeface="ＭＳ Ｐゴシック" panose="020B0600070205080204" pitchFamily="34" charset="-128"/>
              </a:rPr>
              <a:t>(ps – also lots of exertion just to get enough food)</a:t>
            </a:r>
          </a:p>
        </p:txBody>
      </p:sp>
    </p:spTree>
    <p:extLst>
      <p:ext uri="{BB962C8B-B14F-4D97-AF65-F5344CB8AC3E}">
        <p14:creationId xmlns:p14="http://schemas.microsoft.com/office/powerpoint/2010/main" val="264503954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Invokana – initiate GFR 30 or more – dose is limited unless GFR is &gt;60 - &lt;30 can continue if already on and meets certain criteria</a:t>
            </a:r>
          </a:p>
          <a:p>
            <a:r>
              <a:rPr lang="en-US" dirty="0" err="1"/>
              <a:t>Farxiga</a:t>
            </a:r>
            <a:r>
              <a:rPr lang="en-US" dirty="0"/>
              <a:t> – </a:t>
            </a:r>
            <a:r>
              <a:rPr lang="en-US" dirty="0" err="1"/>
              <a:t>intiate</a:t>
            </a:r>
            <a:r>
              <a:rPr lang="en-US" dirty="0"/>
              <a:t> GFR 45 or more – likely to be ineffective at GFR less than 45 less than 25 can continue if already on and meets certain criteria</a:t>
            </a:r>
          </a:p>
          <a:p>
            <a:r>
              <a:rPr lang="en-US" dirty="0"/>
              <a:t>Jardiance – above 30 </a:t>
            </a:r>
          </a:p>
          <a:p>
            <a:endParaRPr lang="en-US" dirty="0"/>
          </a:p>
          <a:p>
            <a:endParaRPr lang="en-US" dirty="0"/>
          </a:p>
          <a:p>
            <a:r>
              <a:rPr lang="en-US" dirty="0"/>
              <a:t>eGFR 45 or greater To improve glycemic control, the recommended starting dose is 5 mg orally once daily. Dose can be increased to 10 mg orally once daily for additional glycemic control*. </a:t>
            </a:r>
          </a:p>
          <a:p>
            <a:r>
              <a:rPr lang="en-US" dirty="0"/>
              <a:t>eGFR 25 to less than 45 10 mg orally once daily*. eGFR less than 25 Initiation is not recommended; however, patients may continue 10 mg orally once daily to reduce</a:t>
            </a:r>
          </a:p>
          <a:p>
            <a:endParaRPr lang="en-US" dirty="0"/>
          </a:p>
        </p:txBody>
      </p:sp>
      <p:sp>
        <p:nvSpPr>
          <p:cNvPr id="4" name="Slide Number Placeholder 3"/>
          <p:cNvSpPr>
            <a:spLocks noGrp="1"/>
          </p:cNvSpPr>
          <p:nvPr>
            <p:ph type="sldNum" sz="quarter" idx="10"/>
          </p:nvPr>
        </p:nvSpPr>
        <p:spPr/>
        <p:txBody>
          <a:bodyPr/>
          <a:lstStyle/>
          <a:p>
            <a:fld id="{FC8BD8E7-1312-41F3-99C4-6DA5AF891969}" type="slidenum">
              <a:rPr lang="en-US" smtClean="0"/>
              <a:t>102</a:t>
            </a:fld>
            <a:endParaRPr lang="en-US"/>
          </a:p>
        </p:txBody>
      </p:sp>
    </p:spTree>
    <p:extLst>
      <p:ext uri="{BB962C8B-B14F-4D97-AF65-F5344CB8AC3E}">
        <p14:creationId xmlns:p14="http://schemas.microsoft.com/office/powerpoint/2010/main" val="320491666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83F724FC-5C7F-42B0-BEFA-D8D432DE53C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BD726060-6139-4167-A2E1-4641A82F298A}" type="slidenum">
              <a:rPr lang="en-US" altLang="en-US"/>
              <a:pPr/>
              <a:t>103</a:t>
            </a:fld>
            <a:endParaRPr lang="en-US" altLang="en-US"/>
          </a:p>
        </p:txBody>
      </p:sp>
      <p:sp>
        <p:nvSpPr>
          <p:cNvPr id="25603" name="Rectangle 2">
            <a:extLst>
              <a:ext uri="{FF2B5EF4-FFF2-40B4-BE49-F238E27FC236}">
                <a16:creationId xmlns:a16="http://schemas.microsoft.com/office/drawing/2014/main" id="{C4AAB7C2-0898-43AF-A335-AF38D5B34C7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4" name="Rectangle 3">
            <a:extLst>
              <a:ext uri="{FF2B5EF4-FFF2-40B4-BE49-F238E27FC236}">
                <a16:creationId xmlns:a16="http://schemas.microsoft.com/office/drawing/2014/main" id="{4F949602-3D79-40C7-A0FF-C3CFF223135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eaLnBrk="1" hangingPunct="1">
              <a:spcBef>
                <a:spcPct val="0"/>
              </a:spcBef>
            </a:pPr>
            <a:endParaRPr lang="en-US" altLang="en-US">
              <a:ea typeface="ＭＳ Ｐゴシック" panose="020B0600070205080204" pitchFamily="34" charset="-128"/>
            </a:endParaRPr>
          </a:p>
          <a:p>
            <a:pPr>
              <a:spcAft>
                <a:spcPts val="3600"/>
              </a:spcAft>
              <a:buFont typeface="Wingdings" panose="05000000000000000000" pitchFamily="2" charset="2"/>
              <a:buChar char="§"/>
            </a:pPr>
            <a:r>
              <a:rPr lang="en-US" altLang="en-US" sz="1200">
                <a:solidFill>
                  <a:schemeClr val="tx1"/>
                </a:solidFill>
                <a:ea typeface="ＭＳ Ｐゴシック" panose="020B0600070205080204" pitchFamily="34" charset="-128"/>
              </a:rPr>
              <a:t>Many glimepiride generations</a:t>
            </a:r>
          </a:p>
          <a:p>
            <a:pPr>
              <a:spcAft>
                <a:spcPts val="3600"/>
              </a:spcAft>
              <a:buFont typeface="Wingdings" panose="05000000000000000000" pitchFamily="2" charset="2"/>
              <a:buChar char="§"/>
            </a:pPr>
            <a:r>
              <a:rPr lang="en-US" altLang="en-US" sz="1200">
                <a:solidFill>
                  <a:schemeClr val="tx1"/>
                </a:solidFill>
                <a:ea typeface="ＭＳ Ｐゴシック" panose="020B0600070205080204" pitchFamily="34" charset="-128"/>
              </a:rPr>
              <a:t>50,000-9,000 BCE - hunter gatherers</a:t>
            </a:r>
          </a:p>
          <a:p>
            <a:pPr>
              <a:spcAft>
                <a:spcPts val="3600"/>
              </a:spcAft>
              <a:buFont typeface="Wingdings" panose="05000000000000000000" pitchFamily="2" charset="2"/>
              <a:buChar char="§"/>
            </a:pPr>
            <a:r>
              <a:rPr lang="en-US" altLang="en-US" sz="1200">
                <a:solidFill>
                  <a:schemeClr val="tx1"/>
                </a:solidFill>
                <a:ea typeface="ＭＳ Ｐゴシック" panose="020B0600070205080204" pitchFamily="34" charset="-128"/>
              </a:rPr>
              <a:t>9,000 BCE – agriculture</a:t>
            </a:r>
          </a:p>
          <a:p>
            <a:pPr lvl="1" eaLnBrk="1" hangingPunct="1">
              <a:spcBef>
                <a:spcPct val="0"/>
              </a:spcBef>
            </a:pPr>
            <a:endParaRPr lang="en-US" altLang="en-US">
              <a:ea typeface="ＭＳ Ｐゴシック" panose="020B0600070205080204" pitchFamily="34" charset="-128"/>
            </a:endParaRPr>
          </a:p>
          <a:p>
            <a:pPr lvl="1" eaLnBrk="1" hangingPunct="1">
              <a:spcBef>
                <a:spcPct val="0"/>
              </a:spcBef>
            </a:pPr>
            <a:r>
              <a:rPr lang="en-US" altLang="en-US">
                <a:ea typeface="ＭＳ Ｐゴシック" panose="020B0600070205080204" pitchFamily="34" charset="-128"/>
              </a:rPr>
              <a:t>(ps – also lots of exertion just to get enough food)</a:t>
            </a:r>
          </a:p>
        </p:txBody>
      </p:sp>
    </p:spTree>
    <p:extLst>
      <p:ext uri="{BB962C8B-B14F-4D97-AF65-F5344CB8AC3E}">
        <p14:creationId xmlns:p14="http://schemas.microsoft.com/office/powerpoint/2010/main" val="416216304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Amputations – no risk</a:t>
            </a:r>
          </a:p>
          <a:p>
            <a:r>
              <a:rPr lang="en-US" b="0" i="0">
                <a:solidFill>
                  <a:srgbClr val="212121"/>
                </a:solidFill>
                <a:effectLst/>
                <a:latin typeface="Roboto" panose="02000000000000000000" pitchFamily="2" charset="0"/>
              </a:rPr>
              <a:t>See, R. M., Teo, Y. N., Teo, Y. H., Syn, N. L., Yip, A. S. Y., Leong, S., Wee, C. F., Cheong, A. J. Y., Lee, C. H., Chan, M. Y., Yeo, T. C., Wong, R. C. C., Chang, P., Hong, C. C., Chai, P., &amp; Sia, C. H. (2022). Effects of Sodium-Glucose Cotransporter 2 on Amputation Events: A Systematic Review and Meta-Analysis of Randomized-Controlled Trials. </a:t>
            </a:r>
            <a:r>
              <a:rPr lang="en-US" b="0" i="1">
                <a:solidFill>
                  <a:srgbClr val="212121"/>
                </a:solidFill>
                <a:effectLst/>
                <a:latin typeface="Roboto" panose="02000000000000000000" pitchFamily="2" charset="0"/>
              </a:rPr>
              <a:t>Pharmacology</a:t>
            </a:r>
            <a:r>
              <a:rPr lang="en-US" b="0" i="0">
                <a:solidFill>
                  <a:srgbClr val="212121"/>
                </a:solidFill>
                <a:effectLst/>
                <a:latin typeface="Roboto" panose="02000000000000000000" pitchFamily="2" charset="0"/>
              </a:rPr>
              <a:t>, </a:t>
            </a:r>
            <a:r>
              <a:rPr lang="en-US" b="0" i="1">
                <a:solidFill>
                  <a:srgbClr val="212121"/>
                </a:solidFill>
                <a:effectLst/>
                <a:latin typeface="Roboto" panose="02000000000000000000" pitchFamily="2" charset="0"/>
              </a:rPr>
              <a:t>107</a:t>
            </a:r>
            <a:r>
              <a:rPr lang="en-US" b="0" i="0">
                <a:solidFill>
                  <a:srgbClr val="212121"/>
                </a:solidFill>
                <a:effectLst/>
                <a:latin typeface="Roboto" panose="02000000000000000000" pitchFamily="2" charset="0"/>
              </a:rPr>
              <a:t>(3-4), 123–130. https://doi.org/10.1159/000520903</a:t>
            </a:r>
            <a:endParaRPr lang="en-US"/>
          </a:p>
        </p:txBody>
      </p:sp>
      <p:sp>
        <p:nvSpPr>
          <p:cNvPr id="4" name="Slide Number Placeholder 3"/>
          <p:cNvSpPr>
            <a:spLocks noGrp="1"/>
          </p:cNvSpPr>
          <p:nvPr>
            <p:ph type="sldNum" sz="quarter" idx="10"/>
          </p:nvPr>
        </p:nvSpPr>
        <p:spPr/>
        <p:txBody>
          <a:bodyPr/>
          <a:lstStyle/>
          <a:p>
            <a:fld id="{FC8BD8E7-1312-41F3-99C4-6DA5AF891969}" type="slidenum">
              <a:rPr lang="en-US" smtClean="0"/>
              <a:t>104</a:t>
            </a:fld>
            <a:endParaRPr lang="en-US"/>
          </a:p>
        </p:txBody>
      </p:sp>
    </p:spTree>
    <p:extLst>
      <p:ext uri="{BB962C8B-B14F-4D97-AF65-F5344CB8AC3E}">
        <p14:creationId xmlns:p14="http://schemas.microsoft.com/office/powerpoint/2010/main" val="173492441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8BD8E7-1312-41F3-99C4-6DA5AF891969}" type="slidenum">
              <a:rPr lang="en-US" smtClean="0"/>
              <a:t>105</a:t>
            </a:fld>
            <a:endParaRPr lang="en-US"/>
          </a:p>
        </p:txBody>
      </p:sp>
    </p:spTree>
    <p:extLst>
      <p:ext uri="{BB962C8B-B14F-4D97-AF65-F5344CB8AC3E}">
        <p14:creationId xmlns:p14="http://schemas.microsoft.com/office/powerpoint/2010/main" val="69622224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8BD8E7-1312-41F3-99C4-6DA5AF891969}" type="slidenum">
              <a:rPr lang="en-US" smtClean="0"/>
              <a:t>107</a:t>
            </a:fld>
            <a:endParaRPr lang="en-US"/>
          </a:p>
        </p:txBody>
      </p:sp>
    </p:spTree>
    <p:extLst>
      <p:ext uri="{BB962C8B-B14F-4D97-AF65-F5344CB8AC3E}">
        <p14:creationId xmlns:p14="http://schemas.microsoft.com/office/powerpoint/2010/main" val="322409277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8BD8E7-1312-41F3-99C4-6DA5AF891969}" type="slidenum">
              <a:rPr lang="en-US" smtClean="0"/>
              <a:t>108</a:t>
            </a:fld>
            <a:endParaRPr lang="en-US"/>
          </a:p>
        </p:txBody>
      </p:sp>
    </p:spTree>
    <p:extLst>
      <p:ext uri="{BB962C8B-B14F-4D97-AF65-F5344CB8AC3E}">
        <p14:creationId xmlns:p14="http://schemas.microsoft.com/office/powerpoint/2010/main" val="374594172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8BD8E7-1312-41F3-99C4-6DA5AF891969}" type="slidenum">
              <a:rPr lang="en-US" smtClean="0"/>
              <a:t>109</a:t>
            </a:fld>
            <a:endParaRPr lang="en-US"/>
          </a:p>
        </p:txBody>
      </p:sp>
    </p:spTree>
    <p:extLst>
      <p:ext uri="{BB962C8B-B14F-4D97-AF65-F5344CB8AC3E}">
        <p14:creationId xmlns:p14="http://schemas.microsoft.com/office/powerpoint/2010/main" val="802370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a:solidFill>
                  <a:srgbClr val="757575"/>
                </a:solidFill>
                <a:effectLst/>
                <a:latin typeface="Helvetica Neue"/>
              </a:rPr>
              <a:t>From ADA – https://www.diabetes.org/diabetes/cardiovascular-disease#:~:text=Cardiovascular%20disease%20(CVD)%2C%20where,people%20with%20type%202%20diabetes.</a:t>
            </a:r>
          </a:p>
          <a:p>
            <a:pPr algn="l"/>
            <a:endParaRPr lang="en-US" b="0" i="0">
              <a:solidFill>
                <a:srgbClr val="757575"/>
              </a:solidFill>
              <a:effectLst/>
              <a:latin typeface="Helvetica Neue"/>
            </a:endParaRPr>
          </a:p>
          <a:p>
            <a:pPr algn="l"/>
            <a:r>
              <a:rPr lang="en-US" b="0" i="0">
                <a:solidFill>
                  <a:srgbClr val="757575"/>
                </a:solidFill>
                <a:effectLst/>
                <a:latin typeface="Helvetica Neue"/>
              </a:rPr>
              <a:t>Cardiovascular disease (CVD), where the heart and blood vessels are negatively impacted, is the </a:t>
            </a:r>
            <a:r>
              <a:rPr lang="en-US" b="1" i="0">
                <a:solidFill>
                  <a:srgbClr val="757575"/>
                </a:solidFill>
                <a:effectLst/>
                <a:latin typeface="Helvetica Neue"/>
              </a:rPr>
              <a:t>number one cause of death</a:t>
            </a:r>
            <a:r>
              <a:rPr lang="en-US" b="0" i="0">
                <a:solidFill>
                  <a:srgbClr val="757575"/>
                </a:solidFill>
                <a:effectLst/>
                <a:latin typeface="Helvetica Neue"/>
              </a:rPr>
              <a:t> in people living with diabetes, resulting in 2/3 of deaths in people with type 2 diabetes. And on top of that, people with diabetes are twice as likely to have heart disease or a stroke than people without diabetes. </a:t>
            </a:r>
          </a:p>
          <a:p>
            <a:pPr algn="l"/>
            <a:endParaRPr lang="en-US" b="0" i="0">
              <a:solidFill>
                <a:srgbClr val="757575"/>
              </a:solidFill>
              <a:effectLst/>
              <a:latin typeface="Helvetica Neue"/>
            </a:endParaRPr>
          </a:p>
          <a:p>
            <a:pPr algn="l"/>
            <a:r>
              <a:rPr lang="en-US" b="0" i="0">
                <a:solidFill>
                  <a:srgbClr val="FFFFFF"/>
                </a:solidFill>
                <a:effectLst/>
                <a:latin typeface="Helvetica Neue"/>
              </a:rPr>
              <a:t>People with diabetes are twice as likely to have heart disease or a stroke than people without diabetes. Learn how to stay heart healthy to reduce your risk.</a:t>
            </a:r>
            <a:endParaRPr lang="en-US" b="0" i="0">
              <a:solidFill>
                <a:srgbClr val="757575"/>
              </a:solidFill>
              <a:effectLst/>
              <a:latin typeface="Helvetica Neue"/>
            </a:endParaRPr>
          </a:p>
          <a:p>
            <a:endParaRPr lang="en-US"/>
          </a:p>
        </p:txBody>
      </p:sp>
      <p:sp>
        <p:nvSpPr>
          <p:cNvPr id="4" name="Slide Number Placeholder 3"/>
          <p:cNvSpPr>
            <a:spLocks noGrp="1"/>
          </p:cNvSpPr>
          <p:nvPr>
            <p:ph type="sldNum" sz="quarter" idx="10"/>
          </p:nvPr>
        </p:nvSpPr>
        <p:spPr/>
        <p:txBody>
          <a:bodyPr/>
          <a:lstStyle/>
          <a:p>
            <a:fld id="{FC8BD8E7-1312-41F3-99C4-6DA5AF891969}" type="slidenum">
              <a:rPr lang="en-US" smtClean="0"/>
              <a:t>9</a:t>
            </a:fld>
            <a:endParaRPr lang="en-US"/>
          </a:p>
        </p:txBody>
      </p:sp>
    </p:spTree>
    <p:extLst>
      <p:ext uri="{BB962C8B-B14F-4D97-AF65-F5344CB8AC3E}">
        <p14:creationId xmlns:p14="http://schemas.microsoft.com/office/powerpoint/2010/main" val="419980362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8BD8E7-1312-41F3-99C4-6DA5AF891969}" type="slidenum">
              <a:rPr lang="en-US" smtClean="0"/>
              <a:t>110</a:t>
            </a:fld>
            <a:endParaRPr lang="en-US"/>
          </a:p>
        </p:txBody>
      </p:sp>
    </p:spTree>
    <p:extLst>
      <p:ext uri="{BB962C8B-B14F-4D97-AF65-F5344CB8AC3E}">
        <p14:creationId xmlns:p14="http://schemas.microsoft.com/office/powerpoint/2010/main" val="142221661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8BD8E7-1312-41F3-99C4-6DA5AF891969}" type="slidenum">
              <a:rPr lang="en-US" smtClean="0"/>
              <a:t>111</a:t>
            </a:fld>
            <a:endParaRPr lang="en-US"/>
          </a:p>
        </p:txBody>
      </p:sp>
    </p:spTree>
    <p:extLst>
      <p:ext uri="{BB962C8B-B14F-4D97-AF65-F5344CB8AC3E}">
        <p14:creationId xmlns:p14="http://schemas.microsoft.com/office/powerpoint/2010/main" val="146705194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83F724FC-5C7F-42B0-BEFA-D8D432DE53C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BD726060-6139-4167-A2E1-4641A82F298A}" type="slidenum">
              <a:rPr lang="en-US" altLang="en-US"/>
              <a:pPr/>
              <a:t>112</a:t>
            </a:fld>
            <a:endParaRPr lang="en-US" altLang="en-US"/>
          </a:p>
        </p:txBody>
      </p:sp>
      <p:sp>
        <p:nvSpPr>
          <p:cNvPr id="25603" name="Rectangle 2">
            <a:extLst>
              <a:ext uri="{FF2B5EF4-FFF2-40B4-BE49-F238E27FC236}">
                <a16:creationId xmlns:a16="http://schemas.microsoft.com/office/drawing/2014/main" id="{C4AAB7C2-0898-43AF-A335-AF38D5B34C7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4" name="Rectangle 3">
            <a:extLst>
              <a:ext uri="{FF2B5EF4-FFF2-40B4-BE49-F238E27FC236}">
                <a16:creationId xmlns:a16="http://schemas.microsoft.com/office/drawing/2014/main" id="{4F949602-3D79-40C7-A0FF-C3CFF223135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eaLnBrk="1" hangingPunct="1">
              <a:spcBef>
                <a:spcPct val="0"/>
              </a:spcBef>
            </a:pPr>
            <a:endParaRPr lang="en-US" altLang="en-US">
              <a:ea typeface="ＭＳ Ｐゴシック" panose="020B0600070205080204" pitchFamily="34" charset="-128"/>
            </a:endParaRPr>
          </a:p>
          <a:p>
            <a:pPr>
              <a:spcAft>
                <a:spcPts val="3600"/>
              </a:spcAft>
              <a:buFont typeface="Wingdings" panose="05000000000000000000" pitchFamily="2" charset="2"/>
              <a:buChar char="§"/>
            </a:pPr>
            <a:r>
              <a:rPr lang="en-US" altLang="en-US" sz="1200">
                <a:solidFill>
                  <a:schemeClr val="tx1"/>
                </a:solidFill>
                <a:ea typeface="ＭＳ Ｐゴシック" panose="020B0600070205080204" pitchFamily="34" charset="-128"/>
              </a:rPr>
              <a:t>Many many generations</a:t>
            </a:r>
          </a:p>
          <a:p>
            <a:pPr>
              <a:spcAft>
                <a:spcPts val="3600"/>
              </a:spcAft>
              <a:buFont typeface="Wingdings" panose="05000000000000000000" pitchFamily="2" charset="2"/>
              <a:buChar char="§"/>
            </a:pPr>
            <a:r>
              <a:rPr lang="en-US" altLang="en-US" sz="1200">
                <a:solidFill>
                  <a:schemeClr val="tx1"/>
                </a:solidFill>
                <a:ea typeface="ＭＳ Ｐゴシック" panose="020B0600070205080204" pitchFamily="34" charset="-128"/>
              </a:rPr>
              <a:t>50,000-9,000 BCE - hunter gatherers</a:t>
            </a:r>
          </a:p>
          <a:p>
            <a:pPr>
              <a:spcAft>
                <a:spcPts val="3600"/>
              </a:spcAft>
              <a:buFont typeface="Wingdings" panose="05000000000000000000" pitchFamily="2" charset="2"/>
              <a:buChar char="§"/>
            </a:pPr>
            <a:r>
              <a:rPr lang="en-US" altLang="en-US" sz="1200">
                <a:solidFill>
                  <a:schemeClr val="tx1"/>
                </a:solidFill>
                <a:ea typeface="ＭＳ Ｐゴシック" panose="020B0600070205080204" pitchFamily="34" charset="-128"/>
              </a:rPr>
              <a:t>9,000 BCE – agriculture</a:t>
            </a:r>
          </a:p>
          <a:p>
            <a:pPr lvl="1" eaLnBrk="1" hangingPunct="1">
              <a:spcBef>
                <a:spcPct val="0"/>
              </a:spcBef>
            </a:pPr>
            <a:endParaRPr lang="en-US" altLang="en-US">
              <a:ea typeface="ＭＳ Ｐゴシック" panose="020B0600070205080204" pitchFamily="34" charset="-128"/>
            </a:endParaRPr>
          </a:p>
          <a:p>
            <a:pPr lvl="1" eaLnBrk="1" hangingPunct="1">
              <a:spcBef>
                <a:spcPct val="0"/>
              </a:spcBef>
            </a:pPr>
            <a:r>
              <a:rPr lang="en-US" altLang="en-US">
                <a:ea typeface="ＭＳ Ｐゴシック" panose="020B0600070205080204" pitchFamily="34" charset="-128"/>
              </a:rPr>
              <a:t>(ps – also lots of exertion just to get enough food)</a:t>
            </a:r>
          </a:p>
        </p:txBody>
      </p:sp>
    </p:spTree>
    <p:extLst>
      <p:ext uri="{BB962C8B-B14F-4D97-AF65-F5344CB8AC3E}">
        <p14:creationId xmlns:p14="http://schemas.microsoft.com/office/powerpoint/2010/main" val="43875018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https://investor.innoventbio.com/media/1186/final_mazdutide-ibi362-higher-dose-9mg-phase-2-clinical-study-in-obesity_for-website.pdf – about trials for mazdutide</a:t>
            </a:r>
          </a:p>
          <a:p>
            <a:endParaRPr lang="en-US"/>
          </a:p>
          <a:p>
            <a:pPr algn="l"/>
            <a:r>
              <a:rPr lang="en-US" b="0" i="0">
                <a:solidFill>
                  <a:srgbClr val="373737"/>
                </a:solidFill>
                <a:effectLst/>
                <a:latin typeface="Montserrat" panose="00000500000000000000" pitchFamily="2" charset="0"/>
              </a:rPr>
              <a:t>ROCKVILLIE, Md. and SUZHOU, China, May 10, 2023 /PRNewswire/ today announced that the phase 2 clinical study of higher dose (9 mg) mazdutide (Innovent R&amp;D Code: IBI362) in Chinese adults with obesity achieved the 24-week primary endpoint. - </a:t>
            </a:r>
            <a:r>
              <a:rPr lang="en-US" b="0" i="0">
                <a:solidFill>
                  <a:srgbClr val="575757"/>
                </a:solidFill>
                <a:effectLst/>
                <a:latin typeface="RobotoMedium"/>
              </a:rPr>
              <a:t>mazdutide (Innovent R&amp;D Code: IBI362), a glucagon-like peptide 1 receptor (GLP-1R) and glucagon receptor (GCGR) dual agonist</a:t>
            </a:r>
            <a:endParaRPr lang="en-US" b="0" i="0">
              <a:solidFill>
                <a:srgbClr val="373737"/>
              </a:solidFill>
              <a:effectLst/>
              <a:latin typeface="Montserrat" panose="00000500000000000000" pitchFamily="2" charset="0"/>
            </a:endParaRPr>
          </a:p>
          <a:p>
            <a:pPr algn="l"/>
            <a:r>
              <a:rPr lang="en-US" b="0" i="0">
                <a:solidFill>
                  <a:srgbClr val="373737"/>
                </a:solidFill>
                <a:effectLst/>
                <a:latin typeface="Montserrat" panose="00000500000000000000" pitchFamily="2" charset="0"/>
              </a:rPr>
              <a:t>The results showed that mazdutide 9 mg demonstrated superior body weight loss versus placebo in Chinese subjects with obesity. After 24 weeks of treatment, the treatment difference of the mean percent change in body weight from baseline versus placebo was -15.4</a:t>
            </a:r>
          </a:p>
          <a:p>
            <a:endParaRPr lang="en-US"/>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373737"/>
                </a:solidFill>
                <a:effectLst/>
                <a:latin typeface="Montserrat" panose="00000500000000000000" pitchFamily="2" charset="0"/>
              </a:rPr>
              <a:t>Servudutide https://www.boehringer-ingelheim.com/human-health/metabolic-diseases/obesity/phase-ii-clinical-trial-weight-loss-results – 19% - </a:t>
            </a:r>
            <a:r>
              <a:rPr lang="en-US" b="0" i="0">
                <a:solidFill>
                  <a:srgbClr val="000000"/>
                </a:solidFill>
                <a:effectLst/>
                <a:latin typeface="BISansNEXT"/>
              </a:rPr>
              <a:t>Survodutide is a glucagon/GLP-1 receptor dual agonist that activates both the GLP-1 and glucagon receptors,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a:solidFill>
                <a:srgbClr val="000000"/>
              </a:solidFill>
              <a:effectLst/>
              <a:latin typeface="BISansNEXT"/>
            </a:endParaRPr>
          </a:p>
          <a:p>
            <a:endParaRPr lang="en-US"/>
          </a:p>
        </p:txBody>
      </p:sp>
      <p:sp>
        <p:nvSpPr>
          <p:cNvPr id="4" name="Slide Number Placeholder 3"/>
          <p:cNvSpPr>
            <a:spLocks noGrp="1"/>
          </p:cNvSpPr>
          <p:nvPr>
            <p:ph type="sldNum" sz="quarter" idx="5"/>
          </p:nvPr>
        </p:nvSpPr>
        <p:spPr/>
        <p:txBody>
          <a:bodyPr/>
          <a:lstStyle/>
          <a:p>
            <a:fld id="{DAE735C2-AF67-4052-A822-B012BEAE2E4A}" type="slidenum">
              <a:rPr lang="en-US" smtClean="0"/>
              <a:t>113</a:t>
            </a:fld>
            <a:endParaRPr lang="en-US"/>
          </a:p>
        </p:txBody>
      </p:sp>
    </p:spTree>
    <p:extLst>
      <p:ext uri="{BB962C8B-B14F-4D97-AF65-F5344CB8AC3E}">
        <p14:creationId xmlns:p14="http://schemas.microsoft.com/office/powerpoint/2010/main" val="249295699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212121"/>
                </a:solidFill>
                <a:effectLst/>
                <a:latin typeface="BlinkMacSystemFont"/>
              </a:rPr>
              <a:t>Saxena, A. R., Frias, J. P., Brown, L. S., Gorman, D. N., Vasas, S., Tsamandouras, N., &amp; Birnbaum, M. J. (2023). Efficacy and Safety of Oral Small Molecule Glucagon-Like Peptide 1 Receptor Agonist Danuglipron for Glycemic Control Among Patients With Type 2 Diabetes: A Randomized Clinical Trial. </a:t>
            </a:r>
            <a:r>
              <a:rPr lang="en-US" b="0" i="1">
                <a:solidFill>
                  <a:srgbClr val="212121"/>
                </a:solidFill>
                <a:effectLst/>
                <a:latin typeface="BlinkMacSystemFont"/>
              </a:rPr>
              <a:t>JAMA network open</a:t>
            </a:r>
            <a:r>
              <a:rPr lang="en-US" b="0" i="0">
                <a:solidFill>
                  <a:srgbClr val="212121"/>
                </a:solidFill>
                <a:effectLst/>
                <a:latin typeface="BlinkMacSystemFont"/>
              </a:rPr>
              <a:t>, </a:t>
            </a:r>
            <a:r>
              <a:rPr lang="en-US" b="0" i="1">
                <a:solidFill>
                  <a:srgbClr val="212121"/>
                </a:solidFill>
                <a:effectLst/>
                <a:latin typeface="BlinkMacSystemFont"/>
              </a:rPr>
              <a:t>6</a:t>
            </a:r>
            <a:r>
              <a:rPr lang="en-US" b="0" i="0">
                <a:solidFill>
                  <a:srgbClr val="212121"/>
                </a:solidFill>
                <a:effectLst/>
                <a:latin typeface="BlinkMacSystemFont"/>
              </a:rPr>
              <a:t>(5), e2314493. https://doi.org/10.1001/jamanetworkopen.2023.14493</a:t>
            </a:r>
            <a:endParaRPr lang="en-US" b="1"/>
          </a:p>
        </p:txBody>
      </p:sp>
      <p:sp>
        <p:nvSpPr>
          <p:cNvPr id="4" name="Slide Number Placeholder 3"/>
          <p:cNvSpPr>
            <a:spLocks noGrp="1"/>
          </p:cNvSpPr>
          <p:nvPr>
            <p:ph type="sldNum" sz="quarter" idx="5"/>
          </p:nvPr>
        </p:nvSpPr>
        <p:spPr/>
        <p:txBody>
          <a:bodyPr/>
          <a:lstStyle/>
          <a:p>
            <a:fld id="{DAE735C2-AF67-4052-A822-B012BEAE2E4A}" type="slidenum">
              <a:rPr lang="en-US" smtClean="0"/>
              <a:t>115</a:t>
            </a:fld>
            <a:endParaRPr lang="en-US"/>
          </a:p>
        </p:txBody>
      </p:sp>
    </p:spTree>
    <p:extLst>
      <p:ext uri="{BB962C8B-B14F-4D97-AF65-F5344CB8AC3E}">
        <p14:creationId xmlns:p14="http://schemas.microsoft.com/office/powerpoint/2010/main" val="310827917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212121"/>
                </a:solidFill>
                <a:effectLst/>
                <a:latin typeface="BlinkMacSystemFont"/>
              </a:rPr>
              <a:t>Saxena, A. R., Frias, J. P., Brown, L. S., Gorman, D. N., Vasas, S., Tsamandouras, N., &amp; Birnbaum, M. J. (2023). Efficacy and Safety of Oral Small Molecule Glucagon-Like Peptide 1 Receptor Agonist Danuglipron for Glycemic Control Among Patients With Type 2 Diabetes: A Randomized Clinical Trial. </a:t>
            </a:r>
            <a:r>
              <a:rPr lang="en-US" b="0" i="1">
                <a:solidFill>
                  <a:srgbClr val="212121"/>
                </a:solidFill>
                <a:effectLst/>
                <a:latin typeface="BlinkMacSystemFont"/>
              </a:rPr>
              <a:t>JAMA network open</a:t>
            </a:r>
            <a:r>
              <a:rPr lang="en-US" b="0" i="0">
                <a:solidFill>
                  <a:srgbClr val="212121"/>
                </a:solidFill>
                <a:effectLst/>
                <a:latin typeface="BlinkMacSystemFont"/>
              </a:rPr>
              <a:t>, </a:t>
            </a:r>
            <a:r>
              <a:rPr lang="en-US" b="0" i="1">
                <a:solidFill>
                  <a:srgbClr val="212121"/>
                </a:solidFill>
                <a:effectLst/>
                <a:latin typeface="BlinkMacSystemFont"/>
              </a:rPr>
              <a:t>6</a:t>
            </a:r>
            <a:r>
              <a:rPr lang="en-US" b="0" i="0">
                <a:solidFill>
                  <a:srgbClr val="212121"/>
                </a:solidFill>
                <a:effectLst/>
                <a:latin typeface="BlinkMacSystemFont"/>
              </a:rPr>
              <a:t>(5), e2314493. https://doi.org/10.1001/jamanetworkopen.2023.14493</a:t>
            </a:r>
            <a:endParaRPr lang="en-US" b="1"/>
          </a:p>
        </p:txBody>
      </p:sp>
      <p:sp>
        <p:nvSpPr>
          <p:cNvPr id="4" name="Slide Number Placeholder 3"/>
          <p:cNvSpPr>
            <a:spLocks noGrp="1"/>
          </p:cNvSpPr>
          <p:nvPr>
            <p:ph type="sldNum" sz="quarter" idx="5"/>
          </p:nvPr>
        </p:nvSpPr>
        <p:spPr/>
        <p:txBody>
          <a:bodyPr/>
          <a:lstStyle/>
          <a:p>
            <a:fld id="{DAE735C2-AF67-4052-A822-B012BEAE2E4A}" type="slidenum">
              <a:rPr lang="en-US" smtClean="0"/>
              <a:t>116</a:t>
            </a:fld>
            <a:endParaRPr lang="en-US"/>
          </a:p>
        </p:txBody>
      </p:sp>
    </p:spTree>
    <p:extLst>
      <p:ext uri="{BB962C8B-B14F-4D97-AF65-F5344CB8AC3E}">
        <p14:creationId xmlns:p14="http://schemas.microsoft.com/office/powerpoint/2010/main" val="171891943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212121"/>
                </a:solidFill>
                <a:effectLst/>
                <a:latin typeface="BlinkMacSystemFont"/>
              </a:rPr>
              <a:t>Saxena, A. R., Frias, J. P., Brown, L. S., Gorman, D. N., Vasas, S., Tsamandouras, N., &amp; Birnbaum, M. J. (2023). Efficacy and Safety of Oral Small Molecule Glucagon-Like Peptide 1 Receptor Agonist Danuglipron for Glycemic Control Among Patients With Type 2 Diabetes: A Randomized Clinical Trial. </a:t>
            </a:r>
            <a:r>
              <a:rPr lang="en-US" b="0" i="1">
                <a:solidFill>
                  <a:srgbClr val="212121"/>
                </a:solidFill>
                <a:effectLst/>
                <a:latin typeface="BlinkMacSystemFont"/>
              </a:rPr>
              <a:t>JAMA network open</a:t>
            </a:r>
            <a:r>
              <a:rPr lang="en-US" b="0" i="0">
                <a:solidFill>
                  <a:srgbClr val="212121"/>
                </a:solidFill>
                <a:effectLst/>
                <a:latin typeface="BlinkMacSystemFont"/>
              </a:rPr>
              <a:t>, </a:t>
            </a:r>
            <a:r>
              <a:rPr lang="en-US" b="0" i="1">
                <a:solidFill>
                  <a:srgbClr val="212121"/>
                </a:solidFill>
                <a:effectLst/>
                <a:latin typeface="BlinkMacSystemFont"/>
              </a:rPr>
              <a:t>6</a:t>
            </a:r>
            <a:r>
              <a:rPr lang="en-US" b="0" i="0">
                <a:solidFill>
                  <a:srgbClr val="212121"/>
                </a:solidFill>
                <a:effectLst/>
                <a:latin typeface="BlinkMacSystemFont"/>
              </a:rPr>
              <a:t>(5), e2314493. https://doi.org/10.1001/jamanetworkopen.2023.14493</a:t>
            </a:r>
            <a:endParaRPr lang="en-US" b="1"/>
          </a:p>
        </p:txBody>
      </p:sp>
      <p:sp>
        <p:nvSpPr>
          <p:cNvPr id="4" name="Slide Number Placeholder 3"/>
          <p:cNvSpPr>
            <a:spLocks noGrp="1"/>
          </p:cNvSpPr>
          <p:nvPr>
            <p:ph type="sldNum" sz="quarter" idx="5"/>
          </p:nvPr>
        </p:nvSpPr>
        <p:spPr/>
        <p:txBody>
          <a:bodyPr/>
          <a:lstStyle/>
          <a:p>
            <a:fld id="{DAE735C2-AF67-4052-A822-B012BEAE2E4A}" type="slidenum">
              <a:rPr lang="en-US" smtClean="0"/>
              <a:t>117</a:t>
            </a:fld>
            <a:endParaRPr lang="en-US"/>
          </a:p>
        </p:txBody>
      </p:sp>
    </p:spTree>
    <p:extLst>
      <p:ext uri="{BB962C8B-B14F-4D97-AF65-F5344CB8AC3E}">
        <p14:creationId xmlns:p14="http://schemas.microsoft.com/office/powerpoint/2010/main" val="310394056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212121"/>
                </a:solidFill>
                <a:effectLst/>
                <a:latin typeface="BlinkMacSystemFont"/>
              </a:rPr>
              <a:t>Saxena, A. R., Frias, J. P., Brown, L. S., Gorman, D. N., Vasas, S., Tsamandouras, N., &amp; Birnbaum, M. J. (2023). Efficacy and Safety of Oral Small Molecule Glucagon-Like Peptide 1 Receptor Agonist Danuglipron for Glycemic Control Among Patients With Type 2 Diabetes: A Randomized Clinical Trial. </a:t>
            </a:r>
            <a:r>
              <a:rPr lang="en-US" b="0" i="1">
                <a:solidFill>
                  <a:srgbClr val="212121"/>
                </a:solidFill>
                <a:effectLst/>
                <a:latin typeface="BlinkMacSystemFont"/>
              </a:rPr>
              <a:t>JAMA network open</a:t>
            </a:r>
            <a:r>
              <a:rPr lang="en-US" b="0" i="0">
                <a:solidFill>
                  <a:srgbClr val="212121"/>
                </a:solidFill>
                <a:effectLst/>
                <a:latin typeface="BlinkMacSystemFont"/>
              </a:rPr>
              <a:t>, </a:t>
            </a:r>
            <a:r>
              <a:rPr lang="en-US" b="0" i="1">
                <a:solidFill>
                  <a:srgbClr val="212121"/>
                </a:solidFill>
                <a:effectLst/>
                <a:latin typeface="BlinkMacSystemFont"/>
              </a:rPr>
              <a:t>6</a:t>
            </a:r>
            <a:r>
              <a:rPr lang="en-US" b="0" i="0">
                <a:solidFill>
                  <a:srgbClr val="212121"/>
                </a:solidFill>
                <a:effectLst/>
                <a:latin typeface="BlinkMacSystemFont"/>
              </a:rPr>
              <a:t>(5), e2314493. https://doi.org/10.1001/jamanetworkopen.2023.14493</a:t>
            </a:r>
            <a:endParaRPr lang="en-US" b="1"/>
          </a:p>
        </p:txBody>
      </p:sp>
      <p:sp>
        <p:nvSpPr>
          <p:cNvPr id="4" name="Slide Number Placeholder 3"/>
          <p:cNvSpPr>
            <a:spLocks noGrp="1"/>
          </p:cNvSpPr>
          <p:nvPr>
            <p:ph type="sldNum" sz="quarter" idx="5"/>
          </p:nvPr>
        </p:nvSpPr>
        <p:spPr/>
        <p:txBody>
          <a:bodyPr/>
          <a:lstStyle/>
          <a:p>
            <a:fld id="{DAE735C2-AF67-4052-A822-B012BEAE2E4A}" type="slidenum">
              <a:rPr lang="en-US" smtClean="0"/>
              <a:t>118</a:t>
            </a:fld>
            <a:endParaRPr lang="en-US"/>
          </a:p>
        </p:txBody>
      </p:sp>
    </p:spTree>
    <p:extLst>
      <p:ext uri="{BB962C8B-B14F-4D97-AF65-F5344CB8AC3E}">
        <p14:creationId xmlns:p14="http://schemas.microsoft.com/office/powerpoint/2010/main" val="33356546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8BD8E7-1312-41F3-99C4-6DA5AF891969}" type="slidenum">
              <a:rPr lang="en-US" smtClean="0"/>
              <a:t>120</a:t>
            </a:fld>
            <a:endParaRPr lang="en-US"/>
          </a:p>
        </p:txBody>
      </p:sp>
    </p:spTree>
    <p:extLst>
      <p:ext uri="{BB962C8B-B14F-4D97-AF65-F5344CB8AC3E}">
        <p14:creationId xmlns:p14="http://schemas.microsoft.com/office/powerpoint/2010/main" val="425994785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8BD8E7-1312-41F3-99C4-6DA5AF891969}" type="slidenum">
              <a:rPr lang="en-US" smtClean="0"/>
              <a:t>121</a:t>
            </a:fld>
            <a:endParaRPr lang="en-US"/>
          </a:p>
        </p:txBody>
      </p:sp>
    </p:spTree>
    <p:extLst>
      <p:ext uri="{BB962C8B-B14F-4D97-AF65-F5344CB8AC3E}">
        <p14:creationId xmlns:p14="http://schemas.microsoft.com/office/powerpoint/2010/main" val="19521595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a:solidFill>
                  <a:srgbClr val="757575"/>
                </a:solidFill>
                <a:effectLst/>
                <a:latin typeface="Helvetica Neue"/>
              </a:rPr>
              <a:t>From ADA – https://www.diabetes.org/diabetes/cardiovascular-disease#:~:text=Cardiovascular%20disease%20(CVD)%2C%20where,people%20with%20type%202%20diabetes.</a:t>
            </a:r>
          </a:p>
          <a:p>
            <a:pPr algn="l"/>
            <a:endParaRPr lang="en-US" b="0" i="0">
              <a:solidFill>
                <a:srgbClr val="757575"/>
              </a:solidFill>
              <a:effectLst/>
              <a:latin typeface="Helvetica Neue"/>
            </a:endParaRPr>
          </a:p>
          <a:p>
            <a:pPr algn="l"/>
            <a:r>
              <a:rPr lang="en-US" b="0" i="0">
                <a:solidFill>
                  <a:srgbClr val="757575"/>
                </a:solidFill>
                <a:effectLst/>
                <a:latin typeface="Helvetica Neue"/>
              </a:rPr>
              <a:t>Cardiovascular disease (CVD), where the heart and blood vessels are negatively impacted, is the </a:t>
            </a:r>
            <a:r>
              <a:rPr lang="en-US" b="1" i="0">
                <a:solidFill>
                  <a:srgbClr val="757575"/>
                </a:solidFill>
                <a:effectLst/>
                <a:latin typeface="Helvetica Neue"/>
              </a:rPr>
              <a:t>number one cause of death</a:t>
            </a:r>
            <a:r>
              <a:rPr lang="en-US" b="0" i="0">
                <a:solidFill>
                  <a:srgbClr val="757575"/>
                </a:solidFill>
                <a:effectLst/>
                <a:latin typeface="Helvetica Neue"/>
              </a:rPr>
              <a:t> in people living with diabetes, resulting in 2/3 of deaths in people with type 2 diabetes. And on top of that, people with diabetes are twice as likely to have heart disease or a stroke than people without diabetes. </a:t>
            </a:r>
          </a:p>
          <a:p>
            <a:pPr algn="l"/>
            <a:endParaRPr lang="en-US" b="0" i="0">
              <a:solidFill>
                <a:srgbClr val="757575"/>
              </a:solidFill>
              <a:effectLst/>
              <a:latin typeface="Helvetica Neue"/>
            </a:endParaRPr>
          </a:p>
          <a:p>
            <a:pPr algn="l"/>
            <a:r>
              <a:rPr lang="en-US" b="0" i="0">
                <a:solidFill>
                  <a:srgbClr val="FFFFFF"/>
                </a:solidFill>
                <a:effectLst/>
                <a:latin typeface="Helvetica Neue"/>
              </a:rPr>
              <a:t>People with diabetes are twice as likely to have heart disease or a stroke than people without diabetes. Learn how to stay heart healthy to reduce your risk.</a:t>
            </a:r>
            <a:endParaRPr lang="en-US" b="0" i="0">
              <a:solidFill>
                <a:srgbClr val="757575"/>
              </a:solidFill>
              <a:effectLst/>
              <a:latin typeface="Helvetica Neue"/>
            </a:endParaRPr>
          </a:p>
          <a:p>
            <a:endParaRPr lang="en-US"/>
          </a:p>
        </p:txBody>
      </p:sp>
      <p:sp>
        <p:nvSpPr>
          <p:cNvPr id="4" name="Slide Number Placeholder 3"/>
          <p:cNvSpPr>
            <a:spLocks noGrp="1"/>
          </p:cNvSpPr>
          <p:nvPr>
            <p:ph type="sldNum" sz="quarter" idx="10"/>
          </p:nvPr>
        </p:nvSpPr>
        <p:spPr/>
        <p:txBody>
          <a:bodyPr/>
          <a:lstStyle/>
          <a:p>
            <a:fld id="{FC8BD8E7-1312-41F3-99C4-6DA5AF891969}" type="slidenum">
              <a:rPr lang="en-US" smtClean="0"/>
              <a:t>10</a:t>
            </a:fld>
            <a:endParaRPr lang="en-US"/>
          </a:p>
        </p:txBody>
      </p:sp>
    </p:spTree>
    <p:extLst>
      <p:ext uri="{BB962C8B-B14F-4D97-AF65-F5344CB8AC3E}">
        <p14:creationId xmlns:p14="http://schemas.microsoft.com/office/powerpoint/2010/main" val="14215794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8BD8E7-1312-41F3-99C4-6DA5AF891969}" type="slidenum">
              <a:rPr lang="en-US" smtClean="0"/>
              <a:t>122</a:t>
            </a:fld>
            <a:endParaRPr lang="en-US"/>
          </a:p>
        </p:txBody>
      </p:sp>
    </p:spTree>
    <p:extLst>
      <p:ext uri="{BB962C8B-B14F-4D97-AF65-F5344CB8AC3E}">
        <p14:creationId xmlns:p14="http://schemas.microsoft.com/office/powerpoint/2010/main" val="252759011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8BD8E7-1312-41F3-99C4-6DA5AF891969}" type="slidenum">
              <a:rPr lang="en-US" smtClean="0"/>
              <a:t>123</a:t>
            </a:fld>
            <a:endParaRPr lang="en-US"/>
          </a:p>
        </p:txBody>
      </p:sp>
    </p:spTree>
    <p:extLst>
      <p:ext uri="{BB962C8B-B14F-4D97-AF65-F5344CB8AC3E}">
        <p14:creationId xmlns:p14="http://schemas.microsoft.com/office/powerpoint/2010/main" val="193877290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8BD8E7-1312-41F3-99C4-6DA5AF891969}" type="slidenum">
              <a:rPr lang="en-US" smtClean="0"/>
              <a:t>124</a:t>
            </a:fld>
            <a:endParaRPr lang="en-US"/>
          </a:p>
        </p:txBody>
      </p:sp>
    </p:spTree>
    <p:extLst>
      <p:ext uri="{BB962C8B-B14F-4D97-AF65-F5344CB8AC3E}">
        <p14:creationId xmlns:p14="http://schemas.microsoft.com/office/powerpoint/2010/main" val="317347356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8BD8E7-1312-41F3-99C4-6DA5AF891969}" type="slidenum">
              <a:rPr lang="en-US" smtClean="0"/>
              <a:t>125</a:t>
            </a:fld>
            <a:endParaRPr lang="en-US"/>
          </a:p>
        </p:txBody>
      </p:sp>
    </p:spTree>
    <p:extLst>
      <p:ext uri="{BB962C8B-B14F-4D97-AF65-F5344CB8AC3E}">
        <p14:creationId xmlns:p14="http://schemas.microsoft.com/office/powerpoint/2010/main" val="104319079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8BD8E7-1312-41F3-99C4-6DA5AF891969}" type="slidenum">
              <a:rPr lang="en-US" smtClean="0"/>
              <a:t>126</a:t>
            </a:fld>
            <a:endParaRPr lang="en-US"/>
          </a:p>
        </p:txBody>
      </p:sp>
    </p:spTree>
    <p:extLst>
      <p:ext uri="{BB962C8B-B14F-4D97-AF65-F5344CB8AC3E}">
        <p14:creationId xmlns:p14="http://schemas.microsoft.com/office/powerpoint/2010/main" val="221165589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8BD8E7-1312-41F3-99C4-6DA5AF891969}" type="slidenum">
              <a:rPr lang="en-US" smtClean="0"/>
              <a:t>127</a:t>
            </a:fld>
            <a:endParaRPr lang="en-US"/>
          </a:p>
        </p:txBody>
      </p:sp>
    </p:spTree>
    <p:extLst>
      <p:ext uri="{BB962C8B-B14F-4D97-AF65-F5344CB8AC3E}">
        <p14:creationId xmlns:p14="http://schemas.microsoft.com/office/powerpoint/2010/main" val="278818514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8BD8E7-1312-41F3-99C4-6DA5AF891969}" type="slidenum">
              <a:rPr lang="en-US" smtClean="0"/>
              <a:t>128</a:t>
            </a:fld>
            <a:endParaRPr lang="en-US"/>
          </a:p>
        </p:txBody>
      </p:sp>
    </p:spTree>
    <p:extLst>
      <p:ext uri="{BB962C8B-B14F-4D97-AF65-F5344CB8AC3E}">
        <p14:creationId xmlns:p14="http://schemas.microsoft.com/office/powerpoint/2010/main" val="253398150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8BD8E7-1312-41F3-99C4-6DA5AF891969}" type="slidenum">
              <a:rPr lang="en-US" smtClean="0"/>
              <a:t>129</a:t>
            </a:fld>
            <a:endParaRPr lang="en-US"/>
          </a:p>
        </p:txBody>
      </p:sp>
    </p:spTree>
    <p:extLst>
      <p:ext uri="{BB962C8B-B14F-4D97-AF65-F5344CB8AC3E}">
        <p14:creationId xmlns:p14="http://schemas.microsoft.com/office/powerpoint/2010/main" val="329238089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8BD8E7-1312-41F3-99C4-6DA5AF891969}" type="slidenum">
              <a:rPr lang="en-US" smtClean="0"/>
              <a:t>130</a:t>
            </a:fld>
            <a:endParaRPr lang="en-US"/>
          </a:p>
        </p:txBody>
      </p:sp>
    </p:spTree>
    <p:extLst>
      <p:ext uri="{BB962C8B-B14F-4D97-AF65-F5344CB8AC3E}">
        <p14:creationId xmlns:p14="http://schemas.microsoft.com/office/powerpoint/2010/main" val="1827910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lumMod val="75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38200" y="1548245"/>
            <a:ext cx="10515600" cy="2240280"/>
          </a:xfrm>
        </p:spPr>
        <p:txBody>
          <a:bodyPr anchor="b">
            <a:normAutofit/>
          </a:bodyPr>
          <a:lstStyle>
            <a:lvl1pPr algn="ctr">
              <a:defRPr sz="6000">
                <a:solidFill>
                  <a:schemeClr val="bg1"/>
                </a:solidFill>
              </a:defRPr>
            </a:lvl1pPr>
          </a:lstStyle>
          <a:p>
            <a:r>
              <a:rPr lang="en-US"/>
              <a:t>Click to edit Master title style</a:t>
            </a:r>
          </a:p>
        </p:txBody>
      </p:sp>
      <p:sp>
        <p:nvSpPr>
          <p:cNvPr id="3" name="Subtitle 2"/>
          <p:cNvSpPr>
            <a:spLocks noGrp="1"/>
          </p:cNvSpPr>
          <p:nvPr>
            <p:ph type="subTitle" idx="1"/>
          </p:nvPr>
        </p:nvSpPr>
        <p:spPr>
          <a:xfrm>
            <a:off x="838200" y="3854659"/>
            <a:ext cx="10515600" cy="1143000"/>
          </a:xfrm>
        </p:spPr>
        <p:txBody>
          <a:bodyPr>
            <a:normAutofit/>
          </a:bodyPr>
          <a:lstStyle>
            <a:lvl1pPr marL="0" indent="0" algn="ctr">
              <a:buNone/>
              <a:defRPr sz="4000" cap="all"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7988627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8" name="Rectangle 7"/>
          <p:cNvSpPr/>
          <p:nvPr userDrawn="1"/>
        </p:nvSpPr>
        <p:spPr>
          <a:xfrm>
            <a:off x="8153400" y="0"/>
            <a:ext cx="4038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32813" y="1683327"/>
            <a:ext cx="3125787" cy="2877260"/>
          </a:xfrm>
        </p:spPr>
        <p:txBody>
          <a:bodyPr anchor="b">
            <a:normAutofit/>
          </a:bodyPr>
          <a:lstStyle>
            <a:lvl1pPr>
              <a:defRPr sz="3000">
                <a:solidFill>
                  <a:schemeClr val="bg1"/>
                </a:solidFill>
              </a:defRPr>
            </a:lvl1pPr>
          </a:lstStyle>
          <a:p>
            <a:r>
              <a:rPr lang="en-US"/>
              <a:t>Click to edit Master title style</a:t>
            </a:r>
          </a:p>
        </p:txBody>
      </p:sp>
      <p:sp>
        <p:nvSpPr>
          <p:cNvPr id="6" name="Picture Placeholder 2" descr="An empty placeholder to add an image. Click on the placeholder and select the image that you wish to add"/>
          <p:cNvSpPr>
            <a:spLocks noGrp="1"/>
          </p:cNvSpPr>
          <p:nvPr>
            <p:ph type="pic" idx="1"/>
          </p:nvPr>
        </p:nvSpPr>
        <p:spPr>
          <a:xfrm>
            <a:off x="0" y="0"/>
            <a:ext cx="8101584" cy="6857999"/>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532813" y="4591761"/>
            <a:ext cx="3125787" cy="1580440"/>
          </a:xfrm>
        </p:spPr>
        <p:txBody>
          <a:bodyPr/>
          <a:lstStyle>
            <a:lvl1pPr marL="0" indent="0">
              <a:spcBef>
                <a:spcPts val="8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Add a footer</a:t>
            </a:r>
          </a:p>
        </p:txBody>
      </p:sp>
      <p:sp>
        <p:nvSpPr>
          <p:cNvPr id="4" name="Date Placeholder 3"/>
          <p:cNvSpPr>
            <a:spLocks noGrp="1"/>
          </p:cNvSpPr>
          <p:nvPr>
            <p:ph type="dt" sz="half" idx="10"/>
          </p:nvPr>
        </p:nvSpPr>
        <p:spPr/>
        <p:txBody>
          <a:bodyPr/>
          <a:lstStyle/>
          <a:p>
            <a:fld id="{37CC0096-1860-4642-9CD2-0079EA5E7CD1}" type="datetimeFigureOut">
              <a:rPr lang="en-US" smtClean="0"/>
              <a:t>4/19/2024</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457200"/>
            <a:ext cx="1943100" cy="57197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0" y="457200"/>
            <a:ext cx="7048500" cy="5719762"/>
          </a:xfrm>
        </p:spPr>
        <p:txBody>
          <a:bodyPr vert="eaVert"/>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Add a footer</a:t>
            </a:r>
          </a:p>
        </p:txBody>
      </p:sp>
      <p:sp>
        <p:nvSpPr>
          <p:cNvPr id="4" name="Date Placeholder 3"/>
          <p:cNvSpPr>
            <a:spLocks noGrp="1"/>
          </p:cNvSpPr>
          <p:nvPr>
            <p:ph type="dt" sz="half" idx="10"/>
          </p:nvPr>
        </p:nvSpPr>
        <p:spPr/>
        <p:txBody>
          <a:bodyPr/>
          <a:lstStyle/>
          <a:p>
            <a:fld id="{37CC0096-1860-4642-9CD2-0079EA5E7CD1}" type="datetimeFigureOut">
              <a:rPr lang="en-US" smtClean="0"/>
              <a:t>4/19/2024</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Section Header">
    <p:bg>
      <p:bgPr>
        <a:solidFill>
          <a:schemeClr val="accent1">
            <a:lumMod val="75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p:cNvSpPr>
            <a:spLocks noGrp="1"/>
          </p:cNvSpPr>
          <p:nvPr>
            <p:ph type="title"/>
          </p:nvPr>
        </p:nvSpPr>
        <p:spPr>
          <a:xfrm>
            <a:off x="831851" y="2483427"/>
            <a:ext cx="10515600" cy="2743200"/>
          </a:xfrm>
        </p:spPr>
        <p:txBody>
          <a:bodyPr anchor="b">
            <a:normAutofit/>
          </a:bodyPr>
          <a:lstStyle>
            <a:lvl1pPr algn="ctr">
              <a:defRPr sz="3300" spc="-37" baseline="0">
                <a:solidFill>
                  <a:schemeClr val="bg1"/>
                </a:solidFill>
              </a:defRPr>
            </a:lvl1pPr>
          </a:lstStyle>
          <a:p>
            <a:r>
              <a:rPr lang="en-US"/>
              <a:t>Click to edit Master title style</a:t>
            </a:r>
          </a:p>
        </p:txBody>
      </p:sp>
      <p:sp>
        <p:nvSpPr>
          <p:cNvPr id="5" name="Text Placeholder 4"/>
          <p:cNvSpPr>
            <a:spLocks noGrp="1"/>
          </p:cNvSpPr>
          <p:nvPr>
            <p:ph type="body" sz="quarter" idx="10"/>
          </p:nvPr>
        </p:nvSpPr>
        <p:spPr>
          <a:xfrm>
            <a:off x="835025" y="5257800"/>
            <a:ext cx="10515600" cy="914400"/>
          </a:xfrm>
        </p:spPr>
        <p:txBody>
          <a:bodyPr>
            <a:normAutofit/>
          </a:bodyPr>
          <a:lstStyle>
            <a:lvl1pPr marL="0" indent="0" algn="ctr">
              <a:spcBef>
                <a:spcPts val="0"/>
              </a:spcBef>
              <a:buFontTx/>
              <a:buNone/>
              <a:defRPr sz="1500" cap="all" spc="37" baseline="0">
                <a:solidFill>
                  <a:schemeClr val="bg1"/>
                </a:solidFill>
              </a:defRPr>
            </a:lvl1pPr>
            <a:lvl2pPr marL="274313" indent="0" algn="ctr">
              <a:buNone/>
              <a:defRPr sz="1500" cap="all" spc="37" baseline="0">
                <a:solidFill>
                  <a:schemeClr val="bg1"/>
                </a:solidFill>
              </a:defRPr>
            </a:lvl2pPr>
            <a:lvl3pPr algn="ctr">
              <a:defRPr sz="1500" cap="all" spc="37" baseline="0">
                <a:solidFill>
                  <a:schemeClr val="bg1"/>
                </a:solidFill>
              </a:defRPr>
            </a:lvl3pPr>
            <a:lvl4pPr algn="ctr">
              <a:defRPr sz="1500" cap="all" spc="37" baseline="0">
                <a:solidFill>
                  <a:schemeClr val="bg1"/>
                </a:solidFill>
              </a:defRPr>
            </a:lvl4pPr>
            <a:lvl5pPr algn="ctr">
              <a:defRPr sz="1500" cap="all" spc="37" baseline="0">
                <a:solidFill>
                  <a:schemeClr val="bg1"/>
                </a:solidFill>
              </a:defRPr>
            </a:lvl5pPr>
          </a:lstStyle>
          <a:p>
            <a:pPr lvl="0"/>
            <a:r>
              <a:rPr lang="en-US"/>
              <a:t>Edit Master text styles</a:t>
            </a:r>
          </a:p>
        </p:txBody>
      </p:sp>
    </p:spTree>
    <p:extLst>
      <p:ext uri="{BB962C8B-B14F-4D97-AF65-F5344CB8AC3E}">
        <p14:creationId xmlns:p14="http://schemas.microsoft.com/office/powerpoint/2010/main" val="362534985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s">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4800600"/>
            <a:ext cx="12192000" cy="2057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33400" y="5084483"/>
            <a:ext cx="11125200" cy="914400"/>
          </a:xfrm>
        </p:spPr>
        <p:txBody>
          <a:bodyPr anchor="b">
            <a:normAutofit/>
          </a:bodyPr>
          <a:lstStyle>
            <a:lvl1pPr algn="ctr">
              <a:defRPr sz="4400" spc="-50" baseline="0">
                <a:solidFill>
                  <a:schemeClr val="bg1"/>
                </a:solidFill>
              </a:defRPr>
            </a:lvl1pPr>
          </a:lstStyle>
          <a:p>
            <a:r>
              <a:rPr lang="en-US"/>
              <a:t>Click to edit Master title style</a:t>
            </a:r>
          </a:p>
        </p:txBody>
      </p:sp>
      <p:sp>
        <p:nvSpPr>
          <p:cNvPr id="9" name="Picture Placeholder 2" descr="An empty placeholder to add an image. Click on the placeholder and select the image that you wish to add"/>
          <p:cNvSpPr>
            <a:spLocks noGrp="1"/>
          </p:cNvSpPr>
          <p:nvPr>
            <p:ph type="pic" idx="10"/>
          </p:nvPr>
        </p:nvSpPr>
        <p:spPr>
          <a:xfrm>
            <a:off x="1"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3" name="Picture Placeholder 2" descr="An empty placeholder to add an image. Click on the placeholder and select the image that you wish to add"/>
          <p:cNvSpPr>
            <a:spLocks noGrp="1"/>
          </p:cNvSpPr>
          <p:nvPr>
            <p:ph type="pic" idx="11"/>
          </p:nvPr>
        </p:nvSpPr>
        <p:spPr>
          <a:xfrm>
            <a:off x="4084320"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4" name="Picture Placeholder 2" descr="An empty placeholder to add an image. Click on the placeholder and select the image that you wish to add"/>
          <p:cNvSpPr>
            <a:spLocks noGrp="1"/>
          </p:cNvSpPr>
          <p:nvPr>
            <p:ph type="pic" idx="12"/>
          </p:nvPr>
        </p:nvSpPr>
        <p:spPr>
          <a:xfrm>
            <a:off x="8168640"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3" name="Subtitle 2"/>
          <p:cNvSpPr>
            <a:spLocks noGrp="1"/>
          </p:cNvSpPr>
          <p:nvPr>
            <p:ph type="subTitle" idx="1"/>
          </p:nvPr>
        </p:nvSpPr>
        <p:spPr>
          <a:xfrm>
            <a:off x="533400" y="6043123"/>
            <a:ext cx="11125200" cy="571500"/>
          </a:xfrm>
        </p:spPr>
        <p:txBody>
          <a:bodyPr>
            <a:normAutofit/>
          </a:bodyPr>
          <a:lstStyle>
            <a:lvl1pPr marL="0" indent="0" algn="ctr">
              <a:spcBef>
                <a:spcPts val="0"/>
              </a:spcBef>
              <a:buNone/>
              <a:defRPr sz="2000" cap="all"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4637454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Add a footer</a:t>
            </a:r>
          </a:p>
        </p:txBody>
      </p:sp>
      <p:sp>
        <p:nvSpPr>
          <p:cNvPr id="4" name="Date Placeholder 3"/>
          <p:cNvSpPr>
            <a:spLocks noGrp="1"/>
          </p:cNvSpPr>
          <p:nvPr>
            <p:ph type="dt" sz="half" idx="10"/>
          </p:nvPr>
        </p:nvSpPr>
        <p:spPr/>
        <p:txBody>
          <a:bodyPr/>
          <a:lstStyle/>
          <a:p>
            <a:fld id="{37CC0096-1860-4642-9CD2-0079EA5E7CD1}" type="datetimeFigureOut">
              <a:rPr lang="en-US" smtClean="0"/>
              <a:t>4/19/2024</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1">
            <a:lumMod val="75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2483427"/>
            <a:ext cx="10515600" cy="2743200"/>
          </a:xfrm>
        </p:spPr>
        <p:txBody>
          <a:bodyPr anchor="b">
            <a:normAutofit/>
          </a:bodyPr>
          <a:lstStyle>
            <a:lvl1pPr algn="ctr">
              <a:defRPr sz="6000" spc="-50" baseline="0">
                <a:solidFill>
                  <a:schemeClr val="bg1"/>
                </a:solidFill>
              </a:defRPr>
            </a:lvl1pPr>
          </a:lstStyle>
          <a:p>
            <a:r>
              <a:rPr lang="en-US"/>
              <a:t>Click to edit Master title style</a:t>
            </a:r>
          </a:p>
        </p:txBody>
      </p:sp>
      <p:sp>
        <p:nvSpPr>
          <p:cNvPr id="5" name="Text Placeholder 4"/>
          <p:cNvSpPr>
            <a:spLocks noGrp="1"/>
          </p:cNvSpPr>
          <p:nvPr>
            <p:ph type="body" sz="quarter" idx="10"/>
          </p:nvPr>
        </p:nvSpPr>
        <p:spPr>
          <a:xfrm>
            <a:off x="835025" y="5257800"/>
            <a:ext cx="10515600" cy="914400"/>
          </a:xfrm>
        </p:spPr>
        <p:txBody>
          <a:bodyPr>
            <a:normAutofit/>
          </a:bodyPr>
          <a:lstStyle>
            <a:lvl1pPr marL="0" indent="0" algn="ctr">
              <a:spcBef>
                <a:spcPts val="0"/>
              </a:spcBef>
              <a:buFontTx/>
              <a:buNone/>
              <a:defRPr sz="4000" cap="all" spc="50" baseline="0">
                <a:solidFill>
                  <a:schemeClr val="bg1"/>
                </a:solidFill>
              </a:defRPr>
            </a:lvl1pPr>
            <a:lvl2pPr marL="365760" indent="0" algn="ctr">
              <a:buNone/>
              <a:defRPr sz="2000" cap="all" spc="50" baseline="0">
                <a:solidFill>
                  <a:schemeClr val="bg1"/>
                </a:solidFill>
              </a:defRPr>
            </a:lvl2pPr>
            <a:lvl3pPr algn="ctr">
              <a:defRPr sz="2000" cap="all" spc="50" baseline="0">
                <a:solidFill>
                  <a:schemeClr val="bg1"/>
                </a:solidFill>
              </a:defRPr>
            </a:lvl3pPr>
            <a:lvl4pPr algn="ctr">
              <a:defRPr sz="2000" cap="all" spc="50" baseline="0">
                <a:solidFill>
                  <a:schemeClr val="bg1"/>
                </a:solidFill>
              </a:defRPr>
            </a:lvl4pPr>
            <a:lvl5pPr algn="ctr">
              <a:defRPr sz="2000" cap="all" spc="50" baseline="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5067780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0" y="1714500"/>
            <a:ext cx="4495800" cy="446227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714500"/>
            <a:ext cx="4495800" cy="446227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Add a footer</a:t>
            </a:r>
          </a:p>
        </p:txBody>
      </p:sp>
      <p:sp>
        <p:nvSpPr>
          <p:cNvPr id="5" name="Date Placeholder 4"/>
          <p:cNvSpPr>
            <a:spLocks noGrp="1"/>
          </p:cNvSpPr>
          <p:nvPr>
            <p:ph type="dt" sz="half" idx="10"/>
          </p:nvPr>
        </p:nvSpPr>
        <p:spPr/>
        <p:txBody>
          <a:bodyPr/>
          <a:lstStyle/>
          <a:p>
            <a:fld id="{37CC0096-1860-4642-9CD2-0079EA5E7CD1}" type="datetimeFigureOut">
              <a:rPr lang="en-US" smtClean="0"/>
              <a:t>4/19/2024</a:t>
            </a:fld>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527048" y="1733162"/>
            <a:ext cx="4498848" cy="685800"/>
          </a:xfrm>
        </p:spPr>
        <p:txBody>
          <a:bodyPr anchor="b">
            <a:normAutofit/>
          </a:bodyPr>
          <a:lstStyle>
            <a:lvl1pPr marL="0" indent="0">
              <a:spcBef>
                <a:spcPts val="0"/>
              </a:spcBef>
              <a:buNone/>
              <a:defRPr sz="1800" b="1"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7048" y="2481943"/>
            <a:ext cx="4498848" cy="3690257"/>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733162"/>
            <a:ext cx="4498848" cy="685800"/>
          </a:xfrm>
        </p:spPr>
        <p:txBody>
          <a:bodyPr anchor="b">
            <a:normAutofit/>
          </a:bodyPr>
          <a:lstStyle>
            <a:lvl1pPr marL="0" indent="0">
              <a:spcBef>
                <a:spcPts val="0"/>
              </a:spcBef>
              <a:buNone/>
              <a:defRPr sz="1800" b="1"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481943"/>
            <a:ext cx="4498848" cy="3690257"/>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a:t>Add a footer</a:t>
            </a:r>
          </a:p>
        </p:txBody>
      </p:sp>
      <p:sp>
        <p:nvSpPr>
          <p:cNvPr id="7" name="Date Placeholder 6"/>
          <p:cNvSpPr>
            <a:spLocks noGrp="1"/>
          </p:cNvSpPr>
          <p:nvPr>
            <p:ph type="dt" sz="half" idx="10"/>
          </p:nvPr>
        </p:nvSpPr>
        <p:spPr/>
        <p:txBody>
          <a:bodyPr/>
          <a:lstStyle/>
          <a:p>
            <a:fld id="{37CC0096-1860-4642-9CD2-0079EA5E7CD1}" type="datetimeFigureOut">
              <a:rPr lang="en-US" smtClean="0"/>
              <a:t>4/19/2024</a:t>
            </a:fld>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a:t>Add a footer</a:t>
            </a:r>
          </a:p>
        </p:txBody>
      </p:sp>
      <p:sp>
        <p:nvSpPr>
          <p:cNvPr id="3" name="Date Placeholder 2"/>
          <p:cNvSpPr>
            <a:spLocks noGrp="1"/>
          </p:cNvSpPr>
          <p:nvPr>
            <p:ph type="dt" sz="half" idx="10"/>
          </p:nvPr>
        </p:nvSpPr>
        <p:spPr/>
        <p:txBody>
          <a:bodyPr/>
          <a:lstStyle/>
          <a:p>
            <a:fld id="{37CC0096-1860-4642-9CD2-0079EA5E7CD1}" type="datetimeFigureOut">
              <a:rPr lang="en-US" smtClean="0"/>
              <a:t>4/19/2024</a:t>
            </a:fld>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51812" y="1672934"/>
            <a:ext cx="3506788" cy="2880360"/>
          </a:xfrm>
        </p:spPr>
        <p:txBody>
          <a:bodyPr anchor="b">
            <a:normAutofit/>
          </a:bodyPr>
          <a:lstStyle>
            <a:lvl1pPr>
              <a:defRPr sz="3000"/>
            </a:lvl1pPr>
          </a:lstStyle>
          <a:p>
            <a:r>
              <a:rPr lang="en-US"/>
              <a:t>Click to edit Master title style</a:t>
            </a:r>
          </a:p>
        </p:txBody>
      </p:sp>
      <p:sp>
        <p:nvSpPr>
          <p:cNvPr id="3" name="Content Placeholder 2"/>
          <p:cNvSpPr>
            <a:spLocks noGrp="1"/>
          </p:cNvSpPr>
          <p:nvPr>
            <p:ph idx="1"/>
          </p:nvPr>
        </p:nvSpPr>
        <p:spPr>
          <a:xfrm>
            <a:off x="530352" y="457200"/>
            <a:ext cx="7242111" cy="5715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51812" y="4590288"/>
            <a:ext cx="3514564" cy="1581912"/>
          </a:xfrm>
        </p:spPr>
        <p:txBody>
          <a:bodyPr/>
          <a:lstStyle>
            <a:lvl1pPr marL="0" indent="0">
              <a:spcBef>
                <a:spcPts val="8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Add a footer</a:t>
            </a:r>
          </a:p>
        </p:txBody>
      </p:sp>
      <p:sp>
        <p:nvSpPr>
          <p:cNvPr id="5" name="Date Placeholder 4"/>
          <p:cNvSpPr>
            <a:spLocks noGrp="1"/>
          </p:cNvSpPr>
          <p:nvPr>
            <p:ph type="dt" sz="half" idx="10"/>
          </p:nvPr>
        </p:nvSpPr>
        <p:spPr/>
        <p:txBody>
          <a:bodyPr/>
          <a:lstStyle/>
          <a:p>
            <a:fld id="{37CC0096-1860-4642-9CD2-0079EA5E7CD1}" type="datetimeFigureOut">
              <a:rPr lang="en-US" smtClean="0"/>
              <a:t>4/19/2024</a:t>
            </a:fld>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0857" y="457200"/>
            <a:ext cx="10128069" cy="1143000"/>
          </a:xfrm>
          <a:prstGeom prst="rect">
            <a:avLst/>
          </a:prstGeom>
        </p:spPr>
        <p:txBody>
          <a:bodyPr vert="horz" lIns="91440" tIns="45720" rIns="91440" bIns="45720" rtlCol="0" anchor="b">
            <a:noAutofit/>
          </a:bodyPr>
          <a:lstStyle/>
          <a:p>
            <a:r>
              <a:rPr lang="en-US"/>
              <a:t>Click to edit Master title style</a:t>
            </a:r>
          </a:p>
        </p:txBody>
      </p:sp>
      <p:sp>
        <p:nvSpPr>
          <p:cNvPr id="3" name="Text Placeholder 2"/>
          <p:cNvSpPr>
            <a:spLocks noGrp="1"/>
          </p:cNvSpPr>
          <p:nvPr>
            <p:ph type="body" idx="1"/>
          </p:nvPr>
        </p:nvSpPr>
        <p:spPr>
          <a:xfrm>
            <a:off x="1524000" y="1714500"/>
            <a:ext cx="9144000" cy="44577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0" y="6583680"/>
            <a:ext cx="12192000" cy="27432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3"/>
          </p:nvPr>
        </p:nvSpPr>
        <p:spPr>
          <a:xfrm>
            <a:off x="1523999" y="6601556"/>
            <a:ext cx="6491381" cy="228600"/>
          </a:xfrm>
          <a:prstGeom prst="rect">
            <a:avLst/>
          </a:prstGeom>
        </p:spPr>
        <p:txBody>
          <a:bodyPr vert="horz" lIns="91440" tIns="45720" rIns="91440" bIns="45720" rtlCol="0" anchor="ctr"/>
          <a:lstStyle>
            <a:lvl1pPr algn="l">
              <a:defRPr sz="1100">
                <a:solidFill>
                  <a:schemeClr val="bg1"/>
                </a:solidFill>
              </a:defRPr>
            </a:lvl1pPr>
          </a:lstStyle>
          <a:p>
            <a:r>
              <a:rPr lang="en-US"/>
              <a:t>Add a footer</a:t>
            </a:r>
          </a:p>
        </p:txBody>
      </p:sp>
      <p:sp>
        <p:nvSpPr>
          <p:cNvPr id="4" name="Date Placeholder 3"/>
          <p:cNvSpPr>
            <a:spLocks noGrp="1"/>
          </p:cNvSpPr>
          <p:nvPr>
            <p:ph type="dt" sz="half" idx="2"/>
          </p:nvPr>
        </p:nvSpPr>
        <p:spPr>
          <a:xfrm>
            <a:off x="8187908" y="6601556"/>
            <a:ext cx="1534064" cy="228600"/>
          </a:xfrm>
          <a:prstGeom prst="rect">
            <a:avLst/>
          </a:prstGeom>
        </p:spPr>
        <p:txBody>
          <a:bodyPr vert="horz" lIns="91440" tIns="45720" rIns="91440" bIns="45720" rtlCol="0" anchor="ctr"/>
          <a:lstStyle>
            <a:lvl1pPr algn="r">
              <a:defRPr sz="1100">
                <a:solidFill>
                  <a:schemeClr val="bg1"/>
                </a:solidFill>
              </a:defRPr>
            </a:lvl1pPr>
          </a:lstStyle>
          <a:p>
            <a:fld id="{37CC0096-1860-4642-9CD2-0079EA5E7CD1}" type="datetimeFigureOut">
              <a:rPr lang="en-US" smtClean="0"/>
              <a:pPr/>
              <a:t>4/19/2024</a:t>
            </a:fld>
            <a:endParaRPr lang="en-US"/>
          </a:p>
        </p:txBody>
      </p:sp>
      <p:sp>
        <p:nvSpPr>
          <p:cNvPr id="6" name="Slide Number Placeholder 5"/>
          <p:cNvSpPr>
            <a:spLocks noGrp="1"/>
          </p:cNvSpPr>
          <p:nvPr>
            <p:ph type="sldNum" sz="quarter" idx="4"/>
          </p:nvPr>
        </p:nvSpPr>
        <p:spPr>
          <a:xfrm>
            <a:off x="9894499" y="6601556"/>
            <a:ext cx="773502" cy="228600"/>
          </a:xfrm>
          <a:prstGeom prst="rect">
            <a:avLst/>
          </a:prstGeom>
        </p:spPr>
        <p:txBody>
          <a:bodyPr vert="horz" lIns="91440" tIns="45720" rIns="91440" bIns="45720" rtlCol="0" anchor="ctr"/>
          <a:lstStyle>
            <a:lvl1pPr algn="r">
              <a:defRPr sz="1100">
                <a:solidFill>
                  <a:schemeClr val="bg1"/>
                </a:solidFill>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2"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5400" kern="1200" cap="all" baseline="0">
          <a:solidFill>
            <a:schemeClr val="accent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lumMod val="50000"/>
          </a:schemeClr>
        </a:buClr>
        <a:buSzPct val="100000"/>
        <a:buFont typeface="Arial" pitchFamily="34" charset="0"/>
        <a:buChar char="▪"/>
        <a:defRPr sz="4800" kern="1200">
          <a:solidFill>
            <a:schemeClr val="tx2"/>
          </a:solidFill>
          <a:latin typeface="+mn-lt"/>
          <a:ea typeface="+mn-ea"/>
          <a:cs typeface="+mn-cs"/>
        </a:defRPr>
      </a:lvl1pPr>
      <a:lvl2pPr marL="594360" indent="-228600" algn="l" defTabSz="914400" rtl="0" eaLnBrk="1" latinLnBrk="0" hangingPunct="1">
        <a:lnSpc>
          <a:spcPct val="90000"/>
        </a:lnSpc>
        <a:spcBef>
          <a:spcPts val="800"/>
        </a:spcBef>
        <a:buClr>
          <a:schemeClr val="accent1">
            <a:lumMod val="50000"/>
          </a:schemeClr>
        </a:buClr>
        <a:buSzPct val="100000"/>
        <a:buFont typeface="Arial" pitchFamily="34" charset="0"/>
        <a:buChar char="▪"/>
        <a:defRPr sz="4000" kern="1200">
          <a:solidFill>
            <a:schemeClr val="tx2"/>
          </a:solidFill>
          <a:latin typeface="+mn-lt"/>
          <a:ea typeface="+mn-ea"/>
          <a:cs typeface="+mn-cs"/>
        </a:defRPr>
      </a:lvl2pPr>
      <a:lvl3pPr marL="914400" indent="-228600" algn="l" defTabSz="914400" rtl="0" eaLnBrk="1" latinLnBrk="0" hangingPunct="1">
        <a:lnSpc>
          <a:spcPct val="90000"/>
        </a:lnSpc>
        <a:spcBef>
          <a:spcPts val="800"/>
        </a:spcBef>
        <a:buClr>
          <a:schemeClr val="accent1">
            <a:lumMod val="50000"/>
          </a:schemeClr>
        </a:buClr>
        <a:buSzPct val="100000"/>
        <a:buFont typeface="Arial" pitchFamily="34" charset="0"/>
        <a:buChar char="▪"/>
        <a:defRPr sz="3600" kern="1200">
          <a:solidFill>
            <a:schemeClr val="tx2"/>
          </a:solidFill>
          <a:latin typeface="+mn-lt"/>
          <a:ea typeface="+mn-ea"/>
          <a:cs typeface="+mn-cs"/>
        </a:defRPr>
      </a:lvl3pPr>
      <a:lvl4pPr marL="118872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4pPr>
      <a:lvl5pPr marL="14630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5pPr>
      <a:lvl6pPr marL="16916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6pPr>
      <a:lvl7pPr marL="19202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7pPr>
      <a:lvl8pPr marL="21488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8pPr>
      <a:lvl9pPr marL="23774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4"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mailto:MaryFinckenorRD@"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3.xml"/><Relationship Id="rId1" Type="http://schemas.openxmlformats.org/officeDocument/2006/relationships/tags" Target="../tags/tag40.xml"/><Relationship Id="rId4" Type="http://schemas.openxmlformats.org/officeDocument/2006/relationships/hyperlink" Target="mailto:MaryFinckenorRD@gmail.com" TargetMode="Externa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3.xml"/><Relationship Id="rId1" Type="http://schemas.openxmlformats.org/officeDocument/2006/relationships/tags" Target="../tags/tag41.xml"/><Relationship Id="rId6" Type="http://schemas.openxmlformats.org/officeDocument/2006/relationships/image" Target="../media/image56.png"/><Relationship Id="rId5" Type="http://schemas.openxmlformats.org/officeDocument/2006/relationships/image" Target="../media/image65.jpeg"/><Relationship Id="rId4" Type="http://schemas.openxmlformats.org/officeDocument/2006/relationships/image" Target="../media/image64.png"/></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3.xml"/><Relationship Id="rId1" Type="http://schemas.openxmlformats.org/officeDocument/2006/relationships/tags" Target="../tags/tag42.xml"/></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3.xml"/><Relationship Id="rId1" Type="http://schemas.openxmlformats.org/officeDocument/2006/relationships/tags" Target="../tags/tag4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3.xml"/><Relationship Id="rId1" Type="http://schemas.openxmlformats.org/officeDocument/2006/relationships/tags" Target="../tags/tag44.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3.xml"/><Relationship Id="rId1" Type="http://schemas.openxmlformats.org/officeDocument/2006/relationships/tags" Target="../tags/tag45.xml"/></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3.xml"/><Relationship Id="rId1" Type="http://schemas.openxmlformats.org/officeDocument/2006/relationships/tags" Target="../tags/tag4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3.xml"/><Relationship Id="rId1" Type="http://schemas.openxmlformats.org/officeDocument/2006/relationships/tags" Target="../tags/tag47.xml"/></Relationships>
</file>

<file path=ppt/slides/_rels/slide1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81.xml"/><Relationship Id="rId7" Type="http://schemas.openxmlformats.org/officeDocument/2006/relationships/diagramColors" Target="../diagrams/colors1.xml"/><Relationship Id="rId2" Type="http://schemas.openxmlformats.org/officeDocument/2006/relationships/slideLayout" Target="../slideLayouts/slideLayout3.xml"/><Relationship Id="rId1" Type="http://schemas.openxmlformats.org/officeDocument/2006/relationships/tags" Target="../tags/tag4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tags" Target="../tags/tag10.xml"/><Relationship Id="rId5" Type="http://schemas.openxmlformats.org/officeDocument/2006/relationships/image" Target="../media/image5.jpeg"/><Relationship Id="rId4" Type="http://schemas.openxmlformats.org/officeDocument/2006/relationships/image" Target="../media/image4.jpeg"/></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3.xml"/><Relationship Id="rId1" Type="http://schemas.openxmlformats.org/officeDocument/2006/relationships/tags" Target="../tags/tag49.xml"/><Relationship Id="rId5" Type="http://schemas.openxmlformats.org/officeDocument/2006/relationships/hyperlink" Target="https://doi.org/10.1371/journal.pone.0087488" TargetMode="External"/><Relationship Id="rId4" Type="http://schemas.openxmlformats.org/officeDocument/2006/relationships/hyperlink" Target="https://doi.org/10.2337/cd22-as01" TargetMode="External"/></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3.xml"/><Relationship Id="rId1" Type="http://schemas.openxmlformats.org/officeDocument/2006/relationships/tags" Target="../tags/tag50.xml"/><Relationship Id="rId6" Type="http://schemas.openxmlformats.org/officeDocument/2006/relationships/hyperlink" Target="http://doi.org/10.1155/2018/4020492" TargetMode="External"/><Relationship Id="rId5" Type="http://schemas.openxmlformats.org/officeDocument/2006/relationships/hyperlink" Target="http://doi.org/10.4093/dmj.2016.40.2.99" TargetMode="External"/><Relationship Id="rId4" Type="http://schemas.openxmlformats.org/officeDocument/2006/relationships/hyperlink" Target="https://doi.org/10.1007/s12020-020-02223-6" TargetMode="External"/></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3.xml"/><Relationship Id="rId1" Type="http://schemas.openxmlformats.org/officeDocument/2006/relationships/tags" Target="../tags/tag51.xml"/><Relationship Id="rId6" Type="http://schemas.openxmlformats.org/officeDocument/2006/relationships/hyperlink" Target="https://www.slideshare.net/DukeHeartCenter/what-are-the-new-diabetes-medications-and-do-they-reduce-cv-risk" TargetMode="External"/><Relationship Id="rId5" Type="http://schemas.openxmlformats.org/officeDocument/2006/relationships/hyperlink" Target="http://doi.org/10.3389/fendo.2020.00178" TargetMode="External"/><Relationship Id="rId4" Type="http://schemas.openxmlformats.org/officeDocument/2006/relationships/hyperlink" Target="https://doi.org/10.4158/CS-2019-0472" TargetMode="External"/></Relationships>
</file>

<file path=ppt/slides/_rels/slide123.xml.rels><?xml version="1.0" encoding="UTF-8" standalone="yes"?>
<Relationships xmlns="http://schemas.openxmlformats.org/package/2006/relationships"><Relationship Id="rId8" Type="http://schemas.openxmlformats.org/officeDocument/2006/relationships/hyperlink" Target="https://www.farxiga-hcp.com/" TargetMode="External"/><Relationship Id="rId3" Type="http://schemas.openxmlformats.org/officeDocument/2006/relationships/notesSlide" Target="../notesSlides/notesSlide91.xml"/><Relationship Id="rId7" Type="http://schemas.openxmlformats.org/officeDocument/2006/relationships/hyperlink" Target="https://www.bydureonhcp.com/" TargetMode="External"/><Relationship Id="rId2" Type="http://schemas.openxmlformats.org/officeDocument/2006/relationships/slideLayout" Target="../slideLayouts/slideLayout3.xml"/><Relationship Id="rId1" Type="http://schemas.openxmlformats.org/officeDocument/2006/relationships/tags" Target="../tags/tag52.xml"/><Relationship Id="rId6" Type="http://schemas.openxmlformats.org/officeDocument/2006/relationships/hyperlink" Target="https://doi.org/10.3389/fendo.2019.00260" TargetMode="External"/><Relationship Id="rId5" Type="http://schemas.openxmlformats.org/officeDocument/2006/relationships/hyperlink" Target="https://doi.org/10.2337/ds16-0026" TargetMode="External"/><Relationship Id="rId4" Type="http://schemas.openxmlformats.org/officeDocument/2006/relationships/hyperlink" Target="https://www.endocrinologynetwork.com/view/sglt2-inhibitors-and-diabetes-double-trouble-genital-mycotic-infections" TargetMode="External"/><Relationship Id="rId9" Type="http://schemas.openxmlformats.org/officeDocument/2006/relationships/hyperlink" Target="https://www.hcp.tradjenta.com/" TargetMode="External"/></Relationships>
</file>

<file path=ppt/slides/_rels/slide124.xml.rels><?xml version="1.0" encoding="UTF-8" standalone="yes"?>
<Relationships xmlns="http://schemas.openxmlformats.org/package/2006/relationships"><Relationship Id="rId8" Type="http://schemas.openxmlformats.org/officeDocument/2006/relationships/hyperlink" Target="https://new.novomedlink.com/obesity-treatment/products/saxenda.html" TargetMode="External"/><Relationship Id="rId3" Type="http://schemas.openxmlformats.org/officeDocument/2006/relationships/notesSlide" Target="../notesSlides/notesSlide92.xml"/><Relationship Id="rId7" Type="http://schemas.openxmlformats.org/officeDocument/2006/relationships/hyperlink" Target="https://www.merckconnect.com/steglatro/coupons-samples/" TargetMode="External"/><Relationship Id="rId12" Type="http://schemas.openxmlformats.org/officeDocument/2006/relationships/hyperlink" Target="https://www.victozapro.com/" TargetMode="External"/><Relationship Id="rId2" Type="http://schemas.openxmlformats.org/officeDocument/2006/relationships/slideLayout" Target="../slideLayouts/slideLayout3.xml"/><Relationship Id="rId1" Type="http://schemas.openxmlformats.org/officeDocument/2006/relationships/tags" Target="../tags/tag53.xml"/><Relationship Id="rId6" Type="http://schemas.openxmlformats.org/officeDocument/2006/relationships/hyperlink" Target="https://www.merckconnect.com/januvia/coverage/" TargetMode="External"/><Relationship Id="rId11" Type="http://schemas.openxmlformats.org/officeDocument/2006/relationships/hyperlink" Target="https://www.trulicity.com/hcp" TargetMode="External"/><Relationship Id="rId5" Type="http://schemas.openxmlformats.org/officeDocument/2006/relationships/hyperlink" Target="https://jardiancehcp.com/" TargetMode="External"/><Relationship Id="rId10" Type="http://schemas.openxmlformats.org/officeDocument/2006/relationships/hyperlink" Target="https://www.ozempicpro.com/" TargetMode="External"/><Relationship Id="rId4" Type="http://schemas.openxmlformats.org/officeDocument/2006/relationships/hyperlink" Target="https://www.invokanahcp.com/" TargetMode="External"/><Relationship Id="rId9" Type="http://schemas.openxmlformats.org/officeDocument/2006/relationships/hyperlink" Target="https://www.onglyza-hcp.com/" TargetMode="External"/></Relationships>
</file>

<file path=ppt/slides/_rels/slide125.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3.xml"/><Relationship Id="rId1" Type="http://schemas.openxmlformats.org/officeDocument/2006/relationships/tags" Target="../tags/tag54.xml"/><Relationship Id="rId5" Type="http://schemas.openxmlformats.org/officeDocument/2006/relationships/hyperlink" Target="https://doi.org/10.1016/S0140-6736(17)30069-7" TargetMode="External"/><Relationship Id="rId4" Type="http://schemas.openxmlformats.org/officeDocument/2006/relationships/hyperlink" Target="https://doi.org/10.2337/diacare.26.1.252" TargetMode="External"/></Relationships>
</file>

<file path=ppt/slides/_rels/slide126.xml.rels><?xml version="1.0" encoding="UTF-8" standalone="yes"?>
<Relationships xmlns="http://schemas.openxmlformats.org/package/2006/relationships"><Relationship Id="rId3" Type="http://schemas.openxmlformats.org/officeDocument/2006/relationships/notesSlide" Target="../notesSlides/notesSlide94.xml"/><Relationship Id="rId7" Type="http://schemas.openxmlformats.org/officeDocument/2006/relationships/hyperlink" Target="https://doi.org/10.1007/s40519-014-0139-y" TargetMode="External"/><Relationship Id="rId2" Type="http://schemas.openxmlformats.org/officeDocument/2006/relationships/slideLayout" Target="../slideLayouts/slideLayout3.xml"/><Relationship Id="rId1" Type="http://schemas.openxmlformats.org/officeDocument/2006/relationships/tags" Target="../tags/tag55.xml"/><Relationship Id="rId6" Type="http://schemas.openxmlformats.org/officeDocument/2006/relationships/hyperlink" Target="https://doi.org/10.1007/s13300-020-00981-0" TargetMode="External"/><Relationship Id="rId5" Type="http://schemas.openxmlformats.org/officeDocument/2006/relationships/hyperlink" Target="https://doi.org/10.3390/nu13020351" TargetMode="External"/><Relationship Id="rId4" Type="http://schemas.openxmlformats.org/officeDocument/2006/relationships/hyperlink" Target="https://www.youtube.com/watch?v=T4_3p43bF7g" TargetMode="External"/></Relationships>
</file>

<file path=ppt/slides/_rels/slide127.xml.rels><?xml version="1.0" encoding="UTF-8" standalone="yes"?>
<Relationships xmlns="http://schemas.openxmlformats.org/package/2006/relationships"><Relationship Id="rId8" Type="http://schemas.openxmlformats.org/officeDocument/2006/relationships/hyperlink" Target="https://www.sciencedirect.com/topics/neuroscience/incretin" TargetMode="External"/><Relationship Id="rId3" Type="http://schemas.openxmlformats.org/officeDocument/2006/relationships/notesSlide" Target="../notesSlides/notesSlide95.xml"/><Relationship Id="rId7" Type="http://schemas.openxmlformats.org/officeDocument/2006/relationships/hyperlink" Target="https://doi.org/10.2337/db11-1825" TargetMode="External"/><Relationship Id="rId2" Type="http://schemas.openxmlformats.org/officeDocument/2006/relationships/slideLayout" Target="../slideLayouts/slideLayout3.xml"/><Relationship Id="rId1" Type="http://schemas.openxmlformats.org/officeDocument/2006/relationships/tags" Target="../tags/tag56.xml"/><Relationship Id="rId6" Type="http://schemas.openxmlformats.org/officeDocument/2006/relationships/hyperlink" Target="https://www.ncbi.nlm.nih.gov/pmc/articles/PMC6054964/" TargetMode="External"/><Relationship Id="rId5" Type="http://schemas.openxmlformats.org/officeDocument/2006/relationships/hyperlink" Target="https://www.ncbi.nlm.nih.gov/pubmed/?term=Rehfeld%20JF%5BAuthor%5D&amp;cauthor=true&amp;cauthor_uid=30061863" TargetMode="External"/><Relationship Id="rId4" Type="http://schemas.openxmlformats.org/officeDocument/2006/relationships/hyperlink" Target="https://doi.org/10.3402/jchimp.v2i3.19081" TargetMode="External"/></Relationships>
</file>

<file path=ppt/slides/_rels/slide128.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3.xml"/><Relationship Id="rId1" Type="http://schemas.openxmlformats.org/officeDocument/2006/relationships/tags" Target="../tags/tag57.xml"/><Relationship Id="rId4" Type="http://schemas.openxmlformats.org/officeDocument/2006/relationships/hyperlink" Target="https://imperialbiosciencereview.com/2020/12/11/glycogen-phosphorylase-and-its-relation-to-type-2-diabetes/" TargetMode="External"/></Relationships>
</file>

<file path=ppt/slides/_rels/slide129.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3.xml"/><Relationship Id="rId1" Type="http://schemas.openxmlformats.org/officeDocument/2006/relationships/tags" Target="../tags/tag58.xml"/><Relationship Id="rId6" Type="http://schemas.openxmlformats.org/officeDocument/2006/relationships/hyperlink" Target="https://doi.org/10.1155/2015/651757" TargetMode="External"/><Relationship Id="rId5" Type="http://schemas.openxmlformats.org/officeDocument/2006/relationships/hyperlink" Target="https://doi.org/10.1210/jc.2002-021053" TargetMode="External"/><Relationship Id="rId4" Type="http://schemas.openxmlformats.org/officeDocument/2006/relationships/hyperlink" Target="https://doi.org/10.1210/jc.2002-021479"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11.xml"/></Relationships>
</file>

<file path=ppt/slides/_rels/slide130.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3.xml"/><Relationship Id="rId1" Type="http://schemas.openxmlformats.org/officeDocument/2006/relationships/tags" Target="../tags/tag59.xml"/><Relationship Id="rId6" Type="http://schemas.openxmlformats.org/officeDocument/2006/relationships/hyperlink" Target="https://www.youtube.com/watch?v=wFDtDM4x7jI" TargetMode="External"/><Relationship Id="rId5" Type="http://schemas.openxmlformats.org/officeDocument/2006/relationships/hyperlink" Target="https://www.youtube.com/watch?v=FePjKBoFICA" TargetMode="External"/><Relationship Id="rId4" Type="http://schemas.openxmlformats.org/officeDocument/2006/relationships/hyperlink" Target="https://doi.org/10.1161/CIRCULATIONAHA.118.038868"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notesSlide" Target="../notesSlides/notesSlide11.xml"/><Relationship Id="rId7"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12.x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6.xml"/></Relationships>
</file>

<file path=ppt/slides/_rels/slide2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notesSlide" Target="../notesSlides/notesSlide15.xml"/><Relationship Id="rId7" Type="http://schemas.openxmlformats.org/officeDocument/2006/relationships/image" Target="../media/image16.png"/><Relationship Id="rId2" Type="http://schemas.openxmlformats.org/officeDocument/2006/relationships/slideLayout" Target="../slideLayouts/slideLayout3.xml"/><Relationship Id="rId1" Type="http://schemas.openxmlformats.org/officeDocument/2006/relationships/tags" Target="../tags/tag17.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jpeg"/><Relationship Id="rId9" Type="http://schemas.openxmlformats.org/officeDocument/2006/relationships/image" Target="../media/image18.png"/></Relationships>
</file>

<file path=ppt/slides/_rels/slide2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16.xml"/><Relationship Id="rId7" Type="http://schemas.openxmlformats.org/officeDocument/2006/relationships/image" Target="../media/image18.png"/><Relationship Id="rId2" Type="http://schemas.openxmlformats.org/officeDocument/2006/relationships/slideLayout" Target="../slideLayouts/slideLayout3.xml"/><Relationship Id="rId1" Type="http://schemas.openxmlformats.org/officeDocument/2006/relationships/tags" Target="../tags/tag18.xml"/><Relationship Id="rId6" Type="http://schemas.openxmlformats.org/officeDocument/2006/relationships/image" Target="../media/image16.png"/><Relationship Id="rId5" Type="http://schemas.openxmlformats.org/officeDocument/2006/relationships/image" Target="../media/image17.jpeg"/><Relationship Id="rId4" Type="http://schemas.openxmlformats.org/officeDocument/2006/relationships/image" Target="../media/image1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19.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20.xml"/><Relationship Id="rId5" Type="http://schemas.openxmlformats.org/officeDocument/2006/relationships/image" Target="../media/image21.jpeg"/><Relationship Id="rId4" Type="http://schemas.openxmlformats.org/officeDocument/2006/relationships/image" Target="../media/image20.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21.xml"/><Relationship Id="rId5" Type="http://schemas.openxmlformats.org/officeDocument/2006/relationships/image" Target="../media/image23.png"/><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22.xml"/><Relationship Id="rId5" Type="http://schemas.openxmlformats.org/officeDocument/2006/relationships/image" Target="../media/image25.png"/><Relationship Id="rId4" Type="http://schemas.openxmlformats.org/officeDocument/2006/relationships/image" Target="../media/image24.jpeg"/></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23.xml"/><Relationship Id="rId5" Type="http://schemas.openxmlformats.org/officeDocument/2006/relationships/image" Target="../media/image30.png"/><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24.xml"/><Relationship Id="rId5" Type="http://schemas.openxmlformats.org/officeDocument/2006/relationships/image" Target="../media/image32.png"/><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3.png"/><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ags" Target="../tags/tag25.xml"/><Relationship Id="rId5" Type="http://schemas.openxmlformats.org/officeDocument/2006/relationships/image" Target="../media/image36.png"/><Relationship Id="rId4" Type="http://schemas.openxmlformats.org/officeDocument/2006/relationships/image" Target="../media/image35.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ags" Target="../tags/tag26.xml"/><Relationship Id="rId5" Type="http://schemas.openxmlformats.org/officeDocument/2006/relationships/image" Target="../media/image38.jpeg"/><Relationship Id="rId4" Type="http://schemas.openxmlformats.org/officeDocument/2006/relationships/image" Target="../media/image37.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ags" Target="../tags/tag27.xml"/><Relationship Id="rId5" Type="http://schemas.openxmlformats.org/officeDocument/2006/relationships/image" Target="../media/image36.png"/><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ags" Target="../tags/tag28.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tags" Target="../tags/tag29.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tags" Target="../tags/tag30.xml"/></Relationships>
</file>

<file path=ppt/slides/_rels/slide4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1.xml"/></Relationships>
</file>

<file path=ppt/slides/_rels/slide4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4.xml"/><Relationship Id="rId4" Type="http://schemas.openxmlformats.org/officeDocument/2006/relationships/image" Target="../media/image1.jpeg"/></Relationships>
</file>

<file path=ppt/slides/_rels/slide5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3.xml"/><Relationship Id="rId1" Type="http://schemas.openxmlformats.org/officeDocument/2006/relationships/tags" Target="../tags/tag33.xml"/><Relationship Id="rId4" Type="http://schemas.openxmlformats.org/officeDocument/2006/relationships/hyperlink" Target="mailto:MaryFinckenorRD@gmail.com" TargetMode="Externa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4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5.xml"/><Relationship Id="rId4" Type="http://schemas.openxmlformats.org/officeDocument/2006/relationships/image" Target="../media/image2.jpeg"/></Relationships>
</file>

<file path=ppt/slides/_rels/slide6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3.xml"/><Relationship Id="rId1" Type="http://schemas.openxmlformats.org/officeDocument/2006/relationships/slideLayout" Target="../slideLayouts/slideLayout3.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6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image" Target="../media/image48.png"/></Relationships>
</file>

<file path=ppt/slides/_rels/slide6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image" Target="../media/image20.jpeg"/></Relationships>
</file>

<file path=ppt/slides/_rels/slide6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slideLayout" Target="../slideLayouts/slideLayout3.xml"/><Relationship Id="rId1" Type="http://schemas.openxmlformats.org/officeDocument/2006/relationships/tags" Target="../tags/tag34.xml"/></Relationships>
</file>

<file path=ppt/slides/_rels/slide8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7.xml"/><Relationship Id="rId1" Type="http://schemas.openxmlformats.org/officeDocument/2006/relationships/slideLayout" Target="../slideLayouts/slideLayout3.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8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3.png"/><Relationship Id="rId1" Type="http://schemas.openxmlformats.org/officeDocument/2006/relationships/slideLayout" Target="../slideLayouts/slideLayout3.xml"/><Relationship Id="rId4" Type="http://schemas.openxmlformats.org/officeDocument/2006/relationships/image" Target="../media/image54.png"/></Relationships>
</file>

<file path=ppt/slides/_rels/slide8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8.xml"/><Relationship Id="rId1" Type="http://schemas.openxmlformats.org/officeDocument/2006/relationships/slideLayout" Target="../slideLayouts/slideLayout3.xml"/><Relationship Id="rId5" Type="http://schemas.openxmlformats.org/officeDocument/2006/relationships/image" Target="../media/image56.png"/><Relationship Id="rId4" Type="http://schemas.openxmlformats.org/officeDocument/2006/relationships/image" Target="../media/image54.png"/></Relationships>
</file>

<file path=ppt/slides/_rels/slide8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3.xml"/><Relationship Id="rId4" Type="http://schemas.openxmlformats.org/officeDocument/2006/relationships/image" Target="../media/image56.png"/></Relationships>
</file>

<file path=ppt/slides/_rels/slide86.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3.xml"/><Relationship Id="rId1" Type="http://schemas.openxmlformats.org/officeDocument/2006/relationships/tags" Target="../tags/tag3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3.xml"/><Relationship Id="rId1" Type="http://schemas.openxmlformats.org/officeDocument/2006/relationships/tags" Target="../tags/tag3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3.xml"/><Relationship Id="rId1" Type="http://schemas.openxmlformats.org/officeDocument/2006/relationships/tags" Target="../tags/tag37.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9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3.xml"/><Relationship Id="rId1" Type="http://schemas.openxmlformats.org/officeDocument/2006/relationships/tags" Target="../tags/tag38.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7.xml"/><Relationship Id="rId1" Type="http://schemas.openxmlformats.org/officeDocument/2006/relationships/slideLayout" Target="../slideLayouts/slideLayout3.xml"/><Relationship Id="rId4" Type="http://schemas.openxmlformats.org/officeDocument/2006/relationships/image" Target="../media/image61.png"/></Relationships>
</file>

<file path=ppt/slides/_rels/slide9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9.xml"/><Relationship Id="rId1" Type="http://schemas.openxmlformats.org/officeDocument/2006/relationships/slideLayout" Target="../slideLayouts/slideLayout3.xml"/><Relationship Id="rId4" Type="http://schemas.openxmlformats.org/officeDocument/2006/relationships/image" Target="../media/image61.png"/></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7.xml"/><Relationship Id="rId1" Type="http://schemas.openxmlformats.org/officeDocument/2006/relationships/tags" Target="../tags/tag39.xml"/><Relationship Id="rId6" Type="http://schemas.openxmlformats.org/officeDocument/2006/relationships/image" Target="../media/image59.png"/><Relationship Id="rId5" Type="http://schemas.openxmlformats.org/officeDocument/2006/relationships/image" Target="../media/image60.png"/><Relationship Id="rId4" Type="http://schemas.openxmlformats.org/officeDocument/2006/relationships/image" Target="../media/image6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72592"/>
            <a:ext cx="12192000" cy="2692816"/>
          </a:xfrm>
        </p:spPr>
        <p:txBody>
          <a:bodyPr>
            <a:normAutofit/>
          </a:bodyPr>
          <a:lstStyle/>
          <a:p>
            <a:pPr algn="ctr"/>
            <a:r>
              <a:rPr lang="en-US" sz="6600">
                <a:latin typeface="Calibri" panose="020F0502020204030204" pitchFamily="34" charset="0"/>
                <a:ea typeface="Calibri" panose="020F0502020204030204" pitchFamily="34" charset="0"/>
              </a:rPr>
              <a:t>The New cardioprotective Diabetes Drugs </a:t>
            </a:r>
            <a:br>
              <a:rPr lang="en-US" sz="3733">
                <a:solidFill>
                  <a:srgbClr val="1C437E"/>
                </a:solidFill>
                <a:latin typeface="Calibri" panose="020F0502020204030204" pitchFamily="34" charset="0"/>
                <a:ea typeface="Calibri" panose="020F0502020204030204" pitchFamily="34" charset="0"/>
              </a:rPr>
            </a:br>
            <a:endParaRPr lang="en-US" sz="3467">
              <a:solidFill>
                <a:srgbClr val="1C437E"/>
              </a:solidFill>
            </a:endParaRPr>
          </a:p>
        </p:txBody>
      </p:sp>
      <p:sp>
        <p:nvSpPr>
          <p:cNvPr id="3" name="Subtitle 2"/>
          <p:cNvSpPr>
            <a:spLocks noGrp="1"/>
          </p:cNvSpPr>
          <p:nvPr>
            <p:ph type="subTitle" idx="1"/>
          </p:nvPr>
        </p:nvSpPr>
        <p:spPr>
          <a:xfrm>
            <a:off x="575868" y="4765823"/>
            <a:ext cx="11201541" cy="1342075"/>
          </a:xfrm>
        </p:spPr>
        <p:txBody>
          <a:bodyPr>
            <a:normAutofit lnSpcReduction="10000"/>
          </a:bodyPr>
          <a:lstStyle/>
          <a:p>
            <a:pPr algn="r">
              <a:lnSpc>
                <a:spcPct val="80000"/>
              </a:lnSpc>
              <a:spcBef>
                <a:spcPts val="267"/>
              </a:spcBef>
              <a:defRPr/>
            </a:pPr>
            <a:r>
              <a:rPr lang="en-US" sz="3600" cap="none"/>
              <a:t>Mary Finckenor, RD, CDCES, BC-ADM, CCRP</a:t>
            </a:r>
          </a:p>
          <a:p>
            <a:pPr algn="r">
              <a:lnSpc>
                <a:spcPct val="80000"/>
              </a:lnSpc>
              <a:spcBef>
                <a:spcPts val="267"/>
              </a:spcBef>
              <a:defRPr/>
            </a:pPr>
            <a:r>
              <a:rPr lang="en-US" sz="3600" cap="none"/>
              <a:t>Dietitian / Diabetes Educator</a:t>
            </a:r>
          </a:p>
          <a:p>
            <a:pPr algn="r">
              <a:lnSpc>
                <a:spcPct val="80000"/>
              </a:lnSpc>
              <a:spcBef>
                <a:spcPts val="267"/>
              </a:spcBef>
              <a:defRPr/>
            </a:pPr>
            <a:r>
              <a:rPr lang="en-US" sz="3600" cap="none">
                <a:hlinkClick r:id="rId2">
                  <a:extLst>
                    <a:ext uri="{A12FA001-AC4F-418D-AE19-62706E023703}">
                      <ahyp:hlinkClr xmlns:ahyp="http://schemas.microsoft.com/office/drawing/2018/hyperlinkcolor" val="tx"/>
                    </a:ext>
                  </a:extLst>
                </a:hlinkClick>
              </a:rPr>
              <a:t>MaryFinckenorRD@</a:t>
            </a:r>
            <a:r>
              <a:rPr lang="en-US" sz="3600" cap="none"/>
              <a:t>gmail.com</a:t>
            </a:r>
          </a:p>
          <a:p>
            <a:endParaRPr lang="en-US"/>
          </a:p>
        </p:txBody>
      </p:sp>
    </p:spTree>
    <p:extLst>
      <p:ext uri="{BB962C8B-B14F-4D97-AF65-F5344CB8AC3E}">
        <p14:creationId xmlns:p14="http://schemas.microsoft.com/office/powerpoint/2010/main" val="108539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0187" y="554777"/>
            <a:ext cx="9875520" cy="857251"/>
          </a:xfrm>
        </p:spPr>
        <p:txBody>
          <a:bodyPr>
            <a:noAutofit/>
          </a:bodyPr>
          <a:lstStyle/>
          <a:p>
            <a:r>
              <a:rPr lang="en-US" sz="5867">
                <a:solidFill>
                  <a:srgbClr val="FF0000"/>
                </a:solidFill>
                <a:cs typeface="Arial" panose="020B0604020202020204" pitchFamily="34" charset="0"/>
              </a:rPr>
              <a:t>MACE include…</a:t>
            </a:r>
          </a:p>
        </p:txBody>
      </p:sp>
      <p:sp>
        <p:nvSpPr>
          <p:cNvPr id="8" name="TextBox 7">
            <a:extLst>
              <a:ext uri="{FF2B5EF4-FFF2-40B4-BE49-F238E27FC236}">
                <a16:creationId xmlns:a16="http://schemas.microsoft.com/office/drawing/2014/main" id="{CFD1D494-2640-4F32-B17A-74B32BE69DC3}"/>
              </a:ext>
            </a:extLst>
          </p:cNvPr>
          <p:cNvSpPr txBox="1"/>
          <p:nvPr/>
        </p:nvSpPr>
        <p:spPr>
          <a:xfrm>
            <a:off x="3296357" y="1786177"/>
            <a:ext cx="5599289" cy="2554354"/>
          </a:xfrm>
          <a:prstGeom prst="rect">
            <a:avLst/>
          </a:prstGeom>
          <a:noFill/>
        </p:spPr>
        <p:txBody>
          <a:bodyPr wrap="square">
            <a:spAutoFit/>
          </a:bodyPr>
          <a:lstStyle/>
          <a:p>
            <a:pPr algn="ctr"/>
            <a:r>
              <a:rPr lang="en-US" sz="5333">
                <a:solidFill>
                  <a:srgbClr val="17182D"/>
                </a:solidFill>
              </a:rPr>
              <a:t>Non-fatal stroke</a:t>
            </a:r>
          </a:p>
          <a:p>
            <a:pPr algn="ctr"/>
            <a:r>
              <a:rPr lang="en-US" sz="5333">
                <a:solidFill>
                  <a:srgbClr val="17182D"/>
                </a:solidFill>
              </a:rPr>
              <a:t>Non-fatal MI</a:t>
            </a:r>
          </a:p>
          <a:p>
            <a:pPr algn="ctr"/>
            <a:r>
              <a:rPr lang="en-US" sz="5333">
                <a:solidFill>
                  <a:srgbClr val="17182D"/>
                </a:solidFill>
              </a:rPr>
              <a:t>CV Death</a:t>
            </a:r>
          </a:p>
        </p:txBody>
      </p:sp>
    </p:spTree>
    <p:custDataLst>
      <p:tags r:id="rId1"/>
    </p:custDataLst>
    <p:extLst>
      <p:ext uri="{BB962C8B-B14F-4D97-AF65-F5344CB8AC3E}">
        <p14:creationId xmlns:p14="http://schemas.microsoft.com/office/powerpoint/2010/main" val="16267327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advTm="40601">
        <p159:morph option="byWord"/>
      </p:transition>
    </mc:Choice>
    <mc:Fallback xmlns="">
      <p:transition spd="slow" advTm="4060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C87F35A7-E979-2EEF-48AA-C829985C3A97}"/>
              </a:ext>
            </a:extLst>
          </p:cNvPr>
          <p:cNvGraphicFramePr>
            <a:graphicFrameLocks noGrp="1"/>
          </p:cNvGraphicFramePr>
          <p:nvPr>
            <p:ph idx="1"/>
            <p:extLst>
              <p:ext uri="{D42A27DB-BD31-4B8C-83A1-F6EECF244321}">
                <p14:modId xmlns:p14="http://schemas.microsoft.com/office/powerpoint/2010/main" val="4197402005"/>
              </p:ext>
            </p:extLst>
          </p:nvPr>
        </p:nvGraphicFramePr>
        <p:xfrm>
          <a:off x="308717" y="331788"/>
          <a:ext cx="11574566" cy="5886131"/>
        </p:xfrm>
        <a:graphic>
          <a:graphicData uri="http://schemas.openxmlformats.org/drawingml/2006/table">
            <a:tbl>
              <a:tblPr firstRow="1" bandRow="1">
                <a:tableStyleId>{5940675A-B579-460E-94D1-54222C63F5DA}</a:tableStyleId>
              </a:tblPr>
              <a:tblGrid>
                <a:gridCol w="1658039">
                  <a:extLst>
                    <a:ext uri="{9D8B030D-6E8A-4147-A177-3AD203B41FA5}">
                      <a16:colId xmlns:a16="http://schemas.microsoft.com/office/drawing/2014/main" val="4004944916"/>
                    </a:ext>
                  </a:extLst>
                </a:gridCol>
                <a:gridCol w="1842868">
                  <a:extLst>
                    <a:ext uri="{9D8B030D-6E8A-4147-A177-3AD203B41FA5}">
                      <a16:colId xmlns:a16="http://schemas.microsoft.com/office/drawing/2014/main" val="2954592808"/>
                    </a:ext>
                  </a:extLst>
                </a:gridCol>
                <a:gridCol w="1448972">
                  <a:extLst>
                    <a:ext uri="{9D8B030D-6E8A-4147-A177-3AD203B41FA5}">
                      <a16:colId xmlns:a16="http://schemas.microsoft.com/office/drawing/2014/main" val="3622729535"/>
                    </a:ext>
                  </a:extLst>
                </a:gridCol>
                <a:gridCol w="1322363">
                  <a:extLst>
                    <a:ext uri="{9D8B030D-6E8A-4147-A177-3AD203B41FA5}">
                      <a16:colId xmlns:a16="http://schemas.microsoft.com/office/drawing/2014/main" val="1033849435"/>
                    </a:ext>
                  </a:extLst>
                </a:gridCol>
                <a:gridCol w="2297723">
                  <a:extLst>
                    <a:ext uri="{9D8B030D-6E8A-4147-A177-3AD203B41FA5}">
                      <a16:colId xmlns:a16="http://schemas.microsoft.com/office/drawing/2014/main" val="3897231947"/>
                    </a:ext>
                  </a:extLst>
                </a:gridCol>
                <a:gridCol w="3004601">
                  <a:extLst>
                    <a:ext uri="{9D8B030D-6E8A-4147-A177-3AD203B41FA5}">
                      <a16:colId xmlns:a16="http://schemas.microsoft.com/office/drawing/2014/main" val="2484310841"/>
                    </a:ext>
                  </a:extLst>
                </a:gridCol>
              </a:tblGrid>
              <a:tr h="582611">
                <a:tc gridSpan="6">
                  <a:txBody>
                    <a:bodyPr/>
                    <a:lstStyle/>
                    <a:p>
                      <a:pPr algn="ctr"/>
                      <a:r>
                        <a:rPr lang="en-US" sz="2400" b="1" dirty="0">
                          <a:solidFill>
                            <a:schemeClr val="tx2"/>
                          </a:solidFill>
                        </a:rPr>
                        <a:t>SGLT2i Cheat Sheet</a:t>
                      </a:r>
                    </a:p>
                  </a:txBody>
                  <a:tcPr>
                    <a:solidFill>
                      <a:schemeClr val="accent2"/>
                    </a:solidFill>
                  </a:tcPr>
                </a:tc>
                <a:tc hMerge="1">
                  <a:txBody>
                    <a:bodyPr/>
                    <a:lstStyle/>
                    <a:p>
                      <a:pPr algn="ctr"/>
                      <a:endParaRPr lang="en-US" sz="2400" b="1" dirty="0">
                        <a:solidFill>
                          <a:schemeClr val="tx2"/>
                        </a:solidFill>
                      </a:endParaRPr>
                    </a:p>
                  </a:txBody>
                  <a:tcPr>
                    <a:solidFill>
                      <a:schemeClr val="accent2"/>
                    </a:solidFill>
                  </a:tcPr>
                </a:tc>
                <a:tc hMerge="1">
                  <a:txBody>
                    <a:bodyPr/>
                    <a:lstStyle/>
                    <a:p>
                      <a:pPr algn="ctr"/>
                      <a:endParaRPr lang="en-US" sz="2400" b="1" dirty="0">
                        <a:solidFill>
                          <a:schemeClr val="tx2"/>
                        </a:solidFill>
                      </a:endParaRPr>
                    </a:p>
                  </a:txBody>
                  <a:tcPr>
                    <a:solidFill>
                      <a:schemeClr val="accent2"/>
                    </a:solidFill>
                  </a:tcPr>
                </a:tc>
                <a:tc hMerge="1">
                  <a:txBody>
                    <a:bodyPr/>
                    <a:lstStyle/>
                    <a:p>
                      <a:pPr algn="ctr"/>
                      <a:endParaRPr lang="en-US" sz="2400" b="1" dirty="0">
                        <a:solidFill>
                          <a:schemeClr val="tx2"/>
                        </a:solidFill>
                      </a:endParaRPr>
                    </a:p>
                  </a:txBody>
                  <a:tcPr>
                    <a:solidFill>
                      <a:schemeClr val="accent2"/>
                    </a:solidFill>
                  </a:tcPr>
                </a:tc>
                <a:tc hMerge="1">
                  <a:txBody>
                    <a:bodyPr/>
                    <a:lstStyle/>
                    <a:p>
                      <a:pPr algn="ctr"/>
                      <a:endParaRPr lang="en-US" sz="2400" b="1" dirty="0">
                        <a:solidFill>
                          <a:schemeClr val="tx2"/>
                        </a:solidFill>
                      </a:endParaRPr>
                    </a:p>
                  </a:txBody>
                  <a:tcPr>
                    <a:solidFill>
                      <a:schemeClr val="accent2"/>
                    </a:solidFill>
                  </a:tcPr>
                </a:tc>
                <a:tc hMerge="1">
                  <a:txBody>
                    <a:bodyPr/>
                    <a:lstStyle/>
                    <a:p>
                      <a:pPr algn="ctr"/>
                      <a:endParaRPr lang="en-US" sz="2400" b="1" dirty="0">
                        <a:solidFill>
                          <a:schemeClr val="tx2"/>
                        </a:solidFill>
                      </a:endParaRPr>
                    </a:p>
                  </a:txBody>
                  <a:tcPr>
                    <a:solidFill>
                      <a:schemeClr val="accent2"/>
                    </a:solidFill>
                  </a:tcPr>
                </a:tc>
                <a:extLst>
                  <a:ext uri="{0D108BD9-81ED-4DB2-BD59-A6C34878D82A}">
                    <a16:rowId xmlns:a16="http://schemas.microsoft.com/office/drawing/2014/main" val="3947857267"/>
                  </a:ext>
                </a:extLst>
              </a:tr>
              <a:tr h="886071">
                <a:tc>
                  <a:txBody>
                    <a:bodyPr/>
                    <a:lstStyle/>
                    <a:p>
                      <a:pPr algn="ctr"/>
                      <a:r>
                        <a:rPr lang="en-US" sz="2400" b="1" dirty="0">
                          <a:solidFill>
                            <a:schemeClr val="tx2"/>
                          </a:solidFill>
                        </a:rPr>
                        <a:t>Drug Name</a:t>
                      </a:r>
                    </a:p>
                  </a:txBody>
                  <a:tcPr>
                    <a:solidFill>
                      <a:schemeClr val="accent2"/>
                    </a:solidFill>
                  </a:tcPr>
                </a:tc>
                <a:tc>
                  <a:txBody>
                    <a:bodyPr/>
                    <a:lstStyle/>
                    <a:p>
                      <a:pPr algn="ctr"/>
                      <a:r>
                        <a:rPr lang="en-US" sz="2400" b="1" dirty="0">
                          <a:solidFill>
                            <a:schemeClr val="tx2"/>
                          </a:solidFill>
                        </a:rPr>
                        <a:t>Medical Name</a:t>
                      </a:r>
                    </a:p>
                  </a:txBody>
                  <a:tcPr>
                    <a:solidFill>
                      <a:schemeClr val="accent2"/>
                    </a:solidFill>
                  </a:tcPr>
                </a:tc>
                <a:tc>
                  <a:txBody>
                    <a:bodyPr/>
                    <a:lstStyle/>
                    <a:p>
                      <a:pPr algn="ctr"/>
                      <a:r>
                        <a:rPr lang="en-US" sz="2400" b="1" dirty="0">
                          <a:solidFill>
                            <a:schemeClr val="tx2"/>
                          </a:solidFill>
                        </a:rPr>
                        <a:t>How Taken</a:t>
                      </a:r>
                    </a:p>
                  </a:txBody>
                  <a:tcPr>
                    <a:solidFill>
                      <a:schemeClr val="accent2"/>
                    </a:solidFill>
                  </a:tcPr>
                </a:tc>
                <a:tc>
                  <a:txBody>
                    <a:bodyPr/>
                    <a:lstStyle/>
                    <a:p>
                      <a:pPr algn="ctr"/>
                      <a:r>
                        <a:rPr lang="en-US" sz="2400" b="1" dirty="0">
                          <a:solidFill>
                            <a:schemeClr val="tx2"/>
                          </a:solidFill>
                        </a:rPr>
                        <a:t>↓A1c*</a:t>
                      </a:r>
                    </a:p>
                  </a:txBody>
                  <a:tcPr>
                    <a:solidFill>
                      <a:schemeClr val="accent2"/>
                    </a:solidFill>
                  </a:tcPr>
                </a:tc>
                <a:tc>
                  <a:txBody>
                    <a:bodyPr/>
                    <a:lstStyle/>
                    <a:p>
                      <a:pPr algn="ctr"/>
                      <a:r>
                        <a:rPr lang="en-US" sz="2400" b="1" dirty="0">
                          <a:solidFill>
                            <a:schemeClr val="tx2"/>
                          </a:solidFill>
                        </a:rPr>
                        <a:t>Indications in addition to Diabetes</a:t>
                      </a:r>
                    </a:p>
                  </a:txBody>
                  <a:tcPr>
                    <a:solidFill>
                      <a:schemeClr val="accent2"/>
                    </a:solidFill>
                  </a:tcPr>
                </a:tc>
                <a:tc>
                  <a:txBody>
                    <a:bodyPr/>
                    <a:lstStyle/>
                    <a:p>
                      <a:pPr algn="ctr"/>
                      <a:r>
                        <a:rPr lang="en-US" sz="2400" b="1" dirty="0">
                          <a:solidFill>
                            <a:schemeClr val="tx2"/>
                          </a:solidFill>
                        </a:rPr>
                        <a:t>Cardio-protective?</a:t>
                      </a:r>
                    </a:p>
                  </a:txBody>
                  <a:tcPr>
                    <a:solidFill>
                      <a:schemeClr val="accent2"/>
                    </a:solidFill>
                  </a:tcPr>
                </a:tc>
                <a:extLst>
                  <a:ext uri="{0D108BD9-81ED-4DB2-BD59-A6C34878D82A}">
                    <a16:rowId xmlns:a16="http://schemas.microsoft.com/office/drawing/2014/main" val="3775670727"/>
                  </a:ext>
                </a:extLst>
              </a:tr>
              <a:tr h="506730">
                <a:tc>
                  <a:txBody>
                    <a:bodyPr/>
                    <a:lstStyle/>
                    <a:p>
                      <a:r>
                        <a:rPr lang="en-US" sz="2400" b="1" dirty="0">
                          <a:solidFill>
                            <a:schemeClr val="tx2"/>
                          </a:solidFill>
                        </a:rPr>
                        <a:t>Invokana</a:t>
                      </a:r>
                    </a:p>
                  </a:txBody>
                  <a:tcPr>
                    <a:solidFill>
                      <a:schemeClr val="accent1">
                        <a:lumMod val="40000"/>
                        <a:lumOff val="60000"/>
                      </a:schemeClr>
                    </a:solidFill>
                  </a:tcPr>
                </a:tc>
                <a:tc>
                  <a:txBody>
                    <a:bodyPr/>
                    <a:lstStyle/>
                    <a:p>
                      <a:r>
                        <a:rPr lang="en-US" sz="2400" b="0" dirty="0">
                          <a:solidFill>
                            <a:schemeClr val="tx2"/>
                          </a:solidFill>
                          <a:sym typeface="Wingdings" panose="05000000000000000000" pitchFamily="2" charset="2"/>
                        </a:rPr>
                        <a:t>canagliflozin</a:t>
                      </a:r>
                      <a:endParaRPr lang="en-US" sz="2400" b="0" dirty="0">
                        <a:solidFill>
                          <a:schemeClr val="tx2"/>
                        </a:solidFill>
                      </a:endParaRP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2"/>
                          </a:solidFill>
                        </a:rPr>
                        <a:t>1 x day oral</a:t>
                      </a: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solidFill>
                            <a:schemeClr val="tx2"/>
                          </a:solidFill>
                        </a:rPr>
                        <a:t>↓1%</a:t>
                      </a: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0" dirty="0">
                          <a:solidFill>
                            <a:schemeClr val="tx2"/>
                          </a:solidFill>
                        </a:rPr>
                        <a:t>None</a:t>
                      </a: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chemeClr val="tx2"/>
                          </a:solidFill>
                        </a:rPr>
                        <a:t>YES</a:t>
                      </a:r>
                    </a:p>
                  </a:txBody>
                  <a:tcPr>
                    <a:solidFill>
                      <a:schemeClr val="accent1">
                        <a:lumMod val="40000"/>
                        <a:lumOff val="60000"/>
                      </a:schemeClr>
                    </a:solidFill>
                  </a:tcPr>
                </a:tc>
                <a:extLst>
                  <a:ext uri="{0D108BD9-81ED-4DB2-BD59-A6C34878D82A}">
                    <a16:rowId xmlns:a16="http://schemas.microsoft.com/office/drawing/2014/main" val="2584900082"/>
                  </a:ext>
                </a:extLst>
              </a:tr>
              <a:tr h="506730">
                <a:tc>
                  <a:txBody>
                    <a:bodyPr/>
                    <a:lstStyle/>
                    <a:p>
                      <a:r>
                        <a:rPr lang="en-US" sz="2400" b="1">
                          <a:solidFill>
                            <a:schemeClr val="tx2"/>
                          </a:solidFill>
                        </a:rPr>
                        <a:t>Farxiga</a:t>
                      </a:r>
                      <a:endParaRPr lang="en-US" sz="2400" b="1" dirty="0">
                        <a:solidFill>
                          <a:schemeClr val="tx2"/>
                        </a:solidFill>
                      </a:endParaRPr>
                    </a:p>
                  </a:txBody>
                  <a:tcPr>
                    <a:solidFill>
                      <a:schemeClr val="accent6">
                        <a:lumMod val="40000"/>
                        <a:lumOff val="60000"/>
                      </a:schemeClr>
                    </a:solidFill>
                  </a:tcPr>
                </a:tc>
                <a:tc>
                  <a:txBody>
                    <a:bodyPr/>
                    <a:lstStyle/>
                    <a:p>
                      <a:r>
                        <a:rPr lang="en-US" sz="2400" b="0">
                          <a:solidFill>
                            <a:schemeClr val="tx2"/>
                          </a:solidFill>
                          <a:sym typeface="Wingdings" panose="05000000000000000000" pitchFamily="2" charset="2"/>
                        </a:rPr>
                        <a:t>dapagliflozin</a:t>
                      </a:r>
                      <a:endParaRPr lang="en-US" sz="2400" b="0">
                        <a:solidFill>
                          <a:schemeClr val="tx2"/>
                        </a:solidFill>
                      </a:endParaRPr>
                    </a:p>
                  </a:txBody>
                  <a:tcPr>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2"/>
                          </a:solidFill>
                        </a:rPr>
                        <a:t>1 x day oral</a:t>
                      </a:r>
                    </a:p>
                  </a:txBody>
                  <a:tcPr>
                    <a:solidFill>
                      <a:schemeClr val="accent6">
                        <a:lumMod val="40000"/>
                        <a:lumOff val="60000"/>
                      </a:schemeClr>
                    </a:solidFill>
                  </a:tcPr>
                </a:tc>
                <a:tc>
                  <a:txBody>
                    <a:bodyPr/>
                    <a:lstStyle/>
                    <a:p>
                      <a:pPr algn="ctr"/>
                      <a:r>
                        <a:rPr lang="en-US" sz="2400" b="0" dirty="0">
                          <a:solidFill>
                            <a:schemeClr val="tx2"/>
                          </a:solidFill>
                        </a:rPr>
                        <a:t>↓0.7%</a:t>
                      </a:r>
                    </a:p>
                  </a:txBody>
                  <a:tcPr>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0" dirty="0">
                          <a:solidFill>
                            <a:schemeClr val="tx2"/>
                          </a:solidFill>
                        </a:rPr>
                        <a:t>CKD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0" dirty="0">
                          <a:solidFill>
                            <a:schemeClr val="tx2"/>
                          </a:solidFill>
                        </a:rPr>
                        <a:t>HF</a:t>
                      </a:r>
                    </a:p>
                  </a:txBody>
                  <a:tcPr>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chemeClr val="tx2"/>
                          </a:solidFill>
                        </a:rPr>
                        <a:t>YES</a:t>
                      </a:r>
                    </a:p>
                  </a:txBody>
                  <a:tcPr>
                    <a:solidFill>
                      <a:schemeClr val="accent6">
                        <a:lumMod val="40000"/>
                        <a:lumOff val="60000"/>
                      </a:schemeClr>
                    </a:solidFill>
                  </a:tcPr>
                </a:tc>
                <a:extLst>
                  <a:ext uri="{0D108BD9-81ED-4DB2-BD59-A6C34878D82A}">
                    <a16:rowId xmlns:a16="http://schemas.microsoft.com/office/drawing/2014/main" val="46774571"/>
                  </a:ext>
                </a:extLst>
              </a:tr>
              <a:tr h="506730">
                <a:tc>
                  <a:txBody>
                    <a:bodyPr/>
                    <a:lstStyle/>
                    <a:p>
                      <a:r>
                        <a:rPr lang="en-US" sz="2400" b="1" dirty="0">
                          <a:solidFill>
                            <a:schemeClr val="tx2"/>
                          </a:solidFill>
                        </a:rPr>
                        <a:t>Jardiance</a:t>
                      </a:r>
                    </a:p>
                  </a:txBody>
                  <a:tcPr>
                    <a:solidFill>
                      <a:schemeClr val="accent3">
                        <a:lumMod val="40000"/>
                        <a:lumOff val="60000"/>
                      </a:schemeClr>
                    </a:solidFill>
                  </a:tcPr>
                </a:tc>
                <a:tc>
                  <a:txBody>
                    <a:bodyPr/>
                    <a:lstStyle/>
                    <a:p>
                      <a:r>
                        <a:rPr lang="en-US" sz="2400" b="0">
                          <a:solidFill>
                            <a:schemeClr val="tx2"/>
                          </a:solidFill>
                        </a:rPr>
                        <a:t>empagliflozin</a:t>
                      </a:r>
                    </a:p>
                  </a:txBody>
                  <a:tcPr>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2"/>
                          </a:solidFill>
                        </a:rPr>
                        <a:t>1 x day oral</a:t>
                      </a:r>
                    </a:p>
                  </a:txBody>
                  <a:tcPr>
                    <a:solidFill>
                      <a:schemeClr val="accent3">
                        <a:lumMod val="40000"/>
                        <a:lumOff val="60000"/>
                      </a:schemeClr>
                    </a:solidFill>
                  </a:tcPr>
                </a:tc>
                <a:tc>
                  <a:txBody>
                    <a:bodyPr/>
                    <a:lstStyle/>
                    <a:p>
                      <a:pPr algn="ctr"/>
                      <a:r>
                        <a:rPr lang="en-US" sz="2400" b="0" dirty="0">
                          <a:solidFill>
                            <a:schemeClr val="tx2"/>
                          </a:solidFill>
                        </a:rPr>
                        <a:t>↓0.8%</a:t>
                      </a:r>
                    </a:p>
                  </a:txBody>
                  <a:tcPr>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0" dirty="0">
                          <a:solidFill>
                            <a:schemeClr val="tx2"/>
                          </a:solidFill>
                        </a:rPr>
                        <a:t>CKD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0" dirty="0">
                          <a:solidFill>
                            <a:schemeClr val="tx2"/>
                          </a:solidFill>
                        </a:rPr>
                        <a:t>HF</a:t>
                      </a:r>
                    </a:p>
                  </a:txBody>
                  <a:tcPr>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chemeClr val="tx2"/>
                          </a:solidFill>
                        </a:rPr>
                        <a:t>YES</a:t>
                      </a:r>
                    </a:p>
                  </a:txBody>
                  <a:tcPr>
                    <a:solidFill>
                      <a:schemeClr val="accent3">
                        <a:lumMod val="40000"/>
                        <a:lumOff val="60000"/>
                      </a:schemeClr>
                    </a:solidFill>
                  </a:tcPr>
                </a:tc>
                <a:extLst>
                  <a:ext uri="{0D108BD9-81ED-4DB2-BD59-A6C34878D82A}">
                    <a16:rowId xmlns:a16="http://schemas.microsoft.com/office/drawing/2014/main" val="3926689296"/>
                  </a:ext>
                </a:extLst>
              </a:tr>
              <a:tr h="506730">
                <a:tc>
                  <a:txBody>
                    <a:bodyPr/>
                    <a:lstStyle/>
                    <a:p>
                      <a:r>
                        <a:rPr lang="en-US" sz="2400" b="1" dirty="0" err="1">
                          <a:solidFill>
                            <a:schemeClr val="tx2"/>
                          </a:solidFill>
                        </a:rPr>
                        <a:t>Steglatro</a:t>
                      </a:r>
                      <a:endParaRPr lang="en-US" sz="2400" b="1" dirty="0">
                        <a:solidFill>
                          <a:schemeClr val="tx2"/>
                        </a:solidFill>
                      </a:endParaRPr>
                    </a:p>
                  </a:txBody>
                  <a:tcPr>
                    <a:solidFill>
                      <a:schemeClr val="accent4">
                        <a:lumMod val="40000"/>
                        <a:lumOff val="60000"/>
                      </a:schemeClr>
                    </a:solidFill>
                  </a:tcPr>
                </a:tc>
                <a:tc>
                  <a:txBody>
                    <a:bodyPr/>
                    <a:lstStyle/>
                    <a:p>
                      <a:r>
                        <a:rPr lang="en-US" sz="2400">
                          <a:solidFill>
                            <a:schemeClr val="tx2"/>
                          </a:solidFill>
                        </a:rPr>
                        <a:t>ertugliflozin</a:t>
                      </a:r>
                      <a:endParaRPr lang="en-US" sz="2400" b="0">
                        <a:solidFill>
                          <a:schemeClr val="tx2"/>
                        </a:solidFill>
                      </a:endParaRPr>
                    </a:p>
                  </a:txBody>
                  <a:tcPr>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2"/>
                          </a:solidFill>
                        </a:rPr>
                        <a:t>1 x day oral</a:t>
                      </a:r>
                    </a:p>
                  </a:txBody>
                  <a:tcPr>
                    <a:solidFill>
                      <a:schemeClr val="accent4">
                        <a:lumMod val="40000"/>
                        <a:lumOff val="60000"/>
                      </a:schemeClr>
                    </a:solidFill>
                  </a:tcPr>
                </a:tc>
                <a:tc>
                  <a:txBody>
                    <a:bodyPr/>
                    <a:lstStyle/>
                    <a:p>
                      <a:pPr algn="ctr"/>
                      <a:r>
                        <a:rPr lang="en-US" sz="2400" b="0" dirty="0">
                          <a:solidFill>
                            <a:schemeClr val="tx2"/>
                          </a:solidFill>
                        </a:rPr>
                        <a:t>↓0.6%</a:t>
                      </a:r>
                    </a:p>
                  </a:txBody>
                  <a:tcPr>
                    <a:solidFill>
                      <a:schemeClr val="accent4">
                        <a:lumMod val="40000"/>
                        <a:lumOff val="60000"/>
                      </a:schemeClr>
                    </a:solidFill>
                  </a:tcPr>
                </a:tc>
                <a:tc>
                  <a:txBody>
                    <a:bodyPr/>
                    <a:lstStyle/>
                    <a:p>
                      <a:pPr algn="ctr"/>
                      <a:r>
                        <a:rPr lang="en-US" sz="2200" b="0" dirty="0">
                          <a:solidFill>
                            <a:schemeClr val="tx2"/>
                          </a:solidFill>
                        </a:rPr>
                        <a:t>None</a:t>
                      </a:r>
                    </a:p>
                  </a:txBody>
                  <a:tcPr>
                    <a:solidFill>
                      <a:schemeClr val="accent4">
                        <a:lumMod val="40000"/>
                        <a:lumOff val="60000"/>
                      </a:schemeClr>
                    </a:solidFill>
                  </a:tcPr>
                </a:tc>
                <a:tc>
                  <a:txBody>
                    <a:bodyPr/>
                    <a:lstStyle/>
                    <a:p>
                      <a:pPr algn="ctr"/>
                      <a:r>
                        <a:rPr lang="en-US" sz="2200" b="0" dirty="0">
                          <a:solidFill>
                            <a:schemeClr val="tx2"/>
                          </a:solidFill>
                        </a:rPr>
                        <a:t>NO</a:t>
                      </a:r>
                    </a:p>
                  </a:txBody>
                  <a:tcPr>
                    <a:solidFill>
                      <a:schemeClr val="accent4">
                        <a:lumMod val="40000"/>
                        <a:lumOff val="60000"/>
                      </a:schemeClr>
                    </a:solidFill>
                  </a:tcPr>
                </a:tc>
                <a:extLst>
                  <a:ext uri="{0D108BD9-81ED-4DB2-BD59-A6C34878D82A}">
                    <a16:rowId xmlns:a16="http://schemas.microsoft.com/office/drawing/2014/main" val="2296209168"/>
                  </a:ext>
                </a:extLst>
              </a:tr>
              <a:tr h="506730">
                <a:tc>
                  <a:txBody>
                    <a:bodyPr/>
                    <a:lstStyle/>
                    <a:p>
                      <a:r>
                        <a:rPr lang="en-US" sz="2400" b="1" dirty="0" err="1">
                          <a:solidFill>
                            <a:schemeClr val="tx2"/>
                          </a:solidFill>
                        </a:rPr>
                        <a:t>Brenzavvy</a:t>
                      </a:r>
                      <a:endParaRPr lang="en-US" sz="2400" b="1" dirty="0">
                        <a:solidFill>
                          <a:schemeClr val="tx2"/>
                        </a:solidFill>
                      </a:endParaRPr>
                    </a:p>
                  </a:txBody>
                  <a:tcPr>
                    <a:solidFill>
                      <a:schemeClr val="tx1">
                        <a:lumMod val="40000"/>
                        <a:lumOff val="60000"/>
                      </a:schemeClr>
                    </a:solidFill>
                  </a:tcPr>
                </a:tc>
                <a:tc>
                  <a:txBody>
                    <a:bodyPr/>
                    <a:lstStyle/>
                    <a:p>
                      <a:r>
                        <a:rPr lang="en-US" sz="2400" b="0" i="0" kern="1200" dirty="0" err="1">
                          <a:solidFill>
                            <a:schemeClr val="tx2"/>
                          </a:solidFill>
                          <a:effectLst/>
                          <a:latin typeface="+mn-lt"/>
                          <a:ea typeface="+mn-ea"/>
                          <a:cs typeface="+mn-cs"/>
                        </a:rPr>
                        <a:t>bexagliflozin</a:t>
                      </a:r>
                      <a:endParaRPr lang="en-US" sz="2400" b="0" dirty="0">
                        <a:solidFill>
                          <a:schemeClr val="tx2"/>
                        </a:solidFill>
                      </a:endParaRPr>
                    </a:p>
                  </a:txBody>
                  <a:tcPr>
                    <a:solidFill>
                      <a:schemeClr val="tx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2"/>
                          </a:solidFill>
                        </a:rPr>
                        <a:t>1 x day oral</a:t>
                      </a:r>
                    </a:p>
                  </a:txBody>
                  <a:tcPr>
                    <a:solidFill>
                      <a:schemeClr val="tx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solidFill>
                            <a:schemeClr val="tx2"/>
                          </a:solidFill>
                        </a:rPr>
                        <a:t>↓0.56%</a:t>
                      </a:r>
                    </a:p>
                  </a:txBody>
                  <a:tcPr>
                    <a:solidFill>
                      <a:schemeClr val="tx1">
                        <a:lumMod val="40000"/>
                        <a:lumOff val="60000"/>
                      </a:schemeClr>
                    </a:solidFill>
                  </a:tcPr>
                </a:tc>
                <a:tc>
                  <a:txBody>
                    <a:bodyPr/>
                    <a:lstStyle/>
                    <a:p>
                      <a:pPr algn="ctr"/>
                      <a:r>
                        <a:rPr lang="en-US" sz="2200" dirty="0">
                          <a:solidFill>
                            <a:schemeClr val="tx2"/>
                          </a:solidFill>
                        </a:rPr>
                        <a:t>None</a:t>
                      </a:r>
                    </a:p>
                  </a:txBody>
                  <a:tcPr>
                    <a:solidFill>
                      <a:schemeClr val="tx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chemeClr val="tx2"/>
                          </a:solidFill>
                        </a:rPr>
                        <a:t>NO</a:t>
                      </a:r>
                    </a:p>
                  </a:txBody>
                  <a:tcPr>
                    <a:solidFill>
                      <a:schemeClr val="tx1">
                        <a:lumMod val="40000"/>
                        <a:lumOff val="60000"/>
                      </a:schemeClr>
                    </a:solidFill>
                  </a:tcPr>
                </a:tc>
                <a:extLst>
                  <a:ext uri="{0D108BD9-81ED-4DB2-BD59-A6C34878D82A}">
                    <a16:rowId xmlns:a16="http://schemas.microsoft.com/office/drawing/2014/main" val="3765236649"/>
                  </a:ext>
                </a:extLst>
              </a:tr>
            </a:tbl>
          </a:graphicData>
        </a:graphic>
      </p:graphicFrame>
      <p:sp>
        <p:nvSpPr>
          <p:cNvPr id="2" name="TextBox 1">
            <a:extLst>
              <a:ext uri="{FF2B5EF4-FFF2-40B4-BE49-F238E27FC236}">
                <a16:creationId xmlns:a16="http://schemas.microsoft.com/office/drawing/2014/main" id="{3398E0A9-2B94-AF6E-B750-C396DF12B920}"/>
              </a:ext>
            </a:extLst>
          </p:cNvPr>
          <p:cNvSpPr txBox="1"/>
          <p:nvPr/>
        </p:nvSpPr>
        <p:spPr>
          <a:xfrm>
            <a:off x="6518803" y="6217919"/>
            <a:ext cx="5364480" cy="400110"/>
          </a:xfrm>
          <a:prstGeom prst="rect">
            <a:avLst/>
          </a:prstGeom>
          <a:noFill/>
        </p:spPr>
        <p:txBody>
          <a:bodyPr wrap="square" rtlCol="0">
            <a:spAutoFit/>
          </a:bodyPr>
          <a:lstStyle/>
          <a:p>
            <a:pPr algn="r"/>
            <a:r>
              <a:rPr lang="en-US" sz="2000" dirty="0">
                <a:hlinkClick r:id="rId4"/>
              </a:rPr>
              <a:t>MaryFinckenorRD@gmail.com</a:t>
            </a:r>
            <a:r>
              <a:rPr lang="en-US" sz="2000" dirty="0"/>
              <a:t> 4.2024</a:t>
            </a:r>
          </a:p>
        </p:txBody>
      </p:sp>
    </p:spTree>
    <p:custDataLst>
      <p:tags r:id="rId1"/>
    </p:custDataLst>
    <p:extLst>
      <p:ext uri="{BB962C8B-B14F-4D97-AF65-F5344CB8AC3E}">
        <p14:creationId xmlns:p14="http://schemas.microsoft.com/office/powerpoint/2010/main" val="1896453203"/>
      </p:ext>
    </p:extLst>
  </p:cSld>
  <p:clrMapOvr>
    <a:masterClrMapping/>
  </p:clrMapOvr>
  <mc:AlternateContent xmlns:mc="http://schemas.openxmlformats.org/markup-compatibility/2006" xmlns:p14="http://schemas.microsoft.com/office/powerpoint/2010/main">
    <mc:Choice Requires="p14">
      <p:transition p14:dur="0" advTm="16040"/>
    </mc:Choice>
    <mc:Fallback xmlns="">
      <p:transition advTm="16040"/>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95FAB113-E81E-4A5A-BD00-57A4E1647474}"/>
              </a:ext>
            </a:extLst>
          </p:cNvPr>
          <p:cNvSpPr>
            <a:spLocks noGrp="1"/>
          </p:cNvSpPr>
          <p:nvPr>
            <p:ph type="title"/>
          </p:nvPr>
        </p:nvSpPr>
        <p:spPr>
          <a:xfrm>
            <a:off x="1871934" y="1957125"/>
            <a:ext cx="8300350" cy="2743200"/>
          </a:xfrm>
        </p:spPr>
        <p:txBody>
          <a:bodyPr>
            <a:normAutofit/>
          </a:bodyPr>
          <a:lstStyle/>
          <a:p>
            <a:pPr algn="ctr"/>
            <a:r>
              <a:rPr lang="en-US" altLang="en-US" sz="7200" cap="none" dirty="0">
                <a:latin typeface="Lucida Sans" panose="020B0602030504020204" pitchFamily="34" charset="0"/>
                <a:ea typeface="ＭＳ Ｐゴシック" panose="020B0600070205080204" pitchFamily="34" charset="-128"/>
              </a:rPr>
              <a:t>SGLT2i Drug Contraindications</a:t>
            </a:r>
          </a:p>
        </p:txBody>
      </p:sp>
    </p:spTree>
    <p:extLst>
      <p:ext uri="{BB962C8B-B14F-4D97-AF65-F5344CB8AC3E}">
        <p14:creationId xmlns:p14="http://schemas.microsoft.com/office/powerpoint/2010/main" val="36915530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9244" y="668064"/>
            <a:ext cx="8558464" cy="857251"/>
          </a:xfrm>
        </p:spPr>
        <p:txBody>
          <a:bodyPr>
            <a:noAutofit/>
          </a:bodyPr>
          <a:lstStyle/>
          <a:p>
            <a:pPr algn="ctr"/>
            <a:r>
              <a:rPr lang="en-US">
                <a:latin typeface="+mn-lt"/>
              </a:rPr>
              <a:t>SGLT2i - Contraindications </a:t>
            </a:r>
          </a:p>
        </p:txBody>
      </p:sp>
      <p:sp>
        <p:nvSpPr>
          <p:cNvPr id="7" name="Content Placeholder 6"/>
          <p:cNvSpPr>
            <a:spLocks noGrp="1"/>
          </p:cNvSpPr>
          <p:nvPr>
            <p:ph idx="1"/>
          </p:nvPr>
        </p:nvSpPr>
        <p:spPr>
          <a:xfrm>
            <a:off x="2468110" y="1662770"/>
            <a:ext cx="7228489" cy="700580"/>
          </a:xfrm>
        </p:spPr>
        <p:txBody>
          <a:bodyPr>
            <a:noAutofit/>
          </a:bodyPr>
          <a:lstStyle/>
          <a:p>
            <a:pPr marL="34290" indent="0" algn="ctr">
              <a:spcAft>
                <a:spcPts val="1800"/>
              </a:spcAft>
              <a:buNone/>
            </a:pPr>
            <a:r>
              <a:rPr lang="en-US"/>
              <a:t>Renal Insufficiency </a:t>
            </a:r>
          </a:p>
        </p:txBody>
      </p:sp>
      <p:sp>
        <p:nvSpPr>
          <p:cNvPr id="3" name="AutoShape 4" descr="Explaining Your Kidney Test Results: A Tear-off Pad for Clinical Use | NIDDK"/>
          <p:cNvSpPr>
            <a:spLocks noChangeAspect="1" noChangeArrowheads="1"/>
          </p:cNvSpPr>
          <p:nvPr/>
        </p:nvSpPr>
        <p:spPr bwMode="auto">
          <a:xfrm>
            <a:off x="1640681" y="7489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1" rIns="68580" bIns="34291" numCol="1" anchor="t" anchorCtr="0" compatLnSpc="1">
            <a:prstTxWarp prst="textNoShape">
              <a:avLst/>
            </a:prstTxWarp>
          </a:bodyPr>
          <a:lstStyle/>
          <a:p>
            <a:endParaRPr lang="en-US" sz="1351"/>
          </a:p>
        </p:txBody>
      </p:sp>
      <p:pic>
        <p:nvPicPr>
          <p:cNvPr id="16386" name="Picture 2" descr="Kidney Clipart Blue - Transparent Dialysis Clipart , Free Transparent  Clipart - ClipartKe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114" y="2618638"/>
            <a:ext cx="4742273" cy="2776865"/>
          </a:xfrm>
          <a:prstGeom prst="rect">
            <a:avLst/>
          </a:prstGeom>
          <a:noFill/>
          <a:ln w="38100">
            <a:solidFill>
              <a:schemeClr val="tx2">
                <a:lumMod val="95000"/>
                <a:lumOff val="5000"/>
              </a:schemeClr>
            </a:solidFill>
          </a:ln>
          <a:extLst>
            <a:ext uri="{909E8E84-426E-40DD-AFC4-6F175D3DCCD1}">
              <a14:hiddenFill xmlns:a14="http://schemas.microsoft.com/office/drawing/2010/main">
                <a:solidFill>
                  <a:srgbClr val="FFFFFF"/>
                </a:solidFill>
              </a14:hiddenFill>
            </a:ext>
          </a:extLst>
        </p:spPr>
      </p:pic>
      <p:pic>
        <p:nvPicPr>
          <p:cNvPr id="16390" name="Picture 6" descr="Explaining Your Kidney Test Results: A Tear-off Pad for Clinical Use | NIDD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9613" y="2618640"/>
            <a:ext cx="4618416" cy="2776865"/>
          </a:xfrm>
          <a:prstGeom prst="rect">
            <a:avLst/>
          </a:prstGeom>
          <a:noFill/>
          <a:ln w="38100">
            <a:solidFill>
              <a:schemeClr val="tx2"/>
            </a:solidFill>
          </a:ln>
          <a:extLst>
            <a:ext uri="{909E8E84-426E-40DD-AFC4-6F175D3DCCD1}">
              <a14:hiddenFill xmlns:a14="http://schemas.microsoft.com/office/drawing/2010/main">
                <a:solidFill>
                  <a:srgbClr val="FFFFFF"/>
                </a:solidFill>
              </a14:hiddenFill>
            </a:ext>
          </a:extLst>
        </p:spPr>
      </p:pic>
      <p:pic>
        <p:nvPicPr>
          <p:cNvPr id="8" name="Picture 10" descr="http://www.clipartbest.com/cliparts/aTe/ozn/aTeoznBq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5006224">
            <a:off x="2613883" y="3830595"/>
            <a:ext cx="1242039" cy="552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http://www.clipartbest.com/cliparts/aTe/ozn/aTeoznBqc.png">
            <a:extLst>
              <a:ext uri="{FF2B5EF4-FFF2-40B4-BE49-F238E27FC236}">
                <a16:creationId xmlns:a16="http://schemas.microsoft.com/office/drawing/2014/main" id="{7D494B81-560A-773F-7424-7CF426BF318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7317752">
            <a:off x="3031608" y="3800861"/>
            <a:ext cx="1258944" cy="552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88D94BD7-B19D-E768-65E9-4EAF081EF404}"/>
              </a:ext>
            </a:extLst>
          </p:cNvPr>
          <p:cNvSpPr txBox="1"/>
          <p:nvPr/>
        </p:nvSpPr>
        <p:spPr>
          <a:xfrm>
            <a:off x="915277" y="5466182"/>
            <a:ext cx="5283199" cy="923330"/>
          </a:xfrm>
          <a:prstGeom prst="rect">
            <a:avLst/>
          </a:prstGeom>
          <a:noFill/>
        </p:spPr>
        <p:txBody>
          <a:bodyPr wrap="square" rtlCol="0">
            <a:spAutoFit/>
          </a:bodyPr>
          <a:lstStyle/>
          <a:p>
            <a:r>
              <a:rPr lang="en-US" sz="2700" dirty="0">
                <a:solidFill>
                  <a:schemeClr val="tx2"/>
                </a:solidFill>
              </a:rPr>
              <a:t>GFR </a:t>
            </a:r>
            <a:r>
              <a:rPr lang="en-US" sz="2700" u="sng" dirty="0">
                <a:solidFill>
                  <a:schemeClr val="tx2"/>
                </a:solidFill>
              </a:rPr>
              <a:t>&gt;</a:t>
            </a:r>
            <a:r>
              <a:rPr lang="en-US" sz="2700" dirty="0">
                <a:solidFill>
                  <a:schemeClr val="tx2"/>
                </a:solidFill>
              </a:rPr>
              <a:t>30 – Invokana and Jardiance</a:t>
            </a:r>
          </a:p>
          <a:p>
            <a:r>
              <a:rPr lang="en-US" sz="2700" dirty="0">
                <a:solidFill>
                  <a:schemeClr val="tx2"/>
                </a:solidFill>
              </a:rPr>
              <a:t>GFR </a:t>
            </a:r>
            <a:r>
              <a:rPr lang="en-US" sz="2700" u="sng" dirty="0">
                <a:solidFill>
                  <a:schemeClr val="tx2"/>
                </a:solidFill>
              </a:rPr>
              <a:t>&gt;</a:t>
            </a:r>
            <a:r>
              <a:rPr lang="en-US" sz="2700" dirty="0">
                <a:solidFill>
                  <a:schemeClr val="tx2"/>
                </a:solidFill>
              </a:rPr>
              <a:t>45 – </a:t>
            </a:r>
            <a:r>
              <a:rPr lang="en-US" sz="2700" dirty="0" err="1">
                <a:solidFill>
                  <a:schemeClr val="tx2"/>
                </a:solidFill>
              </a:rPr>
              <a:t>Farxiga</a:t>
            </a:r>
            <a:r>
              <a:rPr lang="en-US" sz="2700" dirty="0">
                <a:solidFill>
                  <a:schemeClr val="tx2"/>
                </a:solidFill>
              </a:rPr>
              <a:t> </a:t>
            </a:r>
          </a:p>
        </p:txBody>
      </p:sp>
    </p:spTree>
    <p:custDataLst>
      <p:tags r:id="rId1"/>
    </p:custDataLst>
    <p:extLst>
      <p:ext uri="{BB962C8B-B14F-4D97-AF65-F5344CB8AC3E}">
        <p14:creationId xmlns:p14="http://schemas.microsoft.com/office/powerpoint/2010/main" val="2694740395"/>
      </p:ext>
    </p:extLst>
  </p:cSld>
  <p:clrMapOvr>
    <a:masterClrMapping/>
  </p:clrMapOvr>
  <mc:AlternateContent xmlns:mc="http://schemas.openxmlformats.org/markup-compatibility/2006">
    <mc:Choice xmlns:p14="http://schemas.microsoft.com/office/powerpoint/2010/main" Requires="p14">
      <p:transition p14:dur="0" advTm="79770"/>
    </mc:Choice>
    <mc:Fallback>
      <p:transition advTm="7977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9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63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95FAB113-E81E-4A5A-BD00-57A4E1647474}"/>
              </a:ext>
            </a:extLst>
          </p:cNvPr>
          <p:cNvSpPr>
            <a:spLocks noGrp="1"/>
          </p:cNvSpPr>
          <p:nvPr>
            <p:ph type="title"/>
          </p:nvPr>
        </p:nvSpPr>
        <p:spPr>
          <a:xfrm>
            <a:off x="1871934" y="1957125"/>
            <a:ext cx="8300350" cy="2743200"/>
          </a:xfrm>
        </p:spPr>
        <p:txBody>
          <a:bodyPr>
            <a:normAutofit/>
          </a:bodyPr>
          <a:lstStyle/>
          <a:p>
            <a:pPr algn="ctr"/>
            <a:r>
              <a:rPr lang="en-US" altLang="en-US" sz="7200" cap="none" dirty="0">
                <a:latin typeface="Lucida Sans" panose="020B0602030504020204" pitchFamily="34" charset="0"/>
                <a:ea typeface="ＭＳ Ｐゴシック" panose="020B0600070205080204" pitchFamily="34" charset="-128"/>
              </a:rPr>
              <a:t>SGLT2i Drug </a:t>
            </a:r>
            <a:br>
              <a:rPr lang="en-US" altLang="en-US" sz="7200" cap="none" dirty="0">
                <a:latin typeface="Lucida Sans" panose="020B0602030504020204" pitchFamily="34" charset="0"/>
                <a:ea typeface="ＭＳ Ｐゴシック" panose="020B0600070205080204" pitchFamily="34" charset="-128"/>
              </a:rPr>
            </a:br>
            <a:r>
              <a:rPr lang="en-US" altLang="en-US" sz="7200" cap="none" dirty="0">
                <a:latin typeface="Lucida Sans" panose="020B0602030504020204" pitchFamily="34" charset="0"/>
                <a:ea typeface="ＭＳ Ｐゴシック" panose="020B0600070205080204" pitchFamily="34" charset="-128"/>
              </a:rPr>
              <a:t>Side Effects</a:t>
            </a:r>
          </a:p>
        </p:txBody>
      </p:sp>
    </p:spTree>
    <p:extLst>
      <p:ext uri="{BB962C8B-B14F-4D97-AF65-F5344CB8AC3E}">
        <p14:creationId xmlns:p14="http://schemas.microsoft.com/office/powerpoint/2010/main" val="28487356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712" y="0"/>
            <a:ext cx="10128069" cy="1143000"/>
          </a:xfrm>
        </p:spPr>
        <p:txBody>
          <a:bodyPr>
            <a:normAutofit/>
          </a:bodyPr>
          <a:lstStyle/>
          <a:p>
            <a:pPr algn="ctr"/>
            <a:r>
              <a:rPr lang="en-US" cap="none">
                <a:latin typeface="+mn-lt"/>
              </a:rPr>
              <a:t>SGLT2i</a:t>
            </a:r>
            <a:r>
              <a:rPr lang="en-US">
                <a:latin typeface="+mn-lt"/>
              </a:rPr>
              <a:t> Side Effects</a:t>
            </a:r>
          </a:p>
        </p:txBody>
      </p:sp>
      <p:sp>
        <p:nvSpPr>
          <p:cNvPr id="7" name="Content Placeholder 6"/>
          <p:cNvSpPr>
            <a:spLocks noGrp="1"/>
          </p:cNvSpPr>
          <p:nvPr>
            <p:ph idx="1"/>
          </p:nvPr>
        </p:nvSpPr>
        <p:spPr>
          <a:xfrm>
            <a:off x="2314936" y="1249806"/>
            <a:ext cx="10820049" cy="4867673"/>
          </a:xfrm>
        </p:spPr>
        <p:txBody>
          <a:bodyPr>
            <a:noAutofit/>
          </a:bodyPr>
          <a:lstStyle/>
          <a:p>
            <a:pPr>
              <a:spcBef>
                <a:spcPts val="1200"/>
              </a:spcBef>
              <a:spcAft>
                <a:spcPts val="1800"/>
              </a:spcAft>
            </a:pPr>
            <a:r>
              <a:rPr lang="en-US"/>
              <a:t>Glycosuria</a:t>
            </a:r>
          </a:p>
          <a:p>
            <a:pPr>
              <a:spcBef>
                <a:spcPts val="1200"/>
              </a:spcBef>
              <a:spcAft>
                <a:spcPts val="1800"/>
              </a:spcAft>
            </a:pPr>
            <a:r>
              <a:rPr lang="en-US"/>
              <a:t>Urinary Tract Infections </a:t>
            </a:r>
          </a:p>
          <a:p>
            <a:pPr>
              <a:spcBef>
                <a:spcPts val="1200"/>
              </a:spcBef>
              <a:spcAft>
                <a:spcPts val="1800"/>
              </a:spcAft>
            </a:pPr>
            <a:r>
              <a:rPr lang="en-US"/>
              <a:t>Genital Mycotic Infections 	         	   			 (aka Yeast Infections) </a:t>
            </a:r>
          </a:p>
          <a:p>
            <a:pPr>
              <a:spcBef>
                <a:spcPts val="1200"/>
              </a:spcBef>
              <a:spcAft>
                <a:spcPts val="1800"/>
              </a:spcAft>
            </a:pPr>
            <a:r>
              <a:rPr lang="en-US"/>
              <a:t>Dehydration</a:t>
            </a:r>
          </a:p>
        </p:txBody>
      </p:sp>
    </p:spTree>
    <p:custDataLst>
      <p:tags r:id="rId1"/>
    </p:custDataLst>
    <p:extLst>
      <p:ext uri="{BB962C8B-B14F-4D97-AF65-F5344CB8AC3E}">
        <p14:creationId xmlns:p14="http://schemas.microsoft.com/office/powerpoint/2010/main" val="3870768039"/>
      </p:ext>
    </p:extLst>
  </p:cSld>
  <p:clrMapOvr>
    <a:masterClrMapping/>
  </p:clrMapOvr>
  <mc:AlternateContent xmlns:mc="http://schemas.openxmlformats.org/markup-compatibility/2006" xmlns:p14="http://schemas.microsoft.com/office/powerpoint/2010/main">
    <mc:Choice Requires="p14">
      <p:transition p14:dur="0" advTm="75944"/>
    </mc:Choice>
    <mc:Fallback xmlns="">
      <p:transition advTm="7594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712" y="0"/>
            <a:ext cx="10128069" cy="1143000"/>
          </a:xfrm>
        </p:spPr>
        <p:txBody>
          <a:bodyPr>
            <a:normAutofit/>
          </a:bodyPr>
          <a:lstStyle/>
          <a:p>
            <a:pPr algn="ctr"/>
            <a:r>
              <a:rPr lang="en-US" cap="none">
                <a:latin typeface="+mn-lt"/>
              </a:rPr>
              <a:t>SGLT2i</a:t>
            </a:r>
            <a:r>
              <a:rPr lang="en-US">
                <a:latin typeface="+mn-lt"/>
              </a:rPr>
              <a:t> Side Effects</a:t>
            </a:r>
          </a:p>
        </p:txBody>
      </p:sp>
      <p:sp>
        <p:nvSpPr>
          <p:cNvPr id="7" name="Content Placeholder 6"/>
          <p:cNvSpPr>
            <a:spLocks noGrp="1"/>
          </p:cNvSpPr>
          <p:nvPr>
            <p:ph idx="1"/>
          </p:nvPr>
        </p:nvSpPr>
        <p:spPr>
          <a:xfrm>
            <a:off x="442356" y="1238232"/>
            <a:ext cx="11307288" cy="4867673"/>
          </a:xfrm>
        </p:spPr>
        <p:txBody>
          <a:bodyPr>
            <a:noAutofit/>
          </a:bodyPr>
          <a:lstStyle/>
          <a:p>
            <a:pPr>
              <a:spcBef>
                <a:spcPts val="400"/>
              </a:spcBef>
              <a:spcAft>
                <a:spcPts val="800"/>
              </a:spcAft>
            </a:pPr>
            <a:r>
              <a:rPr lang="en-US" dirty="0"/>
              <a:t>RARE – Diabetic </a:t>
            </a:r>
            <a:r>
              <a:rPr lang="en-US" dirty="0" err="1"/>
              <a:t>KetoAcidosis</a:t>
            </a:r>
            <a:endParaRPr lang="en-US" dirty="0"/>
          </a:p>
          <a:p>
            <a:pPr lvl="1">
              <a:spcBef>
                <a:spcPts val="400"/>
              </a:spcBef>
              <a:spcAft>
                <a:spcPts val="800"/>
              </a:spcAft>
            </a:pPr>
            <a:r>
              <a:rPr lang="en-US" dirty="0"/>
              <a:t>Acute illnesses</a:t>
            </a:r>
          </a:p>
          <a:p>
            <a:pPr lvl="1">
              <a:spcBef>
                <a:spcPts val="400"/>
              </a:spcBef>
              <a:spcAft>
                <a:spcPts val="800"/>
              </a:spcAft>
            </a:pPr>
            <a:r>
              <a:rPr lang="en-US" dirty="0"/>
              <a:t>Surgeries – hold for 3 days prior to surgery</a:t>
            </a:r>
          </a:p>
          <a:p>
            <a:pPr lvl="1">
              <a:spcBef>
                <a:spcPts val="400"/>
              </a:spcBef>
              <a:spcAft>
                <a:spcPts val="800"/>
              </a:spcAft>
            </a:pPr>
            <a:endParaRPr lang="en-US" dirty="0"/>
          </a:p>
          <a:p>
            <a:pPr>
              <a:spcBef>
                <a:spcPts val="400"/>
              </a:spcBef>
              <a:spcAft>
                <a:spcPts val="800"/>
              </a:spcAft>
            </a:pPr>
            <a:r>
              <a:rPr lang="en-US" dirty="0"/>
              <a:t>RARE – Necrotizing fasciitis of the perineum</a:t>
            </a:r>
          </a:p>
        </p:txBody>
      </p:sp>
    </p:spTree>
    <p:custDataLst>
      <p:tags r:id="rId1"/>
    </p:custDataLst>
    <p:extLst>
      <p:ext uri="{BB962C8B-B14F-4D97-AF65-F5344CB8AC3E}">
        <p14:creationId xmlns:p14="http://schemas.microsoft.com/office/powerpoint/2010/main" val="3104978346"/>
      </p:ext>
    </p:extLst>
  </p:cSld>
  <p:clrMapOvr>
    <a:masterClrMapping/>
  </p:clrMapOvr>
  <mc:AlternateContent xmlns:mc="http://schemas.openxmlformats.org/markup-compatibility/2006" xmlns:p14="http://schemas.microsoft.com/office/powerpoint/2010/main">
    <mc:Choice Requires="p14">
      <p:transition p14:dur="0" advTm="75944"/>
    </mc:Choice>
    <mc:Fallback xmlns="">
      <p:transition advTm="7594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67A9E9-CD57-24E6-4FCE-F751F5C0B66D}"/>
              </a:ext>
            </a:extLst>
          </p:cNvPr>
          <p:cNvSpPr>
            <a:spLocks noGrp="1"/>
          </p:cNvSpPr>
          <p:nvPr>
            <p:ph type="ctrTitle"/>
          </p:nvPr>
        </p:nvSpPr>
        <p:spPr>
          <a:xfrm>
            <a:off x="910120" y="3531485"/>
            <a:ext cx="10515600" cy="2240280"/>
          </a:xfrm>
        </p:spPr>
        <p:txBody>
          <a:bodyPr>
            <a:noAutofit/>
          </a:bodyPr>
          <a:lstStyle/>
          <a:p>
            <a:pPr algn="ctr"/>
            <a:r>
              <a:rPr lang="en-US" sz="7200" b="1" cap="none"/>
              <a:t>Prescribing Recommendations</a:t>
            </a:r>
          </a:p>
        </p:txBody>
      </p:sp>
    </p:spTree>
    <p:extLst>
      <p:ext uri="{BB962C8B-B14F-4D97-AF65-F5344CB8AC3E}">
        <p14:creationId xmlns:p14="http://schemas.microsoft.com/office/powerpoint/2010/main" val="3956976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American Diabetes Association | SHARE Charlotte">
            <a:extLst>
              <a:ext uri="{FF2B5EF4-FFF2-40B4-BE49-F238E27FC236}">
                <a16:creationId xmlns:a16="http://schemas.microsoft.com/office/drawing/2014/main" id="{7162DC70-278E-CC65-48CB-876A8CFCBAD6}"/>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 r="-582"/>
          <a:stretch/>
        </p:blipFill>
        <p:spPr bwMode="auto">
          <a:xfrm>
            <a:off x="282220" y="2398507"/>
            <a:ext cx="4157433" cy="1161476"/>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EASD-ISPAD-ESPE Course T1D | EASD">
            <a:extLst>
              <a:ext uri="{FF2B5EF4-FFF2-40B4-BE49-F238E27FC236}">
                <a16:creationId xmlns:a16="http://schemas.microsoft.com/office/drawing/2014/main" id="{E451ED59-C978-9A95-E959-65D12487976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12917"/>
          <a:stretch/>
        </p:blipFill>
        <p:spPr bwMode="auto">
          <a:xfrm>
            <a:off x="8181474" y="1951964"/>
            <a:ext cx="3320716" cy="2054562"/>
          </a:xfrm>
          <a:prstGeom prst="rect">
            <a:avLst/>
          </a:prstGeom>
          <a:noFill/>
          <a:extLst>
            <a:ext uri="{909E8E84-426E-40DD-AFC4-6F175D3DCCD1}">
              <a14:hiddenFill xmlns:a14="http://schemas.microsoft.com/office/drawing/2010/main">
                <a:solidFill>
                  <a:srgbClr val="FFFFFF"/>
                </a:solidFill>
              </a14:hiddenFill>
            </a:ext>
          </a:extLst>
        </p:spPr>
      </p:pic>
      <p:pic>
        <p:nvPicPr>
          <p:cNvPr id="20486" name="Picture 6" descr="About AACE | American Association of Clinical Endocrinology">
            <a:extLst>
              <a:ext uri="{FF2B5EF4-FFF2-40B4-BE49-F238E27FC236}">
                <a16:creationId xmlns:a16="http://schemas.microsoft.com/office/drawing/2014/main" id="{99EDDA39-D82D-0B03-4FF3-0A451721A0D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1703" r="11584"/>
          <a:stretch/>
        </p:blipFill>
        <p:spPr bwMode="auto">
          <a:xfrm>
            <a:off x="4890837" y="2053905"/>
            <a:ext cx="2839453" cy="185068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064853071"/>
      </p:ext>
    </p:extLst>
  </p:cSld>
  <p:clrMapOvr>
    <a:masterClrMapping/>
  </p:clrMapOvr>
  <mc:AlternateContent xmlns:mc="http://schemas.openxmlformats.org/markup-compatibility/2006">
    <mc:Choice xmlns:p14="http://schemas.microsoft.com/office/powerpoint/2010/main" Requires="p14">
      <p:transition p14:dur="0" advTm="14535"/>
    </mc:Choice>
    <mc:Fallback>
      <p:transition advTm="145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214045" y="626724"/>
            <a:ext cx="11763910" cy="2509766"/>
          </a:xfrm>
        </p:spPr>
        <p:txBody>
          <a:bodyPr>
            <a:noAutofit/>
          </a:bodyPr>
          <a:lstStyle/>
          <a:p>
            <a:pPr marL="34290" indent="0" algn="ctr">
              <a:buNone/>
            </a:pPr>
            <a:r>
              <a:rPr lang="en-US" sz="5333" b="1" u="sng">
                <a:solidFill>
                  <a:schemeClr val="bg1"/>
                </a:solidFill>
              </a:rPr>
              <a:t>Newly Dia</a:t>
            </a:r>
          </a:p>
          <a:p>
            <a:pPr marL="34290" indent="0" algn="ctr">
              <a:buNone/>
            </a:pPr>
            <a:r>
              <a:rPr lang="en-US" sz="5333" b="1" u="sng">
                <a:solidFill>
                  <a:schemeClr val="tx2"/>
                </a:solidFill>
              </a:rPr>
              <a:t>Independent of A1C, if…</a:t>
            </a:r>
          </a:p>
          <a:p>
            <a:pPr marL="34290" indent="0" algn="ctr">
              <a:buNone/>
            </a:pPr>
            <a:r>
              <a:rPr lang="en-US" sz="3600" b="1">
                <a:solidFill>
                  <a:schemeClr val="tx2"/>
                </a:solidFill>
              </a:rPr>
              <a:t>established or high risk for </a:t>
            </a:r>
          </a:p>
          <a:p>
            <a:pPr marL="34290" indent="0" algn="ctr">
              <a:buNone/>
            </a:pPr>
            <a:r>
              <a:rPr lang="en-US" sz="3600" b="1">
                <a:solidFill>
                  <a:schemeClr val="tx2"/>
                </a:solidFill>
              </a:rPr>
              <a:t>ASCVD</a:t>
            </a:r>
          </a:p>
          <a:p>
            <a:pPr marL="34290" indent="0" algn="ctr">
              <a:buNone/>
            </a:pPr>
            <a:r>
              <a:rPr lang="en-US" sz="3600" b="1">
                <a:solidFill>
                  <a:schemeClr val="tx2"/>
                </a:solidFill>
              </a:rPr>
              <a:t>…</a:t>
            </a:r>
            <a:r>
              <a:rPr lang="en-US" sz="3600" b="1" u="sng">
                <a:solidFill>
                  <a:schemeClr val="tx2"/>
                </a:solidFill>
              </a:rPr>
              <a:t>start </a:t>
            </a:r>
            <a:r>
              <a:rPr lang="en-US" sz="3600" b="1" u="sng"/>
              <a:t>a GLP1 RA or SGLT2i </a:t>
            </a:r>
            <a:r>
              <a:rPr lang="en-US" sz="3600" b="1" u="sng">
                <a:solidFill>
                  <a:schemeClr val="tx2"/>
                </a:solidFill>
              </a:rPr>
              <a:t>with proven ASCVD benefit </a:t>
            </a:r>
          </a:p>
          <a:p>
            <a:pPr marL="34290" indent="0" algn="ctr">
              <a:buNone/>
            </a:pPr>
            <a:endParaRPr lang="en-US" sz="4000" b="1" u="sng">
              <a:solidFill>
                <a:schemeClr val="tx2"/>
              </a:solidFill>
            </a:endParaRPr>
          </a:p>
        </p:txBody>
      </p:sp>
    </p:spTree>
    <p:custDataLst>
      <p:tags r:id="rId1"/>
    </p:custDataLst>
    <p:extLst>
      <p:ext uri="{BB962C8B-B14F-4D97-AF65-F5344CB8AC3E}">
        <p14:creationId xmlns:p14="http://schemas.microsoft.com/office/powerpoint/2010/main" val="3557530311"/>
      </p:ext>
    </p:extLst>
  </p:cSld>
  <p:clrMapOvr>
    <a:masterClrMapping/>
  </p:clrMapOvr>
  <mc:AlternateContent xmlns:mc="http://schemas.openxmlformats.org/markup-compatibility/2006" xmlns:p14="http://schemas.microsoft.com/office/powerpoint/2010/main">
    <mc:Choice Requires="p14">
      <p:transition p14:dur="0" advTm="67846"/>
    </mc:Choice>
    <mc:Fallback xmlns="">
      <p:transition advTm="6784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431852" y="2632024"/>
            <a:ext cx="9328297" cy="2865832"/>
          </a:xfrm>
        </p:spPr>
        <p:txBody>
          <a:bodyPr>
            <a:noAutofit/>
          </a:bodyPr>
          <a:lstStyle/>
          <a:p>
            <a:pPr marL="34290" indent="0" algn="ctr">
              <a:buNone/>
            </a:pPr>
            <a:r>
              <a:rPr lang="en-US" sz="5333" b="1">
                <a:solidFill>
                  <a:schemeClr val="accent6"/>
                </a:solidFill>
              </a:rPr>
              <a:t>Newly Diagnosed?</a:t>
            </a:r>
          </a:p>
          <a:p>
            <a:pPr marL="34290" indent="0" algn="ctr">
              <a:buNone/>
            </a:pPr>
            <a:endParaRPr lang="en-US" sz="5333">
              <a:solidFill>
                <a:schemeClr val="bg2">
                  <a:lumMod val="50000"/>
                </a:schemeClr>
              </a:solidFill>
            </a:endParaRPr>
          </a:p>
        </p:txBody>
      </p:sp>
    </p:spTree>
    <p:custDataLst>
      <p:tags r:id="rId1"/>
    </p:custDataLst>
    <p:extLst>
      <p:ext uri="{BB962C8B-B14F-4D97-AF65-F5344CB8AC3E}">
        <p14:creationId xmlns:p14="http://schemas.microsoft.com/office/powerpoint/2010/main" val="4651214"/>
      </p:ext>
    </p:extLst>
  </p:cSld>
  <p:clrMapOvr>
    <a:masterClrMapping/>
  </p:clrMapOvr>
  <mc:AlternateContent xmlns:mc="http://schemas.openxmlformats.org/markup-compatibility/2006" xmlns:p14="http://schemas.microsoft.com/office/powerpoint/2010/main">
    <mc:Choice Requires="p14">
      <p:transition p14:dur="0" advTm="67846"/>
    </mc:Choice>
    <mc:Fallback xmlns="">
      <p:transition advTm="67846"/>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4BD8B-99C4-4A9B-BB73-6DE0678A3B5A}"/>
              </a:ext>
            </a:extLst>
          </p:cNvPr>
          <p:cNvSpPr>
            <a:spLocks noGrp="1"/>
          </p:cNvSpPr>
          <p:nvPr>
            <p:ph type="title"/>
          </p:nvPr>
        </p:nvSpPr>
        <p:spPr/>
        <p:txBody>
          <a:bodyPr/>
          <a:lstStyle/>
          <a:p>
            <a:r>
              <a:rPr lang="en-US" sz="8000"/>
              <a:t>Basic Metabolism </a:t>
            </a:r>
            <a:br>
              <a:rPr lang="en-US" sz="8000"/>
            </a:br>
            <a:r>
              <a:rPr lang="en-US" sz="8000"/>
              <a:t>and Diabetes</a:t>
            </a:r>
          </a:p>
        </p:txBody>
      </p:sp>
    </p:spTree>
    <p:extLst>
      <p:ext uri="{BB962C8B-B14F-4D97-AF65-F5344CB8AC3E}">
        <p14:creationId xmlns:p14="http://schemas.microsoft.com/office/powerpoint/2010/main" val="1336072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214045" y="626724"/>
            <a:ext cx="11763910" cy="2509766"/>
          </a:xfrm>
        </p:spPr>
        <p:txBody>
          <a:bodyPr>
            <a:noAutofit/>
          </a:bodyPr>
          <a:lstStyle/>
          <a:p>
            <a:pPr marL="34290" indent="0" algn="ctr">
              <a:buNone/>
            </a:pPr>
            <a:r>
              <a:rPr lang="en-US" sz="5333" b="1" u="sng" dirty="0">
                <a:solidFill>
                  <a:schemeClr val="bg1"/>
                </a:solidFill>
              </a:rPr>
              <a:t>Newly Dia</a:t>
            </a:r>
          </a:p>
          <a:p>
            <a:pPr marL="34290" indent="0" algn="ctr">
              <a:buNone/>
            </a:pPr>
            <a:r>
              <a:rPr lang="en-US" sz="5333" b="1" u="sng" dirty="0">
                <a:solidFill>
                  <a:schemeClr val="tx2"/>
                </a:solidFill>
              </a:rPr>
              <a:t>Independent of A1C, if…</a:t>
            </a:r>
          </a:p>
          <a:p>
            <a:pPr marL="34290" indent="0" algn="ctr">
              <a:buNone/>
            </a:pPr>
            <a:r>
              <a:rPr lang="en-US" sz="3600" b="1" dirty="0">
                <a:solidFill>
                  <a:schemeClr val="tx2"/>
                </a:solidFill>
              </a:rPr>
              <a:t>established or high risk for </a:t>
            </a:r>
          </a:p>
          <a:p>
            <a:pPr marL="34290" indent="0" algn="ctr">
              <a:buNone/>
            </a:pPr>
            <a:r>
              <a:rPr lang="en-US" sz="3600" b="1" dirty="0">
                <a:solidFill>
                  <a:schemeClr val="tx2"/>
                </a:solidFill>
              </a:rPr>
              <a:t>ASCVD</a:t>
            </a:r>
          </a:p>
          <a:p>
            <a:pPr marL="34290" indent="0" algn="ctr">
              <a:buNone/>
            </a:pPr>
            <a:r>
              <a:rPr lang="en-US" sz="4000" b="1" dirty="0">
                <a:solidFill>
                  <a:schemeClr val="tx2"/>
                </a:solidFill>
              </a:rPr>
              <a:t>…</a:t>
            </a:r>
            <a:r>
              <a:rPr lang="en-US" sz="4000" b="1" u="sng" dirty="0">
                <a:solidFill>
                  <a:schemeClr val="tx2"/>
                </a:solidFill>
              </a:rPr>
              <a:t>start a GLP1 RA or SGLT2i with proven ASCVD benefit </a:t>
            </a:r>
          </a:p>
          <a:p>
            <a:pPr marL="34290" indent="0" algn="ctr">
              <a:buNone/>
            </a:pPr>
            <a:endParaRPr lang="en-US" sz="4000" b="1" u="sng" dirty="0">
              <a:solidFill>
                <a:schemeClr val="tx2"/>
              </a:solidFill>
            </a:endParaRPr>
          </a:p>
          <a:p>
            <a:pPr marL="34290" indent="0" algn="ctr">
              <a:buNone/>
            </a:pPr>
            <a:r>
              <a:rPr lang="en-US" sz="5333" b="1" u="sng" dirty="0">
                <a:solidFill>
                  <a:schemeClr val="tx2"/>
                </a:solidFill>
              </a:rPr>
              <a:t>As First Line Therapy </a:t>
            </a:r>
          </a:p>
        </p:txBody>
      </p:sp>
      <p:sp>
        <p:nvSpPr>
          <p:cNvPr id="3" name="TextBox 2">
            <a:extLst>
              <a:ext uri="{FF2B5EF4-FFF2-40B4-BE49-F238E27FC236}">
                <a16:creationId xmlns:a16="http://schemas.microsoft.com/office/drawing/2014/main" id="{D98C849A-6629-E3F2-1C8C-14BDB72EC529}"/>
              </a:ext>
            </a:extLst>
          </p:cNvPr>
          <p:cNvSpPr txBox="1"/>
          <p:nvPr/>
        </p:nvSpPr>
        <p:spPr>
          <a:xfrm>
            <a:off x="3018890" y="267396"/>
            <a:ext cx="6154220" cy="1015663"/>
          </a:xfrm>
          <a:prstGeom prst="rect">
            <a:avLst/>
          </a:prstGeom>
          <a:noFill/>
        </p:spPr>
        <p:txBody>
          <a:bodyPr wrap="square">
            <a:spAutoFit/>
          </a:bodyPr>
          <a:lstStyle/>
          <a:p>
            <a:pPr marL="34290" indent="0" algn="ctr">
              <a:buNone/>
            </a:pPr>
            <a:r>
              <a:rPr lang="en-US" sz="6000" b="1" u="sng">
                <a:solidFill>
                  <a:schemeClr val="accent6"/>
                </a:solidFill>
              </a:rPr>
              <a:t>Newly Diagnosed?</a:t>
            </a:r>
          </a:p>
        </p:txBody>
      </p:sp>
    </p:spTree>
    <p:custDataLst>
      <p:tags r:id="rId1"/>
    </p:custDataLst>
    <p:extLst>
      <p:ext uri="{BB962C8B-B14F-4D97-AF65-F5344CB8AC3E}">
        <p14:creationId xmlns:p14="http://schemas.microsoft.com/office/powerpoint/2010/main" val="949623038"/>
      </p:ext>
    </p:extLst>
  </p:cSld>
  <p:clrMapOvr>
    <a:masterClrMapping/>
  </p:clrMapOvr>
  <mc:AlternateContent xmlns:mc="http://schemas.openxmlformats.org/markup-compatibility/2006" xmlns:p14="http://schemas.microsoft.com/office/powerpoint/2010/main">
    <mc:Choice Requires="p14">
      <p:transition p14:dur="0" advTm="67846"/>
    </mc:Choice>
    <mc:Fallback xmlns="">
      <p:transition advTm="6784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002" y="959122"/>
            <a:ext cx="11279606" cy="1080028"/>
          </a:xfrm>
        </p:spPr>
        <p:txBody>
          <a:bodyPr>
            <a:normAutofit fontScale="90000"/>
          </a:bodyPr>
          <a:lstStyle/>
          <a:p>
            <a:pPr algn="ctr"/>
            <a:r>
              <a:rPr lang="en-US" sz="4051">
                <a:latin typeface="+mn-lt"/>
              </a:rPr>
              <a:t> </a:t>
            </a:r>
            <a:r>
              <a:rPr lang="en-US" sz="5300" b="1" cap="none">
                <a:latin typeface="+mn-lt"/>
              </a:rPr>
              <a:t>Recommendations Summary – </a:t>
            </a:r>
            <a:br>
              <a:rPr lang="en-US" sz="5300" b="1" cap="none">
                <a:latin typeface="+mn-lt"/>
              </a:rPr>
            </a:br>
            <a:r>
              <a:rPr lang="en-US" sz="5300" b="1" cap="none">
                <a:latin typeface="+mn-lt"/>
              </a:rPr>
              <a:t>T2DM with ASCVD or High Risk for ASCVD  </a:t>
            </a:r>
            <a:br>
              <a:rPr lang="en-US" sz="4051">
                <a:latin typeface="+mn-lt"/>
              </a:rPr>
            </a:br>
            <a:endParaRPr lang="en-US" sz="4051">
              <a:latin typeface="+mn-lt"/>
            </a:endParaRPr>
          </a:p>
        </p:txBody>
      </p:sp>
      <p:sp>
        <p:nvSpPr>
          <p:cNvPr id="5" name="Rectangle 4">
            <a:extLst>
              <a:ext uri="{FF2B5EF4-FFF2-40B4-BE49-F238E27FC236}">
                <a16:creationId xmlns:a16="http://schemas.microsoft.com/office/drawing/2014/main" id="{4EB2DE5C-D577-4DF1-B206-F7B536F970B4}"/>
              </a:ext>
            </a:extLst>
          </p:cNvPr>
          <p:cNvSpPr/>
          <p:nvPr/>
        </p:nvSpPr>
        <p:spPr>
          <a:xfrm>
            <a:off x="1370148" y="3344094"/>
            <a:ext cx="8847909" cy="224100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aphicFrame>
        <p:nvGraphicFramePr>
          <p:cNvPr id="8" name="Content Placeholder 7">
            <a:extLst>
              <a:ext uri="{FF2B5EF4-FFF2-40B4-BE49-F238E27FC236}">
                <a16:creationId xmlns:a16="http://schemas.microsoft.com/office/drawing/2014/main" id="{0AD75765-057A-4619-A5C4-13DE6F0CBB04}"/>
              </a:ext>
            </a:extLst>
          </p:cNvPr>
          <p:cNvGraphicFramePr>
            <a:graphicFrameLocks noGrp="1"/>
          </p:cNvGraphicFramePr>
          <p:nvPr>
            <p:ph idx="1"/>
          </p:nvPr>
        </p:nvGraphicFramePr>
        <p:xfrm>
          <a:off x="391026" y="1607127"/>
          <a:ext cx="11409948" cy="45000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4147738232"/>
      </p:ext>
    </p:extLst>
  </p:cSld>
  <p:clrMapOvr>
    <a:masterClrMapping/>
  </p:clrMapOvr>
  <mc:AlternateContent xmlns:mc="http://schemas.openxmlformats.org/markup-compatibility/2006" xmlns:p14="http://schemas.microsoft.com/office/powerpoint/2010/main">
    <mc:Choice Requires="p14">
      <p:transition spd="med" p14:dur="700" advTm="21383">
        <p:fade/>
      </p:transition>
    </mc:Choice>
    <mc:Fallback xmlns="">
      <p:transition spd="med" advTm="2138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graphicEl>
                                              <a:dgm id="{9D09C4F2-3CBE-4742-A5B3-0A722B10B30E}"/>
                                            </p:graphicEl>
                                          </p:spTgt>
                                        </p:tgtEl>
                                        <p:attrNameLst>
                                          <p:attrName>style.visibility</p:attrName>
                                        </p:attrNameLst>
                                      </p:cBhvr>
                                      <p:to>
                                        <p:strVal val="visible"/>
                                      </p:to>
                                    </p:set>
                                    <p:animEffect transition="in" filter="fade">
                                      <p:cBhvr>
                                        <p:cTn id="7" dur="500"/>
                                        <p:tgtEl>
                                          <p:spTgt spid="8">
                                            <p:graphicEl>
                                              <a:dgm id="{9D09C4F2-3CBE-4742-A5B3-0A722B10B30E}"/>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graphicEl>
                                              <a:dgm id="{FCB9A4FD-4FCF-4A23-8A59-BB52757B8D2C}"/>
                                            </p:graphicEl>
                                          </p:spTgt>
                                        </p:tgtEl>
                                        <p:attrNameLst>
                                          <p:attrName>style.visibility</p:attrName>
                                        </p:attrNameLst>
                                      </p:cBhvr>
                                      <p:to>
                                        <p:strVal val="visible"/>
                                      </p:to>
                                    </p:set>
                                    <p:animEffect transition="in" filter="fade">
                                      <p:cBhvr>
                                        <p:cTn id="12" dur="500"/>
                                        <p:tgtEl>
                                          <p:spTgt spid="8">
                                            <p:graphicEl>
                                              <a:dgm id="{FCB9A4FD-4FCF-4A23-8A59-BB52757B8D2C}"/>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graphicEl>
                                              <a:dgm id="{B6E5113F-1755-4CB9-B546-22765483FB0B}"/>
                                            </p:graphicEl>
                                          </p:spTgt>
                                        </p:tgtEl>
                                        <p:attrNameLst>
                                          <p:attrName>style.visibility</p:attrName>
                                        </p:attrNameLst>
                                      </p:cBhvr>
                                      <p:to>
                                        <p:strVal val="visible"/>
                                      </p:to>
                                    </p:set>
                                    <p:animEffect transition="in" filter="fade">
                                      <p:cBhvr>
                                        <p:cTn id="17" dur="500"/>
                                        <p:tgtEl>
                                          <p:spTgt spid="8">
                                            <p:graphicEl>
                                              <a:dgm id="{B6E5113F-1755-4CB9-B546-22765483FB0B}"/>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graphicEl>
                                              <a:dgm id="{AFE7F5CA-7F38-43F1-A7D3-67236431EF62}"/>
                                            </p:graphicEl>
                                          </p:spTgt>
                                        </p:tgtEl>
                                        <p:attrNameLst>
                                          <p:attrName>style.visibility</p:attrName>
                                        </p:attrNameLst>
                                      </p:cBhvr>
                                      <p:to>
                                        <p:strVal val="visible"/>
                                      </p:to>
                                    </p:set>
                                    <p:animEffect transition="in" filter="fade">
                                      <p:cBhvr>
                                        <p:cTn id="22" dur="500"/>
                                        <p:tgtEl>
                                          <p:spTgt spid="8">
                                            <p:graphicEl>
                                              <a:dgm id="{AFE7F5CA-7F38-43F1-A7D3-67236431EF6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95FAB113-E81E-4A5A-BD00-57A4E1647474}"/>
              </a:ext>
            </a:extLst>
          </p:cNvPr>
          <p:cNvSpPr>
            <a:spLocks noGrp="1"/>
          </p:cNvSpPr>
          <p:nvPr>
            <p:ph type="title"/>
          </p:nvPr>
        </p:nvSpPr>
        <p:spPr>
          <a:xfrm>
            <a:off x="1871934" y="1957125"/>
            <a:ext cx="8300350" cy="2743200"/>
          </a:xfrm>
        </p:spPr>
        <p:txBody>
          <a:bodyPr>
            <a:normAutofit/>
          </a:bodyPr>
          <a:lstStyle/>
          <a:p>
            <a:pPr algn="ctr"/>
            <a:r>
              <a:rPr lang="en-US" altLang="en-US" sz="7200" cap="none">
                <a:latin typeface="Lucida Sans" panose="020B0602030504020204" pitchFamily="34" charset="0"/>
                <a:ea typeface="ＭＳ Ｐゴシック" panose="020B0600070205080204" pitchFamily="34" charset="-128"/>
              </a:rPr>
              <a:t>What’s Coming!</a:t>
            </a:r>
            <a:br>
              <a:rPr lang="en-US" altLang="en-US" sz="7200" cap="none">
                <a:latin typeface="Lucida Sans" panose="020B0602030504020204" pitchFamily="34" charset="0"/>
                <a:ea typeface="ＭＳ Ｐゴシック" panose="020B0600070205080204" pitchFamily="34" charset="-128"/>
              </a:rPr>
            </a:br>
            <a:endParaRPr lang="en-US" altLang="en-US" sz="7200" cap="none">
              <a:latin typeface="Lucida Sans" panose="020B0602030504020204" pitchFamily="34" charset="0"/>
              <a:ea typeface="ＭＳ Ｐゴシック" panose="020B0600070205080204" pitchFamily="34" charset="-128"/>
            </a:endParaRPr>
          </a:p>
        </p:txBody>
      </p:sp>
    </p:spTree>
    <p:extLst>
      <p:ext uri="{BB962C8B-B14F-4D97-AF65-F5344CB8AC3E}">
        <p14:creationId xmlns:p14="http://schemas.microsoft.com/office/powerpoint/2010/main" val="17912143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BA25C-EB62-783E-8EFF-E183BD9FB9B0}"/>
              </a:ext>
            </a:extLst>
          </p:cNvPr>
          <p:cNvSpPr>
            <a:spLocks noGrp="1"/>
          </p:cNvSpPr>
          <p:nvPr>
            <p:ph type="title"/>
          </p:nvPr>
        </p:nvSpPr>
        <p:spPr>
          <a:xfrm>
            <a:off x="429414" y="1932543"/>
            <a:ext cx="3346517" cy="2992913"/>
          </a:xfrm>
        </p:spPr>
        <p:txBody>
          <a:bodyPr>
            <a:noAutofit/>
          </a:bodyPr>
          <a:lstStyle/>
          <a:p>
            <a:pPr algn="ctr"/>
            <a:r>
              <a:rPr lang="en-US" sz="5400" b="1" cap="none">
                <a:latin typeface="+mn-lt"/>
              </a:rPr>
              <a:t>Drugs In The Pipeline</a:t>
            </a:r>
            <a:br>
              <a:rPr lang="en-US"/>
            </a:br>
            <a:endParaRPr lang="en-US"/>
          </a:p>
        </p:txBody>
      </p:sp>
      <p:graphicFrame>
        <p:nvGraphicFramePr>
          <p:cNvPr id="4" name="Table 4">
            <a:extLst>
              <a:ext uri="{FF2B5EF4-FFF2-40B4-BE49-F238E27FC236}">
                <a16:creationId xmlns:a16="http://schemas.microsoft.com/office/drawing/2014/main" id="{C2BE6CF4-AF3F-289F-A252-8E38C681934B}"/>
              </a:ext>
            </a:extLst>
          </p:cNvPr>
          <p:cNvGraphicFramePr>
            <a:graphicFrameLocks noGrp="1"/>
          </p:cNvGraphicFramePr>
          <p:nvPr>
            <p:extLst>
              <p:ext uri="{D42A27DB-BD31-4B8C-83A1-F6EECF244321}">
                <p14:modId xmlns:p14="http://schemas.microsoft.com/office/powerpoint/2010/main" val="463787837"/>
              </p:ext>
            </p:extLst>
          </p:nvPr>
        </p:nvGraphicFramePr>
        <p:xfrm>
          <a:off x="4510878" y="1040948"/>
          <a:ext cx="7068952" cy="3984664"/>
        </p:xfrm>
        <a:graphic>
          <a:graphicData uri="http://schemas.openxmlformats.org/drawingml/2006/table">
            <a:tbl>
              <a:tblPr firstRow="1" bandRow="1">
                <a:tableStyleId>{284E427A-3D55-4303-BF80-6455036E1DE7}</a:tableStyleId>
              </a:tblPr>
              <a:tblGrid>
                <a:gridCol w="3571608">
                  <a:extLst>
                    <a:ext uri="{9D8B030D-6E8A-4147-A177-3AD203B41FA5}">
                      <a16:colId xmlns:a16="http://schemas.microsoft.com/office/drawing/2014/main" val="2492139363"/>
                    </a:ext>
                  </a:extLst>
                </a:gridCol>
                <a:gridCol w="3497344">
                  <a:extLst>
                    <a:ext uri="{9D8B030D-6E8A-4147-A177-3AD203B41FA5}">
                      <a16:colId xmlns:a16="http://schemas.microsoft.com/office/drawing/2014/main" val="1987228086"/>
                    </a:ext>
                  </a:extLst>
                </a:gridCol>
              </a:tblGrid>
              <a:tr h="10597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u="sng" dirty="0">
                          <a:solidFill>
                            <a:schemeClr val="bg2">
                              <a:lumMod val="25000"/>
                            </a:schemeClr>
                          </a:solidFill>
                          <a:effectLst/>
                        </a:rPr>
                        <a:t>Incretin Drugs</a:t>
                      </a:r>
                      <a:endParaRPr lang="en-US" sz="4400" b="1" i="0" u="sng" dirty="0">
                        <a:solidFill>
                          <a:schemeClr val="bg2">
                            <a:lumMod val="25000"/>
                          </a:schemeClr>
                        </a:solidFill>
                        <a:effectLst/>
                        <a:latin typeface="+mn-lt"/>
                      </a:endParaRPr>
                    </a:p>
                  </a:txBody>
                  <a:tcPr/>
                </a:tc>
                <a:tc>
                  <a:txBody>
                    <a:bodyPr/>
                    <a:lstStyle/>
                    <a:p>
                      <a:pPr algn="ctr"/>
                      <a:r>
                        <a:rPr lang="en-US" sz="4400" u="sng">
                          <a:solidFill>
                            <a:schemeClr val="bg2">
                              <a:lumMod val="25000"/>
                            </a:schemeClr>
                          </a:solidFill>
                        </a:rPr>
                        <a:t>Delivery</a:t>
                      </a:r>
                      <a:endParaRPr lang="en-US" sz="4400" u="sng">
                        <a:solidFill>
                          <a:schemeClr val="bg2">
                            <a:lumMod val="25000"/>
                          </a:schemeClr>
                        </a:solidFill>
                        <a:latin typeface="+mn-lt"/>
                      </a:endParaRPr>
                    </a:p>
                  </a:txBody>
                  <a:tcPr/>
                </a:tc>
                <a:extLst>
                  <a:ext uri="{0D108BD9-81ED-4DB2-BD59-A6C34878D82A}">
                    <a16:rowId xmlns:a16="http://schemas.microsoft.com/office/drawing/2014/main" val="3268042564"/>
                  </a:ext>
                </a:extLst>
              </a:tr>
              <a:tr h="9749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0" dirty="0" err="1">
                          <a:solidFill>
                            <a:schemeClr val="bg2">
                              <a:lumMod val="25000"/>
                            </a:schemeClr>
                          </a:solidFill>
                        </a:rPr>
                        <a:t>Cagrisema</a:t>
                      </a:r>
                      <a:endParaRPr lang="en-US" sz="4000" b="0" i="0" dirty="0">
                        <a:solidFill>
                          <a:schemeClr val="bg2">
                            <a:lumMod val="25000"/>
                          </a:schemeClr>
                        </a:solidFill>
                        <a:effectLst/>
                        <a:latin typeface="Lucida Sans" panose="020B0602030504020204" pitchFamily="34" charset="0"/>
                      </a:endParaRPr>
                    </a:p>
                  </a:txBody>
                  <a:tcPr/>
                </a:tc>
                <a:tc>
                  <a:txBody>
                    <a:bodyPr/>
                    <a:lstStyle/>
                    <a:p>
                      <a:r>
                        <a:rPr lang="en-US" sz="3200">
                          <a:solidFill>
                            <a:schemeClr val="bg2">
                              <a:lumMod val="25000"/>
                            </a:schemeClr>
                          </a:solidFill>
                        </a:rPr>
                        <a:t>Weekly injectable</a:t>
                      </a:r>
                      <a:endParaRPr lang="en-US" sz="3200">
                        <a:solidFill>
                          <a:schemeClr val="bg2">
                            <a:lumMod val="25000"/>
                          </a:schemeClr>
                        </a:solidFill>
                        <a:latin typeface="Lucida Sans" panose="020B0602030504020204" pitchFamily="34" charset="0"/>
                      </a:endParaRPr>
                    </a:p>
                  </a:txBody>
                  <a:tcPr/>
                </a:tc>
                <a:extLst>
                  <a:ext uri="{0D108BD9-81ED-4DB2-BD59-A6C34878D82A}">
                    <a16:rowId xmlns:a16="http://schemas.microsoft.com/office/drawing/2014/main" val="2277718006"/>
                  </a:ext>
                </a:extLst>
              </a:tr>
              <a:tr h="974971">
                <a:tc>
                  <a:txBody>
                    <a:bodyPr/>
                    <a:lstStyle/>
                    <a:p>
                      <a:r>
                        <a:rPr lang="en-US" sz="4000" err="1">
                          <a:solidFill>
                            <a:schemeClr val="bg2">
                              <a:lumMod val="25000"/>
                            </a:schemeClr>
                          </a:solidFill>
                        </a:rPr>
                        <a:t>retatritide</a:t>
                      </a:r>
                      <a:endParaRPr lang="en-US" sz="4000">
                        <a:solidFill>
                          <a:schemeClr val="bg2">
                            <a:lumMod val="25000"/>
                          </a:schemeClr>
                        </a:solidFill>
                        <a:latin typeface="Lucida Sans" panose="020B0602030504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a:solidFill>
                            <a:schemeClr val="bg2">
                              <a:lumMod val="25000"/>
                            </a:schemeClr>
                          </a:solidFill>
                        </a:rPr>
                        <a:t>Weekly injectable</a:t>
                      </a:r>
                      <a:endParaRPr lang="en-US" sz="3200">
                        <a:solidFill>
                          <a:schemeClr val="bg2">
                            <a:lumMod val="25000"/>
                          </a:schemeClr>
                        </a:solidFill>
                        <a:latin typeface="Lucida Sans" panose="020B0602030504020204" pitchFamily="34" charset="0"/>
                      </a:endParaRPr>
                    </a:p>
                  </a:txBody>
                  <a:tcPr/>
                </a:tc>
                <a:extLst>
                  <a:ext uri="{0D108BD9-81ED-4DB2-BD59-A6C34878D82A}">
                    <a16:rowId xmlns:a16="http://schemas.microsoft.com/office/drawing/2014/main" val="2109502680"/>
                  </a:ext>
                </a:extLst>
              </a:tr>
              <a:tr h="9749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err="1">
                          <a:solidFill>
                            <a:schemeClr val="tx2"/>
                          </a:solidFill>
                        </a:rPr>
                        <a:t>orforglipron</a:t>
                      </a:r>
                      <a:endParaRPr lang="en-US" sz="4000">
                        <a:solidFill>
                          <a:schemeClr val="tx2"/>
                        </a:solidFill>
                        <a:latin typeface="Lucida Sans" panose="020B0602030504020204" pitchFamily="34" charset="0"/>
                      </a:endParaRPr>
                    </a:p>
                  </a:txBody>
                  <a:tcPr/>
                </a:tc>
                <a:tc>
                  <a:txBody>
                    <a:bodyPr/>
                    <a:lstStyle/>
                    <a:p>
                      <a:r>
                        <a:rPr lang="en-US" sz="3200" dirty="0">
                          <a:solidFill>
                            <a:schemeClr val="tx2"/>
                          </a:solidFill>
                        </a:rPr>
                        <a:t>Daily pill</a:t>
                      </a:r>
                      <a:endParaRPr lang="en-US" sz="3200" dirty="0">
                        <a:solidFill>
                          <a:schemeClr val="tx2"/>
                        </a:solidFill>
                        <a:latin typeface="Lucida Sans" panose="020B0602030504020204" pitchFamily="34" charset="0"/>
                      </a:endParaRPr>
                    </a:p>
                  </a:txBody>
                  <a:tcPr/>
                </a:tc>
                <a:extLst>
                  <a:ext uri="{0D108BD9-81ED-4DB2-BD59-A6C34878D82A}">
                    <a16:rowId xmlns:a16="http://schemas.microsoft.com/office/drawing/2014/main" val="1268900910"/>
                  </a:ext>
                </a:extLst>
              </a:tr>
            </a:tbl>
          </a:graphicData>
        </a:graphic>
      </p:graphicFrame>
    </p:spTree>
    <p:extLst>
      <p:ext uri="{BB962C8B-B14F-4D97-AF65-F5344CB8AC3E}">
        <p14:creationId xmlns:p14="http://schemas.microsoft.com/office/powerpoint/2010/main" val="2853059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BA25C-EB62-783E-8EFF-E183BD9FB9B0}"/>
              </a:ext>
            </a:extLst>
          </p:cNvPr>
          <p:cNvSpPr>
            <a:spLocks noGrp="1"/>
          </p:cNvSpPr>
          <p:nvPr>
            <p:ph type="ctrTitle"/>
          </p:nvPr>
        </p:nvSpPr>
        <p:spPr>
          <a:xfrm>
            <a:off x="838200" y="3429000"/>
            <a:ext cx="10515600" cy="2240280"/>
          </a:xfrm>
        </p:spPr>
        <p:txBody>
          <a:bodyPr>
            <a:normAutofit/>
          </a:bodyPr>
          <a:lstStyle/>
          <a:p>
            <a:r>
              <a:rPr lang="en-US" sz="8800" cap="none">
                <a:latin typeface="+mn-lt"/>
              </a:rPr>
              <a:t>Let’s Wrap It Up!</a:t>
            </a:r>
            <a:endParaRPr lang="en-US">
              <a:latin typeface="+mn-lt"/>
            </a:endParaRPr>
          </a:p>
        </p:txBody>
      </p:sp>
    </p:spTree>
    <p:extLst>
      <p:ext uri="{BB962C8B-B14F-4D97-AF65-F5344CB8AC3E}">
        <p14:creationId xmlns:p14="http://schemas.microsoft.com/office/powerpoint/2010/main" val="389251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BA25C-EB62-783E-8EFF-E183BD9FB9B0}"/>
              </a:ext>
            </a:extLst>
          </p:cNvPr>
          <p:cNvSpPr>
            <a:spLocks noGrp="1"/>
          </p:cNvSpPr>
          <p:nvPr>
            <p:ph type="title"/>
          </p:nvPr>
        </p:nvSpPr>
        <p:spPr>
          <a:xfrm>
            <a:off x="192911" y="542564"/>
            <a:ext cx="11806178" cy="1325563"/>
          </a:xfrm>
        </p:spPr>
        <p:txBody>
          <a:bodyPr>
            <a:noAutofit/>
          </a:bodyPr>
          <a:lstStyle/>
          <a:p>
            <a:pPr algn="ctr"/>
            <a:r>
              <a:rPr lang="en-US" sz="5400" b="1" cap="none">
                <a:latin typeface="Calibri" panose="020F0502020204030204" pitchFamily="34" charset="0"/>
                <a:ea typeface="Calibri" panose="020F0502020204030204" pitchFamily="34" charset="0"/>
                <a:cs typeface="Calibri" panose="020F0502020204030204" pitchFamily="34" charset="0"/>
              </a:rPr>
              <a:t>Incretin Drugs are Game Changers</a:t>
            </a:r>
          </a:p>
        </p:txBody>
      </p:sp>
      <p:sp>
        <p:nvSpPr>
          <p:cNvPr id="3" name="Content Placeholder 2">
            <a:extLst>
              <a:ext uri="{FF2B5EF4-FFF2-40B4-BE49-F238E27FC236}">
                <a16:creationId xmlns:a16="http://schemas.microsoft.com/office/drawing/2014/main" id="{9F60E89E-6710-6269-2820-D17A14741411}"/>
              </a:ext>
            </a:extLst>
          </p:cNvPr>
          <p:cNvSpPr>
            <a:spLocks noGrp="1"/>
          </p:cNvSpPr>
          <p:nvPr>
            <p:ph idx="1"/>
          </p:nvPr>
        </p:nvSpPr>
        <p:spPr>
          <a:xfrm>
            <a:off x="2240402" y="2119745"/>
            <a:ext cx="7711196" cy="3643745"/>
          </a:xfrm>
        </p:spPr>
        <p:txBody>
          <a:bodyPr>
            <a:noAutofit/>
          </a:bodyPr>
          <a:lstStyle/>
          <a:p>
            <a:pPr marL="0" indent="0" algn="ctr">
              <a:spcAft>
                <a:spcPts val="3600"/>
              </a:spcAft>
              <a:buNone/>
            </a:pPr>
            <a:r>
              <a:rPr lang="en-US" sz="4400">
                <a:solidFill>
                  <a:schemeClr val="tx2"/>
                </a:solidFill>
                <a:latin typeface="Roboto" panose="02000000000000000000" pitchFamily="2" charset="0"/>
              </a:rPr>
              <a:t>Unparalleled glycemic benefit</a:t>
            </a:r>
          </a:p>
          <a:p>
            <a:pPr marL="0" indent="0" algn="ctr">
              <a:spcAft>
                <a:spcPts val="3600"/>
              </a:spcAft>
              <a:buNone/>
            </a:pPr>
            <a:r>
              <a:rPr lang="en-US" sz="4400">
                <a:solidFill>
                  <a:schemeClr val="tx2"/>
                </a:solidFill>
                <a:latin typeface="Roboto" panose="02000000000000000000" pitchFamily="2" charset="0"/>
              </a:rPr>
              <a:t>Unparalleled weight loss</a:t>
            </a:r>
          </a:p>
          <a:p>
            <a:pPr marL="0" indent="0" algn="ctr">
              <a:spcAft>
                <a:spcPts val="3600"/>
              </a:spcAft>
              <a:buNone/>
            </a:pPr>
            <a:r>
              <a:rPr lang="en-US" sz="4400">
                <a:solidFill>
                  <a:schemeClr val="tx2"/>
                </a:solidFill>
                <a:latin typeface="Roboto" panose="02000000000000000000" pitchFamily="2" charset="0"/>
              </a:rPr>
              <a:t>Some are cardioprotective </a:t>
            </a:r>
            <a:endParaRPr lang="en-US" sz="4400">
              <a:solidFill>
                <a:schemeClr val="tx2"/>
              </a:solidFill>
            </a:endParaRPr>
          </a:p>
        </p:txBody>
      </p:sp>
    </p:spTree>
    <p:extLst>
      <p:ext uri="{BB962C8B-B14F-4D97-AF65-F5344CB8AC3E}">
        <p14:creationId xmlns:p14="http://schemas.microsoft.com/office/powerpoint/2010/main" val="4121745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BA25C-EB62-783E-8EFF-E183BD9FB9B0}"/>
              </a:ext>
            </a:extLst>
          </p:cNvPr>
          <p:cNvSpPr>
            <a:spLocks noGrp="1"/>
          </p:cNvSpPr>
          <p:nvPr>
            <p:ph type="title"/>
          </p:nvPr>
        </p:nvSpPr>
        <p:spPr>
          <a:xfrm>
            <a:off x="192911" y="542564"/>
            <a:ext cx="11806178" cy="1325563"/>
          </a:xfrm>
        </p:spPr>
        <p:txBody>
          <a:bodyPr>
            <a:noAutofit/>
          </a:bodyPr>
          <a:lstStyle/>
          <a:p>
            <a:pPr algn="ctr"/>
            <a:r>
              <a:rPr lang="en-US" sz="5400" b="1" cap="none">
                <a:latin typeface="Calibri" panose="020F0502020204030204" pitchFamily="34" charset="0"/>
                <a:ea typeface="Calibri" panose="020F0502020204030204" pitchFamily="34" charset="0"/>
                <a:cs typeface="Calibri" panose="020F0502020204030204" pitchFamily="34" charset="0"/>
              </a:rPr>
              <a:t>Incretin Drugs are Game Changers</a:t>
            </a:r>
          </a:p>
        </p:txBody>
      </p:sp>
      <p:sp>
        <p:nvSpPr>
          <p:cNvPr id="3" name="Content Placeholder 2">
            <a:extLst>
              <a:ext uri="{FF2B5EF4-FFF2-40B4-BE49-F238E27FC236}">
                <a16:creationId xmlns:a16="http://schemas.microsoft.com/office/drawing/2014/main" id="{9F60E89E-6710-6269-2820-D17A14741411}"/>
              </a:ext>
            </a:extLst>
          </p:cNvPr>
          <p:cNvSpPr>
            <a:spLocks noGrp="1"/>
          </p:cNvSpPr>
          <p:nvPr>
            <p:ph idx="1"/>
          </p:nvPr>
        </p:nvSpPr>
        <p:spPr>
          <a:xfrm>
            <a:off x="1155560" y="2250831"/>
            <a:ext cx="10400044" cy="3401823"/>
          </a:xfrm>
        </p:spPr>
        <p:txBody>
          <a:bodyPr>
            <a:noAutofit/>
          </a:bodyPr>
          <a:lstStyle/>
          <a:p>
            <a:pPr marL="0" indent="0">
              <a:spcAft>
                <a:spcPts val="1200"/>
              </a:spcAft>
              <a:buNone/>
            </a:pPr>
            <a:r>
              <a:rPr lang="en-US" sz="4000">
                <a:solidFill>
                  <a:schemeClr val="tx2"/>
                </a:solidFill>
                <a:latin typeface="Roboto" panose="02000000000000000000" pitchFamily="2" charset="0"/>
              </a:rPr>
              <a:t>Make note of contraindications and risks</a:t>
            </a:r>
          </a:p>
          <a:p>
            <a:pPr marL="0" indent="0">
              <a:spcAft>
                <a:spcPts val="1200"/>
              </a:spcAft>
              <a:buNone/>
            </a:pPr>
            <a:r>
              <a:rPr lang="en-US" sz="4000">
                <a:solidFill>
                  <a:schemeClr val="tx2"/>
                </a:solidFill>
                <a:latin typeface="Roboto" panose="02000000000000000000" pitchFamily="2" charset="0"/>
              </a:rPr>
              <a:t>Most side effects are GI related and do subside over time</a:t>
            </a:r>
          </a:p>
          <a:p>
            <a:pPr marL="0" indent="0">
              <a:spcAft>
                <a:spcPts val="1200"/>
              </a:spcAft>
              <a:buNone/>
            </a:pPr>
            <a:r>
              <a:rPr lang="en-US" sz="4000">
                <a:solidFill>
                  <a:schemeClr val="tx2"/>
                </a:solidFill>
                <a:latin typeface="Roboto" panose="02000000000000000000" pitchFamily="2" charset="0"/>
              </a:rPr>
              <a:t>If GI side effects are severe or unrelenting, medical intervention is warranted</a:t>
            </a:r>
          </a:p>
        </p:txBody>
      </p:sp>
    </p:spTree>
    <p:extLst>
      <p:ext uri="{BB962C8B-B14F-4D97-AF65-F5344CB8AC3E}">
        <p14:creationId xmlns:p14="http://schemas.microsoft.com/office/powerpoint/2010/main" val="133321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BA25C-EB62-783E-8EFF-E183BD9FB9B0}"/>
              </a:ext>
            </a:extLst>
          </p:cNvPr>
          <p:cNvSpPr>
            <a:spLocks noGrp="1"/>
          </p:cNvSpPr>
          <p:nvPr>
            <p:ph type="title"/>
          </p:nvPr>
        </p:nvSpPr>
        <p:spPr>
          <a:xfrm>
            <a:off x="192911" y="542564"/>
            <a:ext cx="11806178" cy="1325563"/>
          </a:xfrm>
        </p:spPr>
        <p:txBody>
          <a:bodyPr>
            <a:noAutofit/>
          </a:bodyPr>
          <a:lstStyle/>
          <a:p>
            <a:pPr algn="ctr"/>
            <a:r>
              <a:rPr lang="en-US" sz="5400" b="1" cap="none">
                <a:latin typeface="Calibri" panose="020F0502020204030204" pitchFamily="34" charset="0"/>
                <a:ea typeface="Calibri" panose="020F0502020204030204" pitchFamily="34" charset="0"/>
                <a:cs typeface="Calibri" panose="020F0502020204030204" pitchFamily="34" charset="0"/>
              </a:rPr>
              <a:t>SGLT2i Drugs are Game Changers</a:t>
            </a:r>
          </a:p>
        </p:txBody>
      </p:sp>
      <p:sp>
        <p:nvSpPr>
          <p:cNvPr id="3" name="Content Placeholder 2">
            <a:extLst>
              <a:ext uri="{FF2B5EF4-FFF2-40B4-BE49-F238E27FC236}">
                <a16:creationId xmlns:a16="http://schemas.microsoft.com/office/drawing/2014/main" id="{9F60E89E-6710-6269-2820-D17A14741411}"/>
              </a:ext>
            </a:extLst>
          </p:cNvPr>
          <p:cNvSpPr>
            <a:spLocks noGrp="1"/>
          </p:cNvSpPr>
          <p:nvPr>
            <p:ph idx="1"/>
          </p:nvPr>
        </p:nvSpPr>
        <p:spPr>
          <a:xfrm>
            <a:off x="1122218" y="2098431"/>
            <a:ext cx="9947564" cy="3401823"/>
          </a:xfrm>
        </p:spPr>
        <p:txBody>
          <a:bodyPr>
            <a:noAutofit/>
          </a:bodyPr>
          <a:lstStyle/>
          <a:p>
            <a:pPr marL="0" indent="0">
              <a:spcAft>
                <a:spcPts val="1200"/>
              </a:spcAft>
              <a:buNone/>
            </a:pPr>
            <a:r>
              <a:rPr lang="en-US" sz="4400">
                <a:solidFill>
                  <a:schemeClr val="tx2"/>
                </a:solidFill>
                <a:latin typeface="Roboto" panose="02000000000000000000" pitchFamily="2" charset="0"/>
              </a:rPr>
              <a:t>Not super strong for T2DM</a:t>
            </a:r>
          </a:p>
          <a:p>
            <a:pPr marL="0" indent="0">
              <a:spcAft>
                <a:spcPts val="1200"/>
              </a:spcAft>
              <a:buNone/>
            </a:pPr>
            <a:r>
              <a:rPr lang="en-US" sz="4400">
                <a:latin typeface="Roboto" panose="02000000000000000000" pitchFamily="2" charset="0"/>
              </a:rPr>
              <a:t>The three major drugs are all cardio-protective</a:t>
            </a:r>
            <a:endParaRPr lang="en-US" sz="4400">
              <a:solidFill>
                <a:schemeClr val="tx2"/>
              </a:solidFill>
              <a:latin typeface="Roboto" panose="02000000000000000000" pitchFamily="2" charset="0"/>
            </a:endParaRPr>
          </a:p>
          <a:p>
            <a:pPr marL="0" indent="0">
              <a:spcAft>
                <a:spcPts val="1200"/>
              </a:spcAft>
              <a:buNone/>
            </a:pPr>
            <a:r>
              <a:rPr lang="en-US" sz="4400">
                <a:latin typeface="Roboto" panose="02000000000000000000" pitchFamily="2" charset="0"/>
              </a:rPr>
              <a:t>First and only drugs to be approved for HF and CKD with or WITHOUT diabetes</a:t>
            </a:r>
            <a:endParaRPr lang="en-US" sz="4400">
              <a:solidFill>
                <a:schemeClr val="tx2"/>
              </a:solidFill>
              <a:latin typeface="Roboto" panose="02000000000000000000" pitchFamily="2" charset="0"/>
            </a:endParaRPr>
          </a:p>
        </p:txBody>
      </p:sp>
    </p:spTree>
    <p:extLst>
      <p:ext uri="{BB962C8B-B14F-4D97-AF65-F5344CB8AC3E}">
        <p14:creationId xmlns:p14="http://schemas.microsoft.com/office/powerpoint/2010/main" val="3098759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60E89E-6710-6269-2820-D17A14741411}"/>
              </a:ext>
            </a:extLst>
          </p:cNvPr>
          <p:cNvSpPr>
            <a:spLocks noGrp="1"/>
          </p:cNvSpPr>
          <p:nvPr>
            <p:ph idx="1"/>
          </p:nvPr>
        </p:nvSpPr>
        <p:spPr>
          <a:xfrm>
            <a:off x="1029620" y="1253479"/>
            <a:ext cx="9947564" cy="3401823"/>
          </a:xfrm>
        </p:spPr>
        <p:txBody>
          <a:bodyPr>
            <a:noAutofit/>
          </a:bodyPr>
          <a:lstStyle/>
          <a:p>
            <a:pPr marL="0" indent="0">
              <a:spcAft>
                <a:spcPts val="1200"/>
              </a:spcAft>
              <a:buNone/>
            </a:pPr>
            <a:r>
              <a:rPr lang="en-US" sz="4400">
                <a:solidFill>
                  <a:schemeClr val="tx2"/>
                </a:solidFill>
                <a:latin typeface="Roboto" panose="02000000000000000000" pitchFamily="2" charset="0"/>
              </a:rPr>
              <a:t>Diabetes can be difficult, but the newer medications are stronger, safer </a:t>
            </a:r>
            <a:r>
              <a:rPr lang="en-US" sz="4400">
                <a:latin typeface="Roboto" panose="02000000000000000000" pitchFamily="2" charset="0"/>
              </a:rPr>
              <a:t>and come with </a:t>
            </a:r>
            <a:r>
              <a:rPr lang="en-US" sz="4400">
                <a:solidFill>
                  <a:schemeClr val="tx2"/>
                </a:solidFill>
                <a:latin typeface="Roboto" panose="02000000000000000000" pitchFamily="2" charset="0"/>
              </a:rPr>
              <a:t>CVD and other health benefits…</a:t>
            </a:r>
          </a:p>
          <a:p>
            <a:pPr marL="0" indent="0">
              <a:spcAft>
                <a:spcPts val="1200"/>
              </a:spcAft>
              <a:buNone/>
            </a:pPr>
            <a:r>
              <a:rPr lang="en-US" sz="4400">
                <a:latin typeface="Roboto" panose="02000000000000000000" pitchFamily="2" charset="0"/>
              </a:rPr>
              <a:t>With these new drugs, </a:t>
            </a:r>
            <a:r>
              <a:rPr lang="en-US" sz="4400">
                <a:solidFill>
                  <a:schemeClr val="tx2"/>
                </a:solidFill>
                <a:latin typeface="Roboto" panose="02000000000000000000" pitchFamily="2" charset="0"/>
              </a:rPr>
              <a:t>we can help make it a little easier. </a:t>
            </a:r>
          </a:p>
        </p:txBody>
      </p:sp>
    </p:spTree>
    <p:extLst>
      <p:ext uri="{BB962C8B-B14F-4D97-AF65-F5344CB8AC3E}">
        <p14:creationId xmlns:p14="http://schemas.microsoft.com/office/powerpoint/2010/main" val="1712823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50270" y="1537407"/>
            <a:ext cx="7886700" cy="2057400"/>
          </a:xfrm>
        </p:spPr>
        <p:txBody>
          <a:bodyPr>
            <a:normAutofit/>
          </a:bodyPr>
          <a:lstStyle/>
          <a:p>
            <a:r>
              <a:rPr lang="en-US" sz="4951"/>
              <a:t>Thanks for joining us!</a:t>
            </a:r>
          </a:p>
        </p:txBody>
      </p:sp>
      <p:sp>
        <p:nvSpPr>
          <p:cNvPr id="7" name="Text Placeholder 6"/>
          <p:cNvSpPr>
            <a:spLocks noGrp="1"/>
          </p:cNvSpPr>
          <p:nvPr>
            <p:ph type="body" sz="quarter" idx="10"/>
          </p:nvPr>
        </p:nvSpPr>
        <p:spPr>
          <a:xfrm>
            <a:off x="2152651" y="4723743"/>
            <a:ext cx="7886700" cy="1277008"/>
          </a:xfrm>
        </p:spPr>
        <p:txBody>
          <a:bodyPr>
            <a:normAutofit fontScale="70000" lnSpcReduction="20000"/>
          </a:bodyPr>
          <a:lstStyle/>
          <a:p>
            <a:pPr>
              <a:spcAft>
                <a:spcPts val="1351"/>
              </a:spcAft>
            </a:pPr>
            <a:r>
              <a:rPr lang="en-US" sz="4275" cap="none"/>
              <a:t>Mary Finckenor, MA, RD, CDCES, BC-ADM, CSSD</a:t>
            </a:r>
          </a:p>
          <a:p>
            <a:pPr>
              <a:spcAft>
                <a:spcPts val="1351"/>
              </a:spcAft>
            </a:pPr>
            <a:r>
              <a:rPr lang="en-US" sz="4275" cap="none"/>
              <a:t>MaryFinckenorRD@gmail.com</a:t>
            </a:r>
          </a:p>
          <a:p>
            <a:r>
              <a:rPr lang="en-US" cap="none"/>
              <a:t> </a:t>
            </a:r>
          </a:p>
        </p:txBody>
      </p:sp>
    </p:spTree>
    <p:extLst>
      <p:ext uri="{BB962C8B-B14F-4D97-AF65-F5344CB8AC3E}">
        <p14:creationId xmlns:p14="http://schemas.microsoft.com/office/powerpoint/2010/main" val="4232531115"/>
      </p:ext>
    </p:extLst>
  </p:cSld>
  <p:clrMapOvr>
    <a:masterClrMapping/>
  </p:clrMapOvr>
  <mc:AlternateContent xmlns:mc="http://schemas.openxmlformats.org/markup-compatibility/2006" xmlns:p14="http://schemas.microsoft.com/office/powerpoint/2010/main">
    <mc:Choice Requires="p14">
      <p:transition p14:dur="0" advTm="44948"/>
    </mc:Choice>
    <mc:Fallback xmlns="">
      <p:transition advTm="44948"/>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urger with lettuce and tomat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9763" y="1949023"/>
            <a:ext cx="1396445" cy="118697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alistic human small intestine isolated on white Vector Imag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8302"/>
          <a:stretch/>
        </p:blipFill>
        <p:spPr bwMode="auto">
          <a:xfrm>
            <a:off x="2605080" y="1728679"/>
            <a:ext cx="1320801" cy="145499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Pancreas Clip Art - Royalty Free - GoGraph"/>
          <p:cNvPicPr>
            <a:picLocks noChangeAspect="1" noChangeArrowheads="1"/>
          </p:cNvPicPr>
          <p:nvPr/>
        </p:nvPicPr>
        <p:blipFill rotWithShape="1">
          <a:blip r:embed="rId5">
            <a:extLst>
              <a:ext uri="{28A0092B-C50C-407E-A947-70E740481C1C}">
                <a14:useLocalDpi xmlns:a14="http://schemas.microsoft.com/office/drawing/2010/main" val="0"/>
              </a:ext>
            </a:extLst>
          </a:blip>
          <a:srcRect l="4227" t="24170" r="5244" b="33885"/>
          <a:stretch/>
        </p:blipFill>
        <p:spPr bwMode="auto">
          <a:xfrm>
            <a:off x="7470931" y="2303183"/>
            <a:ext cx="1935051" cy="97129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761431" y="1696355"/>
            <a:ext cx="1904779" cy="666786"/>
          </a:xfrm>
          <a:prstGeom prst="rect">
            <a:avLst/>
          </a:prstGeom>
          <a:noFill/>
        </p:spPr>
        <p:txBody>
          <a:bodyPr wrap="square" rtlCol="0">
            <a:spAutoFit/>
          </a:bodyPr>
          <a:lstStyle/>
          <a:p>
            <a:r>
              <a:rPr lang="el-GR" sz="3733" dirty="0">
                <a:solidFill>
                  <a:schemeClr val="tx2"/>
                </a:solidFill>
                <a:latin typeface="Arial" panose="020B0604020202020204" pitchFamily="34" charset="0"/>
                <a:cs typeface="Arial" panose="020B0604020202020204" pitchFamily="34" charset="0"/>
                <a:sym typeface="Wingdings" panose="05000000000000000000" pitchFamily="2" charset="2"/>
              </a:rPr>
              <a:t>β</a:t>
            </a:r>
            <a:r>
              <a:rPr lang="en-US" sz="3733" dirty="0">
                <a:solidFill>
                  <a:schemeClr val="tx2"/>
                </a:solidFill>
                <a:latin typeface="Arial" panose="020B0604020202020204" pitchFamily="34" charset="0"/>
                <a:cs typeface="Arial" panose="020B0604020202020204" pitchFamily="34" charset="0"/>
                <a:sym typeface="Wingdings" panose="05000000000000000000" pitchFamily="2" charset="2"/>
              </a:rPr>
              <a:t> cells</a:t>
            </a:r>
            <a:endParaRPr lang="en-US" sz="3733" dirty="0">
              <a:solidFill>
                <a:schemeClr val="tx2"/>
              </a:solidFill>
              <a:latin typeface="Arial" panose="020B0604020202020204" pitchFamily="34" charset="0"/>
              <a:cs typeface="Arial" panose="020B0604020202020204" pitchFamily="34" charset="0"/>
            </a:endParaRPr>
          </a:p>
        </p:txBody>
      </p:sp>
      <p:sp>
        <p:nvSpPr>
          <p:cNvPr id="21" name="TextBox 20"/>
          <p:cNvSpPr txBox="1"/>
          <p:nvPr/>
        </p:nvSpPr>
        <p:spPr>
          <a:xfrm>
            <a:off x="4901017" y="1980474"/>
            <a:ext cx="2167361" cy="1449115"/>
          </a:xfrm>
          <a:prstGeom prst="rect">
            <a:avLst/>
          </a:prstGeom>
          <a:noFill/>
        </p:spPr>
        <p:txBody>
          <a:bodyPr wrap="square" rtlCol="0">
            <a:spAutoFit/>
          </a:bodyPr>
          <a:lstStyle/>
          <a:p>
            <a:r>
              <a:rPr lang="en-US" sz="3733" dirty="0">
                <a:solidFill>
                  <a:schemeClr val="tx2"/>
                </a:solidFill>
                <a:latin typeface="Arial" panose="020B0604020202020204" pitchFamily="34" charset="0"/>
                <a:cs typeface="Arial" panose="020B0604020202020204" pitchFamily="34" charset="0"/>
                <a:sym typeface="Wingdings" panose="05000000000000000000" pitchFamily="2" charset="2"/>
              </a:rPr>
              <a:t>Blood Sugar</a:t>
            </a:r>
          </a:p>
          <a:p>
            <a:endParaRPr lang="en-US" sz="1351" dirty="0"/>
          </a:p>
        </p:txBody>
      </p:sp>
      <p:sp>
        <p:nvSpPr>
          <p:cNvPr id="10" name="AutoShape 30" descr="Free Black Arrow Transparent Background, Download Free Clip Art, Free Clip  Art on Clipart Library"/>
          <p:cNvSpPr>
            <a:spLocks noChangeAspect="1" noChangeArrowheads="1"/>
          </p:cNvSpPr>
          <p:nvPr/>
        </p:nvSpPr>
        <p:spPr bwMode="auto">
          <a:xfrm>
            <a:off x="1640681" y="7489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1" rIns="68580" bIns="34291" numCol="1" anchor="t" anchorCtr="0" compatLnSpc="1">
            <a:prstTxWarp prst="textNoShape">
              <a:avLst/>
            </a:prstTxWarp>
          </a:bodyPr>
          <a:lstStyle/>
          <a:p>
            <a:endParaRPr lang="en-US" sz="1351"/>
          </a:p>
        </p:txBody>
      </p:sp>
      <p:sp>
        <p:nvSpPr>
          <p:cNvPr id="12" name="AutoShape 46" descr="Free Red X Transparent Png, Download Free Clip Art, Free Clip Art on  Clipart Library"/>
          <p:cNvSpPr>
            <a:spLocks noChangeAspect="1" noChangeArrowheads="1"/>
          </p:cNvSpPr>
          <p:nvPr/>
        </p:nvSpPr>
        <p:spPr bwMode="auto">
          <a:xfrm>
            <a:off x="1754981" y="8632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1" rIns="68580" bIns="34291" numCol="1" anchor="t" anchorCtr="0" compatLnSpc="1">
            <a:prstTxWarp prst="textNoShape">
              <a:avLst/>
            </a:prstTxWarp>
          </a:bodyPr>
          <a:lstStyle/>
          <a:p>
            <a:endParaRPr lang="en-US" sz="1351"/>
          </a:p>
        </p:txBody>
      </p:sp>
      <p:sp>
        <p:nvSpPr>
          <p:cNvPr id="13" name="AutoShape 48" descr="Free Red X With Transparent Background, Download Free Clip Art, Free Clip  Art on Clipart Library"/>
          <p:cNvSpPr>
            <a:spLocks noChangeAspect="1" noChangeArrowheads="1"/>
          </p:cNvSpPr>
          <p:nvPr/>
        </p:nvSpPr>
        <p:spPr bwMode="auto">
          <a:xfrm>
            <a:off x="1869281" y="9775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1" rIns="68580" bIns="34291" numCol="1" anchor="t" anchorCtr="0" compatLnSpc="1">
            <a:prstTxWarp prst="textNoShape">
              <a:avLst/>
            </a:prstTxWarp>
          </a:bodyPr>
          <a:lstStyle/>
          <a:p>
            <a:endParaRPr lang="en-US" sz="1351"/>
          </a:p>
        </p:txBody>
      </p:sp>
      <p:sp>
        <p:nvSpPr>
          <p:cNvPr id="14" name="AutoShape 52" descr="Free Red X With Transparent Background, Download Free Clip Art, Free Clip  Art on Clipart Library"/>
          <p:cNvSpPr>
            <a:spLocks noChangeAspect="1" noChangeArrowheads="1"/>
          </p:cNvSpPr>
          <p:nvPr/>
        </p:nvSpPr>
        <p:spPr bwMode="auto">
          <a:xfrm>
            <a:off x="1983581" y="10918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1" rIns="68580" bIns="34291" numCol="1" anchor="t" anchorCtr="0" compatLnSpc="1">
            <a:prstTxWarp prst="textNoShape">
              <a:avLst/>
            </a:prstTxWarp>
          </a:bodyPr>
          <a:lstStyle/>
          <a:p>
            <a:endParaRPr lang="en-US" sz="1351"/>
          </a:p>
        </p:txBody>
      </p:sp>
      <p:sp>
        <p:nvSpPr>
          <p:cNvPr id="25" name="TextBox 24"/>
          <p:cNvSpPr txBox="1"/>
          <p:nvPr/>
        </p:nvSpPr>
        <p:spPr>
          <a:xfrm>
            <a:off x="10211087" y="1974693"/>
            <a:ext cx="1943140" cy="1449115"/>
          </a:xfrm>
          <a:prstGeom prst="rect">
            <a:avLst/>
          </a:prstGeom>
          <a:noFill/>
        </p:spPr>
        <p:txBody>
          <a:bodyPr wrap="square" rtlCol="0">
            <a:spAutoFit/>
          </a:bodyPr>
          <a:lstStyle/>
          <a:p>
            <a:r>
              <a:rPr lang="en-US" sz="3733" dirty="0">
                <a:solidFill>
                  <a:schemeClr val="tx2"/>
                </a:solidFill>
                <a:latin typeface="Arial" panose="020B0604020202020204" pitchFamily="34" charset="0"/>
                <a:cs typeface="Arial" panose="020B0604020202020204" pitchFamily="34" charset="0"/>
                <a:sym typeface="Wingdings" panose="05000000000000000000" pitchFamily="2" charset="2"/>
              </a:rPr>
              <a:t>Blood Sugar</a:t>
            </a:r>
          </a:p>
          <a:p>
            <a:endParaRPr lang="en-US" sz="1351" dirty="0"/>
          </a:p>
        </p:txBody>
      </p:sp>
      <p:sp>
        <p:nvSpPr>
          <p:cNvPr id="3" name="TextBox 2"/>
          <p:cNvSpPr txBox="1"/>
          <p:nvPr/>
        </p:nvSpPr>
        <p:spPr>
          <a:xfrm>
            <a:off x="7500337" y="3183675"/>
            <a:ext cx="2051873" cy="666786"/>
          </a:xfrm>
          <a:prstGeom prst="rect">
            <a:avLst/>
          </a:prstGeom>
          <a:noFill/>
        </p:spPr>
        <p:txBody>
          <a:bodyPr wrap="square" rtlCol="0">
            <a:spAutoFit/>
          </a:bodyPr>
          <a:lstStyle/>
          <a:p>
            <a:r>
              <a:rPr lang="en-US" sz="3733" dirty="0">
                <a:solidFill>
                  <a:schemeClr val="tx2"/>
                </a:solidFill>
                <a:latin typeface="Arial" panose="020B0604020202020204" pitchFamily="34" charset="0"/>
                <a:cs typeface="Arial" panose="020B0604020202020204" pitchFamily="34" charset="0"/>
                <a:sym typeface="Wingdings" panose="05000000000000000000" pitchFamily="2" charset="2"/>
              </a:rPr>
              <a:t>Insulin</a:t>
            </a:r>
          </a:p>
        </p:txBody>
      </p:sp>
      <p:sp>
        <p:nvSpPr>
          <p:cNvPr id="17" name="Arrow: Right 16">
            <a:extLst>
              <a:ext uri="{FF2B5EF4-FFF2-40B4-BE49-F238E27FC236}">
                <a16:creationId xmlns:a16="http://schemas.microsoft.com/office/drawing/2014/main" id="{1BCE03A9-42F6-4224-A2D1-0E10528E86EB}"/>
              </a:ext>
            </a:extLst>
          </p:cNvPr>
          <p:cNvSpPr/>
          <p:nvPr/>
        </p:nvSpPr>
        <p:spPr>
          <a:xfrm>
            <a:off x="1779041" y="2286417"/>
            <a:ext cx="629471" cy="528320"/>
          </a:xfrm>
          <a:prstGeom prst="rightArrow">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34" name="Arrow: Right 33">
            <a:extLst>
              <a:ext uri="{FF2B5EF4-FFF2-40B4-BE49-F238E27FC236}">
                <a16:creationId xmlns:a16="http://schemas.microsoft.com/office/drawing/2014/main" id="{BB1EE1E9-5324-4F27-8B38-038A36981DF2}"/>
              </a:ext>
            </a:extLst>
          </p:cNvPr>
          <p:cNvSpPr/>
          <p:nvPr/>
        </p:nvSpPr>
        <p:spPr>
          <a:xfrm>
            <a:off x="4183727" y="2278352"/>
            <a:ext cx="629471" cy="528320"/>
          </a:xfrm>
          <a:prstGeom prst="rightArrow">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35" name="Arrow: Right 34">
            <a:extLst>
              <a:ext uri="{FF2B5EF4-FFF2-40B4-BE49-F238E27FC236}">
                <a16:creationId xmlns:a16="http://schemas.microsoft.com/office/drawing/2014/main" id="{50E7905A-5509-4016-9541-D255CE44EE3B}"/>
              </a:ext>
            </a:extLst>
          </p:cNvPr>
          <p:cNvSpPr/>
          <p:nvPr/>
        </p:nvSpPr>
        <p:spPr>
          <a:xfrm>
            <a:off x="6753643" y="2260508"/>
            <a:ext cx="629471" cy="528320"/>
          </a:xfrm>
          <a:prstGeom prst="rightArrow">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36" name="Arrow: Right 35">
            <a:extLst>
              <a:ext uri="{FF2B5EF4-FFF2-40B4-BE49-F238E27FC236}">
                <a16:creationId xmlns:a16="http://schemas.microsoft.com/office/drawing/2014/main" id="{A0D5155C-22BD-48D5-B568-3937FD25C394}"/>
              </a:ext>
            </a:extLst>
          </p:cNvPr>
          <p:cNvSpPr/>
          <p:nvPr/>
        </p:nvSpPr>
        <p:spPr>
          <a:xfrm>
            <a:off x="9581617" y="2278352"/>
            <a:ext cx="629471" cy="528320"/>
          </a:xfrm>
          <a:prstGeom prst="rightArrow">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custDataLst>
      <p:tags r:id="rId1"/>
    </p:custDataLst>
    <p:extLst>
      <p:ext uri="{BB962C8B-B14F-4D97-AF65-F5344CB8AC3E}">
        <p14:creationId xmlns:p14="http://schemas.microsoft.com/office/powerpoint/2010/main" val="2439090951"/>
      </p:ext>
    </p:extLst>
  </p:cSld>
  <p:clrMapOvr>
    <a:masterClrMapping/>
  </p:clrMapOvr>
  <mc:AlternateContent xmlns:mc="http://schemas.openxmlformats.org/markup-compatibility/2006">
    <mc:Choice xmlns:p14="http://schemas.microsoft.com/office/powerpoint/2010/main" Requires="p14">
      <p:transition p14:dur="0" advTm="34766"/>
    </mc:Choice>
    <mc:Fallback>
      <p:transition advTm="3476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03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500"/>
                                        <p:tgtEl>
                                          <p:spTgt spid="34"/>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500"/>
                                        <p:tgtEl>
                                          <p:spTgt spid="35"/>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034"/>
                                        </p:tgtEl>
                                        <p:attrNameLst>
                                          <p:attrName>style.visibility</p:attrName>
                                        </p:attrNameLst>
                                      </p:cBhvr>
                                      <p:to>
                                        <p:strVal val="visible"/>
                                      </p:to>
                                    </p:set>
                                    <p:animEffect transition="in" filter="fade">
                                      <p:cBhvr>
                                        <p:cTn id="38" dur="500"/>
                                        <p:tgtEl>
                                          <p:spTgt spid="1034"/>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500"/>
                                        <p:tgtEl>
                                          <p:spTgt spid="36"/>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5" grpId="0"/>
      <p:bldP spid="3" grpId="0"/>
      <p:bldP spid="17" grpId="0" animBg="1"/>
      <p:bldP spid="34" grpId="0" animBg="1"/>
      <p:bldP spid="35" grpId="0" animBg="1"/>
      <p:bldP spid="36"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358589"/>
            <a:ext cx="6858000" cy="857251"/>
          </a:xfrm>
        </p:spPr>
        <p:txBody>
          <a:bodyPr>
            <a:normAutofit/>
          </a:bodyPr>
          <a:lstStyle/>
          <a:p>
            <a:pPr algn="ctr"/>
            <a:r>
              <a:rPr lang="en-US" sz="4051">
                <a:latin typeface="+mn-lt"/>
              </a:rPr>
              <a:t>References</a:t>
            </a:r>
          </a:p>
        </p:txBody>
      </p:sp>
      <p:sp>
        <p:nvSpPr>
          <p:cNvPr id="9" name="Content Placeholder 8"/>
          <p:cNvSpPr>
            <a:spLocks noGrp="1"/>
          </p:cNvSpPr>
          <p:nvPr>
            <p:ph idx="1"/>
          </p:nvPr>
        </p:nvSpPr>
        <p:spPr>
          <a:xfrm>
            <a:off x="677334" y="1215841"/>
            <a:ext cx="10987852" cy="4865108"/>
          </a:xfrm>
        </p:spPr>
        <p:txBody>
          <a:bodyPr>
            <a:normAutofit/>
          </a:bodyPr>
          <a:lstStyle/>
          <a:p>
            <a:pPr marL="0" indent="0">
              <a:spcBef>
                <a:spcPts val="0"/>
              </a:spcBef>
              <a:spcAft>
                <a:spcPts val="1600"/>
              </a:spcAft>
              <a:buNone/>
            </a:pPr>
            <a:r>
              <a:rPr lang="en-US" sz="2400">
                <a:solidFill>
                  <a:srgbClr val="212121"/>
                </a:solidFill>
                <a:ea typeface="Times New Roman" panose="02020603050405020304" pitchFamily="18" charset="0"/>
              </a:rPr>
              <a:t>American Diabetes Association (2022). </a:t>
            </a:r>
            <a:r>
              <a:rPr lang="en-US" sz="2400" i="1">
                <a:ea typeface="Times New Roman" panose="02020603050405020304" pitchFamily="18" charset="0"/>
              </a:rPr>
              <a:t>Standards of Medical Care in Diabetes-2022</a:t>
            </a:r>
            <a:r>
              <a:rPr lang="en-US" sz="2400">
                <a:ea typeface="Times New Roman" panose="02020603050405020304" pitchFamily="18" charset="0"/>
              </a:rPr>
              <a:t> Abridged for Primary Care Providers. </a:t>
            </a:r>
            <a:r>
              <a:rPr lang="en-US" sz="2400" i="1">
                <a:ea typeface="Times New Roman" panose="02020603050405020304" pitchFamily="18" charset="0"/>
              </a:rPr>
              <a:t>Clinical diabetes : a publication of the American Diabetes Association</a:t>
            </a:r>
            <a:r>
              <a:rPr lang="en-US" sz="2400">
                <a:ea typeface="Times New Roman" panose="02020603050405020304" pitchFamily="18" charset="0"/>
              </a:rPr>
              <a:t>, </a:t>
            </a:r>
            <a:r>
              <a:rPr lang="en-US" sz="2400" i="1">
                <a:ea typeface="Times New Roman" panose="02020603050405020304" pitchFamily="18" charset="0"/>
              </a:rPr>
              <a:t>40</a:t>
            </a:r>
            <a:r>
              <a:rPr lang="en-US" sz="2400">
                <a:ea typeface="Times New Roman" panose="02020603050405020304" pitchFamily="18" charset="0"/>
              </a:rPr>
              <a:t>(1), 10–38. </a:t>
            </a:r>
            <a:r>
              <a:rPr lang="en-US" sz="2400" u="sng">
                <a:solidFill>
                  <a:srgbClr val="0000FF"/>
                </a:solidFill>
                <a:ea typeface="Times New Roman" panose="02020603050405020304" pitchFamily="18" charset="0"/>
                <a:hlinkClick r:id="rId4"/>
              </a:rPr>
              <a:t>https://doi.org/10.2337/cd22-as01</a:t>
            </a:r>
            <a:endParaRPr lang="en-US" sz="2400">
              <a:ea typeface="Times New Roman" panose="02020603050405020304" pitchFamily="18" charset="0"/>
            </a:endParaRPr>
          </a:p>
          <a:p>
            <a:pPr marL="0" indent="0">
              <a:spcBef>
                <a:spcPts val="0"/>
              </a:spcBef>
              <a:spcAft>
                <a:spcPts val="1600"/>
              </a:spcAft>
              <a:buNone/>
            </a:pPr>
            <a:r>
              <a:rPr lang="en-US" sz="2400">
                <a:solidFill>
                  <a:srgbClr val="17182D"/>
                </a:solidFill>
                <a:ea typeface="Times New Roman" panose="02020603050405020304" pitchFamily="18" charset="0"/>
              </a:rPr>
              <a:t>Association of Diabetes Care &amp; Education Specialists. (2020). </a:t>
            </a:r>
            <a:r>
              <a:rPr lang="en-US" sz="2400" i="1">
                <a:solidFill>
                  <a:srgbClr val="17182D"/>
                </a:solidFill>
                <a:ea typeface="Times New Roman" panose="02020603050405020304" pitchFamily="18" charset="0"/>
              </a:rPr>
              <a:t>Managing Hyperglycemia Understanding GLP1 Receptor Agonists</a:t>
            </a:r>
            <a:r>
              <a:rPr lang="en-US" sz="2400">
                <a:solidFill>
                  <a:srgbClr val="17182D"/>
                </a:solidFill>
                <a:ea typeface="Times New Roman" panose="02020603050405020304" pitchFamily="18" charset="0"/>
              </a:rPr>
              <a:t>. Retrieved from </a:t>
            </a:r>
            <a:r>
              <a:rPr lang="en-US" sz="2400" u="sng">
                <a:ea typeface="Times New Roman" panose="02020603050405020304" pitchFamily="18" charset="0"/>
              </a:rPr>
              <a:t>https://www.diabeteseducator.org/docs/default-source/practice/educator-tools/glp-1-medications/understanding_glp_final.pdf?sfvrsn=8</a:t>
            </a:r>
            <a:r>
              <a:rPr lang="en-US" sz="2400">
                <a:solidFill>
                  <a:srgbClr val="17182D"/>
                </a:solidFill>
                <a:ea typeface="Times New Roman" panose="02020603050405020304" pitchFamily="18" charset="0"/>
              </a:rPr>
              <a:t> </a:t>
            </a:r>
            <a:endParaRPr lang="en-US" sz="2400">
              <a:ea typeface="Times New Roman" panose="02020603050405020304" pitchFamily="18" charset="0"/>
            </a:endParaRPr>
          </a:p>
          <a:p>
            <a:pPr marL="0" indent="0">
              <a:spcBef>
                <a:spcPts val="0"/>
              </a:spcBef>
              <a:spcAft>
                <a:spcPts val="1600"/>
              </a:spcAft>
              <a:buNone/>
            </a:pPr>
            <a:r>
              <a:rPr lang="en-US" sz="2400">
                <a:solidFill>
                  <a:srgbClr val="17182D"/>
                </a:solidFill>
                <a:ea typeface="Times New Roman" panose="02020603050405020304" pitchFamily="18" charset="0"/>
              </a:rPr>
              <a:t>Baggio, L. L., Drucker, D. J. (2007). Biology of incretins: GLP-1 and GIP. </a:t>
            </a:r>
            <a:r>
              <a:rPr lang="en-US" sz="2400" i="1">
                <a:solidFill>
                  <a:srgbClr val="17182D"/>
                </a:solidFill>
                <a:ea typeface="Times New Roman" panose="02020603050405020304" pitchFamily="18" charset="0"/>
              </a:rPr>
              <a:t>Gastroenterology, 132(6):2131–2157. https://doi.org/10.1053/j.gastro.2007.03.054 </a:t>
            </a:r>
            <a:endParaRPr lang="en-US" sz="2400">
              <a:ea typeface="Times New Roman" panose="02020603050405020304" pitchFamily="18" charset="0"/>
            </a:endParaRPr>
          </a:p>
          <a:p>
            <a:pPr marL="0" indent="0">
              <a:spcBef>
                <a:spcPts val="0"/>
              </a:spcBef>
              <a:spcAft>
                <a:spcPts val="1600"/>
              </a:spcAft>
              <a:buNone/>
            </a:pPr>
            <a:r>
              <a:rPr lang="en-US" sz="2400" i="1">
                <a:solidFill>
                  <a:srgbClr val="17182D"/>
                </a:solidFill>
                <a:ea typeface="Times New Roman" panose="02020603050405020304" pitchFamily="18" charset="0"/>
              </a:rPr>
              <a:t>Bernsmeier, C., Meyer-Gerspach, A. C., Blaser, L. S., et al. (2014). Glucose-induced glucagon-like peptide 1 secretion is deficient in patients with non-alcoholic fatty liver disease. PLoS ONE, 9(1) </a:t>
            </a:r>
            <a:r>
              <a:rPr lang="en-US" sz="2400" i="1" u="sng">
                <a:solidFill>
                  <a:srgbClr val="17182D"/>
                </a:solidFill>
                <a:ea typeface="Times New Roman" panose="02020603050405020304" pitchFamily="18" charset="0"/>
                <a:hlinkClick r:id="rId5"/>
              </a:rPr>
              <a:t>https://doi.org/10.1371/journal.pone.0087488</a:t>
            </a:r>
            <a:endParaRPr lang="en-US" sz="2400" i="1" u="sng">
              <a:ea typeface="Times New Roman" panose="02020603050405020304" pitchFamily="18" charset="0"/>
            </a:endParaRPr>
          </a:p>
          <a:p>
            <a:pPr marL="34290" indent="0">
              <a:buNone/>
            </a:pPr>
            <a:endParaRPr lang="en-US" sz="1351">
              <a:solidFill>
                <a:schemeClr val="tx2">
                  <a:lumMod val="85000"/>
                  <a:lumOff val="15000"/>
                </a:schemeClr>
              </a:solidFill>
            </a:endParaRPr>
          </a:p>
        </p:txBody>
      </p:sp>
    </p:spTree>
    <p:custDataLst>
      <p:tags r:id="rId1"/>
    </p:custDataLst>
    <p:extLst>
      <p:ext uri="{BB962C8B-B14F-4D97-AF65-F5344CB8AC3E}">
        <p14:creationId xmlns:p14="http://schemas.microsoft.com/office/powerpoint/2010/main" val="1967403193"/>
      </p:ext>
    </p:extLst>
  </p:cSld>
  <p:clrMapOvr>
    <a:masterClrMapping/>
  </p:clrMapOvr>
  <mc:AlternateContent xmlns:mc="http://schemas.openxmlformats.org/markup-compatibility/2006" xmlns:p14="http://schemas.microsoft.com/office/powerpoint/2010/main">
    <mc:Choice Requires="p14">
      <p:transition p14:dur="0" advTm="37317"/>
    </mc:Choice>
    <mc:Fallback xmlns="">
      <p:transition advTm="37317"/>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358589"/>
            <a:ext cx="6858000" cy="857251"/>
          </a:xfrm>
        </p:spPr>
        <p:txBody>
          <a:bodyPr>
            <a:normAutofit/>
          </a:bodyPr>
          <a:lstStyle/>
          <a:p>
            <a:pPr algn="ctr"/>
            <a:r>
              <a:rPr lang="en-US" sz="4051">
                <a:latin typeface="+mn-lt"/>
              </a:rPr>
              <a:t>References</a:t>
            </a:r>
          </a:p>
        </p:txBody>
      </p:sp>
      <p:sp>
        <p:nvSpPr>
          <p:cNvPr id="9" name="Content Placeholder 8"/>
          <p:cNvSpPr>
            <a:spLocks noGrp="1"/>
          </p:cNvSpPr>
          <p:nvPr>
            <p:ph idx="1"/>
          </p:nvPr>
        </p:nvSpPr>
        <p:spPr>
          <a:xfrm>
            <a:off x="677334" y="1023526"/>
            <a:ext cx="10987852" cy="5475885"/>
          </a:xfrm>
        </p:spPr>
        <p:txBody>
          <a:bodyPr>
            <a:normAutofit/>
          </a:bodyPr>
          <a:lstStyle/>
          <a:p>
            <a:pPr marL="0" indent="0">
              <a:spcBef>
                <a:spcPts val="573"/>
              </a:spcBef>
              <a:spcAft>
                <a:spcPts val="1600"/>
              </a:spcAft>
              <a:buNone/>
            </a:pPr>
            <a:r>
              <a:rPr lang="en-US" sz="2400">
                <a:ea typeface="Times New Roman" panose="02020603050405020304" pitchFamily="18" charset="0"/>
              </a:rPr>
              <a:t>Cao, C., Yang, S. &amp; Zhou, Z. (2020). GLP-1 receptor agonists and pancreatic safety concerns in type 2 diabetic patients: data from cardiovascular outcome trials</a:t>
            </a:r>
            <a:r>
              <a:rPr lang="en-US" sz="2400">
                <a:latin typeface="Arial" panose="020B0604020202020204" pitchFamily="34" charset="0"/>
                <a:ea typeface="Times New Roman" panose="02020603050405020304" pitchFamily="18" charset="0"/>
              </a:rPr>
              <a:t>. </a:t>
            </a:r>
            <a:r>
              <a:rPr lang="en-US" sz="2400" i="1">
                <a:latin typeface="Arial" panose="020B0604020202020204" pitchFamily="34" charset="0"/>
                <a:ea typeface="Times New Roman" panose="02020603050405020304" pitchFamily="18" charset="0"/>
              </a:rPr>
              <a:t>Endocrine</a:t>
            </a:r>
            <a:r>
              <a:rPr lang="en-US" sz="2400">
                <a:latin typeface="Arial" panose="020B0604020202020204" pitchFamily="34" charset="0"/>
                <a:ea typeface="Times New Roman" panose="02020603050405020304" pitchFamily="18" charset="0"/>
              </a:rPr>
              <a:t> </a:t>
            </a:r>
            <a:r>
              <a:rPr lang="en-US" sz="2400" i="1">
                <a:latin typeface="Arial" panose="020B0604020202020204" pitchFamily="34" charset="0"/>
                <a:ea typeface="Times New Roman" panose="02020603050405020304" pitchFamily="18" charset="0"/>
              </a:rPr>
              <a:t>68,</a:t>
            </a:r>
            <a:r>
              <a:rPr lang="en-US" sz="2400">
                <a:latin typeface="Arial" panose="020B0604020202020204" pitchFamily="34" charset="0"/>
                <a:ea typeface="Times New Roman" panose="02020603050405020304" pitchFamily="18" charset="0"/>
              </a:rPr>
              <a:t> 518–525. </a:t>
            </a:r>
            <a:r>
              <a:rPr lang="en-US" sz="2400" u="sng">
                <a:solidFill>
                  <a:srgbClr val="0000FF"/>
                </a:solidFill>
                <a:latin typeface="Arial" panose="020B0604020202020204" pitchFamily="34" charset="0"/>
                <a:ea typeface="Times New Roman" panose="02020603050405020304" pitchFamily="18" charset="0"/>
                <a:hlinkClick r:id="rId4"/>
              </a:rPr>
              <a:t>https://doi.org/10.1007/s12020-020-02223-6</a:t>
            </a:r>
            <a:endParaRPr lang="en-US" sz="2400"/>
          </a:p>
          <a:p>
            <a:pPr marL="0" indent="0">
              <a:spcBef>
                <a:spcPts val="573"/>
              </a:spcBef>
              <a:spcAft>
                <a:spcPts val="1600"/>
              </a:spcAft>
              <a:buNone/>
            </a:pPr>
            <a:r>
              <a:rPr lang="en-US" sz="2400">
                <a:ea typeface="Times New Roman" panose="02020603050405020304" pitchFamily="18" charset="0"/>
              </a:rPr>
              <a:t>Chon, S., Gautier J.F. (2016). An update on the effect of incretin-based therapies on beta-cell function and mass. </a:t>
            </a:r>
            <a:r>
              <a:rPr lang="en-US" sz="2400" i="1">
                <a:ea typeface="Times New Roman" panose="02020603050405020304" pitchFamily="18" charset="0"/>
              </a:rPr>
              <a:t>Diabetes Metab J,</a:t>
            </a:r>
            <a:r>
              <a:rPr lang="en-US" sz="2400">
                <a:ea typeface="Times New Roman" panose="02020603050405020304" pitchFamily="18" charset="0"/>
              </a:rPr>
              <a:t> </a:t>
            </a:r>
            <a:r>
              <a:rPr lang="en-US" sz="2400" i="1">
                <a:ea typeface="Times New Roman" panose="02020603050405020304" pitchFamily="18" charset="0"/>
              </a:rPr>
              <a:t>40</a:t>
            </a:r>
            <a:r>
              <a:rPr lang="en-US" sz="2400">
                <a:ea typeface="Times New Roman" panose="02020603050405020304" pitchFamily="18" charset="0"/>
              </a:rPr>
              <a:t>(2):99–114. </a:t>
            </a:r>
            <a:r>
              <a:rPr lang="en-US" sz="2400" u="sng">
                <a:solidFill>
                  <a:srgbClr val="0000FF"/>
                </a:solidFill>
                <a:ea typeface="Times New Roman" panose="02020603050405020304" pitchFamily="18" charset="0"/>
                <a:hlinkClick r:id="rId5"/>
              </a:rPr>
              <a:t>http://doi.org/10.4093/dmj.2016.40.2.99</a:t>
            </a:r>
            <a:endParaRPr lang="en-US" sz="2400" u="sng">
              <a:solidFill>
                <a:srgbClr val="0000FF"/>
              </a:solidFill>
              <a:ea typeface="Times New Roman" panose="02020603050405020304" pitchFamily="18" charset="0"/>
            </a:endParaRPr>
          </a:p>
          <a:p>
            <a:pPr marL="0" indent="0">
              <a:spcAft>
                <a:spcPts val="1600"/>
              </a:spcAft>
              <a:buNone/>
            </a:pPr>
            <a:r>
              <a:rPr lang="en-US" sz="2400">
                <a:ea typeface="Times New Roman" panose="02020603050405020304" pitchFamily="18" charset="0"/>
              </a:rPr>
              <a:t>Del Olmo-Garcia, M.I., Merino-Torres, J.F. (2018). GLP-1 receptor agonists and cardiovascular disease in patients with type 2 diabetes</a:t>
            </a:r>
            <a:r>
              <a:rPr lang="en-US" sz="2400" i="1">
                <a:ea typeface="Times New Roman" panose="02020603050405020304" pitchFamily="18" charset="0"/>
              </a:rPr>
              <a:t>. J Diabetes Res</a:t>
            </a:r>
            <a:r>
              <a:rPr lang="en-US" sz="2400">
                <a:ea typeface="Times New Roman" panose="02020603050405020304" pitchFamily="18" charset="0"/>
              </a:rPr>
              <a:t>, </a:t>
            </a:r>
            <a:r>
              <a:rPr lang="en-US" sz="2400" i="1">
                <a:ea typeface="Times New Roman" panose="02020603050405020304" pitchFamily="18" charset="0"/>
              </a:rPr>
              <a:t>8</a:t>
            </a:r>
            <a:r>
              <a:rPr lang="en-US" sz="2400">
                <a:ea typeface="Times New Roman" panose="02020603050405020304" pitchFamily="18" charset="0"/>
              </a:rPr>
              <a:t>:4020492. </a:t>
            </a:r>
            <a:r>
              <a:rPr lang="en-US" sz="2400">
                <a:ea typeface="Times New Roman" panose="02020603050405020304" pitchFamily="18" charset="0"/>
                <a:hlinkClick r:id="rId6"/>
              </a:rPr>
              <a:t>http://doi.org/</a:t>
            </a:r>
            <a:r>
              <a:rPr lang="en-US" sz="2400" u="sng">
                <a:solidFill>
                  <a:srgbClr val="0000FF"/>
                </a:solidFill>
                <a:ea typeface="Times New Roman" panose="02020603050405020304" pitchFamily="18" charset="0"/>
                <a:hlinkClick r:id="rId6"/>
              </a:rPr>
              <a:t>10.1155/2018/4020492</a:t>
            </a:r>
            <a:endParaRPr lang="en-US" sz="2400" u="sng">
              <a:solidFill>
                <a:srgbClr val="0000FF"/>
              </a:solidFill>
              <a:ea typeface="Times New Roman" panose="02020603050405020304" pitchFamily="18" charset="0"/>
            </a:endParaRPr>
          </a:p>
          <a:p>
            <a:pPr marL="0" indent="0">
              <a:spcAft>
                <a:spcPts val="1600"/>
              </a:spcAft>
              <a:buNone/>
            </a:pPr>
            <a:r>
              <a:rPr lang="en-US" sz="2400">
                <a:ea typeface="Times New Roman" panose="02020603050405020304" pitchFamily="18" charset="0"/>
              </a:rPr>
              <a:t>Food and Drug Administration. (2008). </a:t>
            </a:r>
            <a:r>
              <a:rPr lang="en-US" sz="2400" i="1">
                <a:ea typeface="Times New Roman" panose="02020603050405020304" pitchFamily="18" charset="0"/>
              </a:rPr>
              <a:t>Diabetes mellitus-evaluating cardiovascular risk in new antidiabetic therapies to treat type 2 diabetes</a:t>
            </a:r>
            <a:r>
              <a:rPr lang="en-US" sz="2400">
                <a:ea typeface="Times New Roman" panose="02020603050405020304" pitchFamily="18" charset="0"/>
              </a:rPr>
              <a:t>. Rockville, MD: Food and Drug Administration.</a:t>
            </a:r>
          </a:p>
          <a:p>
            <a:pPr marL="34290" indent="0">
              <a:buNone/>
            </a:pPr>
            <a:endParaRPr lang="en-US" sz="1351">
              <a:solidFill>
                <a:schemeClr val="tx2">
                  <a:lumMod val="85000"/>
                  <a:lumOff val="15000"/>
                </a:schemeClr>
              </a:solidFill>
            </a:endParaRPr>
          </a:p>
        </p:txBody>
      </p:sp>
    </p:spTree>
    <p:custDataLst>
      <p:tags r:id="rId1"/>
    </p:custDataLst>
    <p:extLst>
      <p:ext uri="{BB962C8B-B14F-4D97-AF65-F5344CB8AC3E}">
        <p14:creationId xmlns:p14="http://schemas.microsoft.com/office/powerpoint/2010/main" val="3500912588"/>
      </p:ext>
    </p:extLst>
  </p:cSld>
  <p:clrMapOvr>
    <a:masterClrMapping/>
  </p:clrMapOvr>
  <mc:AlternateContent xmlns:mc="http://schemas.openxmlformats.org/markup-compatibility/2006" xmlns:p14="http://schemas.microsoft.com/office/powerpoint/2010/main">
    <mc:Choice Requires="p14">
      <p:transition p14:dur="0" advTm="37317"/>
    </mc:Choice>
    <mc:Fallback xmlns="">
      <p:transition advTm="37317"/>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358589"/>
            <a:ext cx="6858000" cy="857251"/>
          </a:xfrm>
        </p:spPr>
        <p:txBody>
          <a:bodyPr>
            <a:normAutofit/>
          </a:bodyPr>
          <a:lstStyle/>
          <a:p>
            <a:pPr algn="ctr"/>
            <a:r>
              <a:rPr lang="en-US" sz="4051">
                <a:latin typeface="+mn-lt"/>
              </a:rPr>
              <a:t>References</a:t>
            </a:r>
          </a:p>
        </p:txBody>
      </p:sp>
      <p:sp>
        <p:nvSpPr>
          <p:cNvPr id="9" name="Content Placeholder 8"/>
          <p:cNvSpPr>
            <a:spLocks noGrp="1"/>
          </p:cNvSpPr>
          <p:nvPr>
            <p:ph idx="1"/>
          </p:nvPr>
        </p:nvSpPr>
        <p:spPr>
          <a:xfrm>
            <a:off x="677334" y="1023526"/>
            <a:ext cx="10987852" cy="5253097"/>
          </a:xfrm>
        </p:spPr>
        <p:txBody>
          <a:bodyPr>
            <a:normAutofit fontScale="25000" lnSpcReduction="20000"/>
          </a:bodyPr>
          <a:lstStyle/>
          <a:p>
            <a:pPr marL="0" indent="0">
              <a:spcBef>
                <a:spcPts val="193"/>
              </a:spcBef>
              <a:spcAft>
                <a:spcPts val="1600"/>
              </a:spcAft>
              <a:buNone/>
            </a:pPr>
            <a:r>
              <a:rPr lang="en-US" sz="9066">
                <a:solidFill>
                  <a:srgbClr val="000000"/>
                </a:solidFill>
                <a:ea typeface="Times New Roman" panose="02020603050405020304" pitchFamily="18" charset="0"/>
              </a:rPr>
              <a:t>Garber, A. J., Handelsman, Y., </a:t>
            </a:r>
            <a:r>
              <a:rPr lang="en-US" sz="9066" err="1">
                <a:solidFill>
                  <a:srgbClr val="000000"/>
                </a:solidFill>
                <a:ea typeface="Times New Roman" panose="02020603050405020304" pitchFamily="18" charset="0"/>
              </a:rPr>
              <a:t>Grunberger</a:t>
            </a:r>
            <a:r>
              <a:rPr lang="en-US" sz="9066">
                <a:solidFill>
                  <a:srgbClr val="000000"/>
                </a:solidFill>
                <a:ea typeface="Times New Roman" panose="02020603050405020304" pitchFamily="18" charset="0"/>
              </a:rPr>
              <a:t>, G., Einhorn, D., Abrahamson, M. J., </a:t>
            </a:r>
            <a:r>
              <a:rPr lang="en-US" sz="9066" err="1">
                <a:solidFill>
                  <a:srgbClr val="000000"/>
                </a:solidFill>
                <a:ea typeface="Times New Roman" panose="02020603050405020304" pitchFamily="18" charset="0"/>
              </a:rPr>
              <a:t>Barzilay</a:t>
            </a:r>
            <a:r>
              <a:rPr lang="en-US" sz="9066">
                <a:solidFill>
                  <a:srgbClr val="000000"/>
                </a:solidFill>
                <a:ea typeface="Times New Roman" panose="02020603050405020304" pitchFamily="18" charset="0"/>
              </a:rPr>
              <a:t>, J. I., Blonde, L., Bush, M. A., </a:t>
            </a:r>
            <a:r>
              <a:rPr lang="en-US" sz="9066" err="1">
                <a:solidFill>
                  <a:srgbClr val="000000"/>
                </a:solidFill>
                <a:ea typeface="Times New Roman" panose="02020603050405020304" pitchFamily="18" charset="0"/>
              </a:rPr>
              <a:t>DeFronzo</a:t>
            </a:r>
            <a:r>
              <a:rPr lang="en-US" sz="9066">
                <a:solidFill>
                  <a:srgbClr val="000000"/>
                </a:solidFill>
                <a:ea typeface="Times New Roman" panose="02020603050405020304" pitchFamily="18" charset="0"/>
              </a:rPr>
              <a:t>, R. A., Garber, J. R., Garvey, W. T., Hirsch, I. B., </a:t>
            </a:r>
            <a:r>
              <a:rPr lang="en-US" sz="9066" err="1">
                <a:solidFill>
                  <a:srgbClr val="000000"/>
                </a:solidFill>
                <a:ea typeface="Times New Roman" panose="02020603050405020304" pitchFamily="18" charset="0"/>
              </a:rPr>
              <a:t>Jellinger</a:t>
            </a:r>
            <a:r>
              <a:rPr lang="en-US" sz="9066">
                <a:solidFill>
                  <a:srgbClr val="000000"/>
                </a:solidFill>
                <a:ea typeface="Times New Roman" panose="02020603050405020304" pitchFamily="18" charset="0"/>
              </a:rPr>
              <a:t>, P. S., McGill, J. B., </a:t>
            </a:r>
            <a:r>
              <a:rPr lang="en-US" sz="9066" err="1">
                <a:solidFill>
                  <a:srgbClr val="000000"/>
                </a:solidFill>
                <a:ea typeface="Times New Roman" panose="02020603050405020304" pitchFamily="18" charset="0"/>
              </a:rPr>
              <a:t>Mechanick</a:t>
            </a:r>
            <a:r>
              <a:rPr lang="en-US" sz="9066">
                <a:solidFill>
                  <a:srgbClr val="000000"/>
                </a:solidFill>
                <a:ea typeface="Times New Roman" panose="02020603050405020304" pitchFamily="18" charset="0"/>
              </a:rPr>
              <a:t>, J. I., Perreault, L., </a:t>
            </a:r>
            <a:r>
              <a:rPr lang="en-US" sz="9066" err="1">
                <a:solidFill>
                  <a:srgbClr val="000000"/>
                </a:solidFill>
                <a:ea typeface="Times New Roman" panose="02020603050405020304" pitchFamily="18" charset="0"/>
              </a:rPr>
              <a:t>Rosenblit</a:t>
            </a:r>
            <a:r>
              <a:rPr lang="en-US" sz="9066">
                <a:solidFill>
                  <a:srgbClr val="000000"/>
                </a:solidFill>
                <a:ea typeface="Times New Roman" panose="02020603050405020304" pitchFamily="18" charset="0"/>
              </a:rPr>
              <a:t>, P. D., Samson, S., &amp; </a:t>
            </a:r>
            <a:r>
              <a:rPr lang="en-US" sz="9066" err="1">
                <a:solidFill>
                  <a:srgbClr val="000000"/>
                </a:solidFill>
                <a:ea typeface="Times New Roman" panose="02020603050405020304" pitchFamily="18" charset="0"/>
              </a:rPr>
              <a:t>Umpierrez</a:t>
            </a:r>
            <a:r>
              <a:rPr lang="en-US" sz="9066">
                <a:solidFill>
                  <a:srgbClr val="000000"/>
                </a:solidFill>
                <a:ea typeface="Times New Roman" panose="02020603050405020304" pitchFamily="18" charset="0"/>
              </a:rPr>
              <a:t>, G. E. (2020). CONSENSUS STATEMENT BY THE AMERICAN ASSOCIATION OF CLINICAL ENDOCRINOLOGISTS AND AMERICAN COLLEGE OF ENDOCRINOLOGY ON THE COMPREHENSIVE TYPE 2 DIABETES MANAGEMENT ALGORITHM - </a:t>
            </a:r>
            <a:r>
              <a:rPr lang="en-US" sz="9066" i="1">
                <a:ea typeface="Times New Roman" panose="02020603050405020304" pitchFamily="18" charset="0"/>
              </a:rPr>
              <a:t>2020 EXECUTIVE SUMMARY</a:t>
            </a:r>
            <a:r>
              <a:rPr lang="en-US" sz="9066">
                <a:ea typeface="Times New Roman" panose="02020603050405020304" pitchFamily="18" charset="0"/>
              </a:rPr>
              <a:t>. </a:t>
            </a:r>
            <a:r>
              <a:rPr lang="en-US" sz="9066" i="1">
                <a:ea typeface="Times New Roman" panose="02020603050405020304" pitchFamily="18" charset="0"/>
              </a:rPr>
              <a:t>Endocrine practice : official journal of the American College of Endocrinology and the American Association of Clinical Endocrinologists</a:t>
            </a:r>
            <a:r>
              <a:rPr lang="en-US" sz="9066">
                <a:ea typeface="Times New Roman" panose="02020603050405020304" pitchFamily="18" charset="0"/>
              </a:rPr>
              <a:t>, </a:t>
            </a:r>
            <a:r>
              <a:rPr lang="en-US" sz="9066" i="1">
                <a:ea typeface="Times New Roman" panose="02020603050405020304" pitchFamily="18" charset="0"/>
              </a:rPr>
              <a:t>26</a:t>
            </a:r>
            <a:r>
              <a:rPr lang="en-US" sz="9066">
                <a:ea typeface="Times New Roman" panose="02020603050405020304" pitchFamily="18" charset="0"/>
              </a:rPr>
              <a:t>(1), 107–139. </a:t>
            </a:r>
            <a:r>
              <a:rPr lang="en-US" sz="9066" u="sng">
                <a:solidFill>
                  <a:srgbClr val="000000"/>
                </a:solidFill>
                <a:ea typeface="Times New Roman" panose="02020603050405020304" pitchFamily="18" charset="0"/>
                <a:hlinkClick r:id="rId4"/>
              </a:rPr>
              <a:t>https://doi.org/10.4158/CS-2019-0472</a:t>
            </a:r>
            <a:endParaRPr lang="en-US" sz="9066" u="sng">
              <a:solidFill>
                <a:srgbClr val="000000"/>
              </a:solidFill>
              <a:ea typeface="Times New Roman" panose="02020603050405020304" pitchFamily="18" charset="0"/>
            </a:endParaRPr>
          </a:p>
          <a:p>
            <a:pPr marL="0" indent="0">
              <a:spcAft>
                <a:spcPts val="1600"/>
              </a:spcAft>
              <a:buNone/>
            </a:pPr>
            <a:r>
              <a:rPr lang="en-US" sz="9066">
                <a:ea typeface="Times New Roman" panose="02020603050405020304" pitchFamily="18" charset="0"/>
              </a:rPr>
              <a:t>Gilbert, M.P., Pratley, R.E. (2020). GLP-1 analogs and DPP-4 inhibitors in type 2 diabetes therapy: review of head-to-head clinical trials. </a:t>
            </a:r>
            <a:r>
              <a:rPr lang="en-US" sz="9066" i="1">
                <a:ea typeface="Times New Roman" panose="02020603050405020304" pitchFamily="18" charset="0"/>
              </a:rPr>
              <a:t>Front Endocrinol (Lausanne)</a:t>
            </a:r>
            <a:r>
              <a:rPr lang="en-US" sz="9066">
                <a:ea typeface="Times New Roman" panose="02020603050405020304" pitchFamily="18" charset="0"/>
              </a:rPr>
              <a:t>, </a:t>
            </a:r>
            <a:r>
              <a:rPr lang="en-US" sz="9066" i="1">
                <a:ea typeface="Times New Roman" panose="02020603050405020304" pitchFamily="18" charset="0"/>
              </a:rPr>
              <a:t>11</a:t>
            </a:r>
            <a:r>
              <a:rPr lang="en-US" sz="9066">
                <a:ea typeface="Times New Roman" panose="02020603050405020304" pitchFamily="18" charset="0"/>
              </a:rPr>
              <a:t>:178. </a:t>
            </a:r>
            <a:r>
              <a:rPr lang="en-US" sz="9066" u="sng">
                <a:solidFill>
                  <a:srgbClr val="0000FF"/>
                </a:solidFill>
                <a:ea typeface="Times New Roman" panose="02020603050405020304" pitchFamily="18" charset="0"/>
                <a:hlinkClick r:id="rId5"/>
              </a:rPr>
              <a:t>http://doi.org/10.3389/fendo.2020.00178</a:t>
            </a:r>
            <a:endParaRPr lang="en-US" sz="9066">
              <a:ea typeface="Times New Roman" panose="02020603050405020304" pitchFamily="18" charset="0"/>
            </a:endParaRPr>
          </a:p>
          <a:p>
            <a:pPr marL="0" indent="0">
              <a:spcAft>
                <a:spcPts val="800"/>
              </a:spcAft>
              <a:buNone/>
            </a:pPr>
            <a:r>
              <a:rPr lang="en-US" sz="9066">
                <a:latin typeface="Arial" panose="020B0604020202020204" pitchFamily="34" charset="0"/>
                <a:ea typeface="Times New Roman" panose="02020603050405020304" pitchFamily="18" charset="0"/>
              </a:rPr>
              <a:t>Green, J. (2018). </a:t>
            </a:r>
            <a:r>
              <a:rPr lang="en-US" sz="9066" i="1">
                <a:latin typeface="Arial" panose="020B0604020202020204" pitchFamily="34" charset="0"/>
                <a:ea typeface="Times New Roman" panose="02020603050405020304" pitchFamily="18" charset="0"/>
              </a:rPr>
              <a:t>What are the New Diabetes Medications and Do They Reduce CV Risk?</a:t>
            </a:r>
            <a:r>
              <a:rPr lang="en-US" sz="9066">
                <a:latin typeface="Arial" panose="020B0604020202020204" pitchFamily="34" charset="0"/>
                <a:ea typeface="Times New Roman" panose="02020603050405020304" pitchFamily="18" charset="0"/>
              </a:rPr>
              <a:t> [PowerPoint Slides]. </a:t>
            </a:r>
            <a:r>
              <a:rPr lang="en-US" sz="9066" u="sng">
                <a:solidFill>
                  <a:srgbClr val="0000FF"/>
                </a:solidFill>
                <a:latin typeface="Arial" panose="020B0604020202020204" pitchFamily="34" charset="0"/>
                <a:ea typeface="Times New Roman" panose="02020603050405020304" pitchFamily="18" charset="0"/>
                <a:hlinkClick r:id="rId6"/>
              </a:rPr>
              <a:t>https://www.slideshare.net/DukeHeartCenter/what-are-the-new-diabetes-medications-and-do-they-reduce-cv-risk</a:t>
            </a:r>
            <a:endParaRPr lang="en-US" sz="9066">
              <a:latin typeface="Times New Roman" panose="02020603050405020304" pitchFamily="18" charset="0"/>
              <a:ea typeface="Times New Roman" panose="02020603050405020304" pitchFamily="18" charset="0"/>
            </a:endParaRPr>
          </a:p>
          <a:p>
            <a:pPr marL="0" indent="0">
              <a:lnSpc>
                <a:spcPct val="107000"/>
              </a:lnSpc>
              <a:spcBef>
                <a:spcPts val="900"/>
              </a:spcBef>
              <a:spcAft>
                <a:spcPts val="1600"/>
              </a:spcAft>
              <a:buNone/>
            </a:pPr>
            <a:endParaRPr lang="en-US" sz="5733">
              <a:latin typeface="Calibri" panose="020F0502020204030204" pitchFamily="34" charset="0"/>
              <a:ea typeface="Calibri" panose="020F0502020204030204" pitchFamily="34" charset="0"/>
              <a:cs typeface="Times New Roman" panose="02020603050405020304" pitchFamily="18" charset="0"/>
            </a:endParaRPr>
          </a:p>
          <a:p>
            <a:pPr marL="34290" indent="0">
              <a:buNone/>
            </a:pPr>
            <a:endParaRPr lang="en-US" sz="1351">
              <a:solidFill>
                <a:schemeClr val="tx2">
                  <a:lumMod val="85000"/>
                  <a:lumOff val="15000"/>
                </a:schemeClr>
              </a:solidFill>
            </a:endParaRPr>
          </a:p>
        </p:txBody>
      </p:sp>
    </p:spTree>
    <p:custDataLst>
      <p:tags r:id="rId1"/>
    </p:custDataLst>
    <p:extLst>
      <p:ext uri="{BB962C8B-B14F-4D97-AF65-F5344CB8AC3E}">
        <p14:creationId xmlns:p14="http://schemas.microsoft.com/office/powerpoint/2010/main" val="2051876403"/>
      </p:ext>
    </p:extLst>
  </p:cSld>
  <p:clrMapOvr>
    <a:masterClrMapping/>
  </p:clrMapOvr>
  <mc:AlternateContent xmlns:mc="http://schemas.openxmlformats.org/markup-compatibility/2006" xmlns:p14="http://schemas.microsoft.com/office/powerpoint/2010/main">
    <mc:Choice Requires="p14">
      <p:transition p14:dur="0" advTm="37317"/>
    </mc:Choice>
    <mc:Fallback xmlns="">
      <p:transition advTm="37317"/>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358589"/>
            <a:ext cx="6858000" cy="857251"/>
          </a:xfrm>
        </p:spPr>
        <p:txBody>
          <a:bodyPr>
            <a:normAutofit/>
          </a:bodyPr>
          <a:lstStyle/>
          <a:p>
            <a:pPr algn="ctr"/>
            <a:r>
              <a:rPr lang="en-US" sz="4051">
                <a:latin typeface="+mn-lt"/>
              </a:rPr>
              <a:t>References</a:t>
            </a:r>
          </a:p>
        </p:txBody>
      </p:sp>
      <p:sp>
        <p:nvSpPr>
          <p:cNvPr id="9" name="Content Placeholder 8"/>
          <p:cNvSpPr>
            <a:spLocks noGrp="1"/>
          </p:cNvSpPr>
          <p:nvPr>
            <p:ph idx="1"/>
          </p:nvPr>
        </p:nvSpPr>
        <p:spPr>
          <a:xfrm>
            <a:off x="677334" y="1023526"/>
            <a:ext cx="10987852" cy="5253097"/>
          </a:xfrm>
        </p:spPr>
        <p:txBody>
          <a:bodyPr>
            <a:normAutofit fontScale="32500" lnSpcReduction="20000"/>
          </a:bodyPr>
          <a:lstStyle/>
          <a:p>
            <a:pPr marL="0" indent="0">
              <a:spcAft>
                <a:spcPts val="800"/>
              </a:spcAft>
              <a:buNone/>
            </a:pPr>
            <a:r>
              <a:rPr lang="en-US" sz="7333" err="1">
                <a:latin typeface="Arial" panose="020B0604020202020204" pitchFamily="34" charset="0"/>
                <a:ea typeface="Times New Roman" panose="02020603050405020304" pitchFamily="18" charset="0"/>
              </a:rPr>
              <a:t>Hackethal</a:t>
            </a:r>
            <a:r>
              <a:rPr lang="en-US" sz="7333">
                <a:latin typeface="Arial" panose="020B0604020202020204" pitchFamily="34" charset="0"/>
                <a:ea typeface="Times New Roman" panose="02020603050405020304" pitchFamily="18" charset="0"/>
              </a:rPr>
              <a:t>, V. (2015). </a:t>
            </a:r>
            <a:r>
              <a:rPr lang="en-US" sz="7333" i="1">
                <a:latin typeface="Arial" panose="020B0604020202020204" pitchFamily="34" charset="0"/>
                <a:ea typeface="Times New Roman" panose="02020603050405020304" pitchFamily="18" charset="0"/>
              </a:rPr>
              <a:t>SGLT2 Inhibitors and Diabetes: Double Trouble for Genital Mycotic Infections </a:t>
            </a:r>
            <a:r>
              <a:rPr lang="en-US" sz="7333">
                <a:latin typeface="Arial" panose="020B0604020202020204" pitchFamily="34" charset="0"/>
                <a:ea typeface="Times New Roman" panose="02020603050405020304" pitchFamily="18" charset="0"/>
              </a:rPr>
              <a:t>[PowerPoint Slides]. </a:t>
            </a:r>
            <a:r>
              <a:rPr lang="en-US" sz="7333" u="sng">
                <a:solidFill>
                  <a:srgbClr val="0000FF"/>
                </a:solidFill>
                <a:latin typeface="Arial" panose="020B0604020202020204" pitchFamily="34" charset="0"/>
                <a:ea typeface="Times New Roman" panose="02020603050405020304" pitchFamily="18" charset="0"/>
                <a:hlinkClick r:id="rId4"/>
              </a:rPr>
              <a:t>https://www.endocrinologynetwork.com/view/sglt2-inhibitors-and-diabetes-double-trouble-genital-mycotic-infections</a:t>
            </a:r>
            <a:endParaRPr lang="en-US" sz="7333">
              <a:latin typeface="Times New Roman" panose="02020603050405020304" pitchFamily="18" charset="0"/>
              <a:ea typeface="Times New Roman" panose="02020603050405020304" pitchFamily="18" charset="0"/>
            </a:endParaRPr>
          </a:p>
          <a:p>
            <a:pPr marL="0" indent="0">
              <a:spcAft>
                <a:spcPts val="800"/>
              </a:spcAft>
              <a:buNone/>
            </a:pPr>
            <a:r>
              <a:rPr lang="en-US" sz="7333" err="1">
                <a:latin typeface="Arial" panose="020B0604020202020204" pitchFamily="34" charset="0"/>
                <a:ea typeface="Times New Roman" panose="02020603050405020304" pitchFamily="18" charset="0"/>
              </a:rPr>
              <a:t>Hinnen</a:t>
            </a:r>
            <a:r>
              <a:rPr lang="en-US" sz="7333">
                <a:latin typeface="Arial" panose="020B0604020202020204" pitchFamily="34" charset="0"/>
                <a:ea typeface="Times New Roman" panose="02020603050405020304" pitchFamily="18" charset="0"/>
              </a:rPr>
              <a:t>, D. (2017). Glucagon-like peptide 1 receptor agonists for type 2 diabetes. </a:t>
            </a:r>
            <a:r>
              <a:rPr lang="en-US" sz="7333" i="1">
                <a:latin typeface="Arial" panose="020B0604020202020204" pitchFamily="34" charset="0"/>
                <a:ea typeface="Times New Roman" panose="02020603050405020304" pitchFamily="18" charset="0"/>
              </a:rPr>
              <a:t>Diabetes </a:t>
            </a:r>
            <a:r>
              <a:rPr lang="en-US" sz="7333" i="1" err="1">
                <a:latin typeface="Arial" panose="020B0604020202020204" pitchFamily="34" charset="0"/>
                <a:ea typeface="Times New Roman" panose="02020603050405020304" pitchFamily="18" charset="0"/>
              </a:rPr>
              <a:t>Spectr</a:t>
            </a:r>
            <a:r>
              <a:rPr lang="en-US" sz="7333" i="1">
                <a:latin typeface="Arial" panose="020B0604020202020204" pitchFamily="34" charset="0"/>
                <a:ea typeface="Times New Roman" panose="02020603050405020304" pitchFamily="18" charset="0"/>
              </a:rPr>
              <a:t>, 30(</a:t>
            </a:r>
            <a:r>
              <a:rPr lang="en-US" sz="7333">
                <a:latin typeface="Arial" panose="020B0604020202020204" pitchFamily="34" charset="0"/>
                <a:ea typeface="Times New Roman" panose="02020603050405020304" pitchFamily="18" charset="0"/>
              </a:rPr>
              <a:t>3)</a:t>
            </a:r>
            <a:r>
              <a:rPr lang="en-US" sz="7333" i="1">
                <a:latin typeface="Arial" panose="020B0604020202020204" pitchFamily="34" charset="0"/>
                <a:ea typeface="Times New Roman" panose="02020603050405020304" pitchFamily="18" charset="0"/>
              </a:rPr>
              <a:t>,</a:t>
            </a:r>
            <a:r>
              <a:rPr lang="en-US" sz="7333">
                <a:latin typeface="Arial" panose="020B0604020202020204" pitchFamily="34" charset="0"/>
                <a:ea typeface="Times New Roman" panose="02020603050405020304" pitchFamily="18" charset="0"/>
              </a:rPr>
              <a:t> pp. 202-210. </a:t>
            </a:r>
            <a:r>
              <a:rPr lang="en-US" sz="7333" u="sng">
                <a:solidFill>
                  <a:srgbClr val="0000FF"/>
                </a:solidFill>
                <a:latin typeface="Arial" panose="020B0604020202020204" pitchFamily="34" charset="0"/>
                <a:ea typeface="Times New Roman" panose="02020603050405020304" pitchFamily="18" charset="0"/>
                <a:hlinkClick r:id="rId5"/>
              </a:rPr>
              <a:t>https://doi.org/10.2337/ds16-0026</a:t>
            </a:r>
            <a:endParaRPr lang="en-US" sz="7333">
              <a:latin typeface="Times New Roman" panose="02020603050405020304" pitchFamily="18" charset="0"/>
              <a:ea typeface="Times New Roman" panose="02020603050405020304" pitchFamily="18" charset="0"/>
            </a:endParaRPr>
          </a:p>
          <a:p>
            <a:pPr marL="0" indent="0">
              <a:spcAft>
                <a:spcPts val="800"/>
              </a:spcAft>
              <a:buNone/>
            </a:pPr>
            <a:r>
              <a:rPr lang="en-US" sz="7333">
                <a:latin typeface="Arial" panose="020B0604020202020204" pitchFamily="34" charset="0"/>
                <a:ea typeface="Times New Roman" panose="02020603050405020304" pitchFamily="18" charset="0"/>
              </a:rPr>
              <a:t>Holst, J.J. (2019). From the incretin concept and the discovery of GLP</a:t>
            </a:r>
            <a:r>
              <a:rPr lang="en-US" sz="7333">
                <a:latin typeface="Cambria Math" panose="02040503050406030204" pitchFamily="18" charset="0"/>
                <a:ea typeface="Times New Roman" panose="02020603050405020304" pitchFamily="18" charset="0"/>
                <a:cs typeface="Cambria Math" panose="02040503050406030204" pitchFamily="18" charset="0"/>
              </a:rPr>
              <a:t>‐</a:t>
            </a:r>
            <a:r>
              <a:rPr lang="en-US" sz="7333">
                <a:latin typeface="Arial" panose="020B0604020202020204" pitchFamily="34" charset="0"/>
                <a:ea typeface="Times New Roman" panose="02020603050405020304" pitchFamily="18" charset="0"/>
              </a:rPr>
              <a:t>1 to today's diabetes therapy. </a:t>
            </a:r>
            <a:r>
              <a:rPr lang="en-US" sz="7333" i="1">
                <a:latin typeface="Arial" panose="020B0604020202020204" pitchFamily="34" charset="0"/>
                <a:ea typeface="Times New Roman" panose="02020603050405020304" pitchFamily="18" charset="0"/>
              </a:rPr>
              <a:t>Front Endocrinol (Lausanne)</a:t>
            </a:r>
            <a:r>
              <a:rPr lang="en-US" sz="7333">
                <a:latin typeface="Arial" panose="020B0604020202020204" pitchFamily="34" charset="0"/>
                <a:ea typeface="Times New Roman" panose="02020603050405020304" pitchFamily="18" charset="0"/>
              </a:rPr>
              <a:t>, </a:t>
            </a:r>
            <a:r>
              <a:rPr lang="en-US" sz="7333" i="1">
                <a:latin typeface="Arial" panose="020B0604020202020204" pitchFamily="34" charset="0"/>
                <a:ea typeface="Times New Roman" panose="02020603050405020304" pitchFamily="18" charset="0"/>
              </a:rPr>
              <a:t>10</a:t>
            </a:r>
            <a:r>
              <a:rPr lang="en-US" sz="7333">
                <a:latin typeface="Arial" panose="020B0604020202020204" pitchFamily="34" charset="0"/>
                <a:ea typeface="Times New Roman" panose="02020603050405020304" pitchFamily="18" charset="0"/>
              </a:rPr>
              <a:t>:260. </a:t>
            </a:r>
            <a:r>
              <a:rPr lang="en-US" sz="7333" u="sng">
                <a:solidFill>
                  <a:srgbClr val="0000FF"/>
                </a:solidFill>
                <a:latin typeface="Arial" panose="020B0604020202020204" pitchFamily="34" charset="0"/>
                <a:ea typeface="Times New Roman" panose="02020603050405020304" pitchFamily="18" charset="0"/>
                <a:hlinkClick r:id="rId6"/>
              </a:rPr>
              <a:t>https://doi.org/10.3389/fendo.2019.00260</a:t>
            </a:r>
            <a:r>
              <a:rPr lang="en-US" sz="7333">
                <a:latin typeface="Arial" panose="020B0604020202020204" pitchFamily="34" charset="0"/>
                <a:ea typeface="Times New Roman" panose="02020603050405020304" pitchFamily="18" charset="0"/>
              </a:rPr>
              <a:t>.</a:t>
            </a:r>
            <a:endParaRPr lang="en-US" sz="7333">
              <a:latin typeface="Times New Roman" panose="02020603050405020304" pitchFamily="18" charset="0"/>
              <a:ea typeface="Times New Roman" panose="02020603050405020304" pitchFamily="18" charset="0"/>
            </a:endParaRPr>
          </a:p>
          <a:p>
            <a:pPr marL="0" indent="0">
              <a:lnSpc>
                <a:spcPct val="107000"/>
              </a:lnSpc>
              <a:spcBef>
                <a:spcPts val="900"/>
              </a:spcBef>
              <a:spcAft>
                <a:spcPts val="800"/>
              </a:spcAft>
              <a:buNone/>
            </a:pPr>
            <a:r>
              <a:rPr lang="en-US" sz="7333" u="sng">
                <a:solidFill>
                  <a:srgbClr val="3B3838"/>
                </a:solidFill>
                <a:latin typeface="Arial" panose="020B0604020202020204" pitchFamily="34" charset="0"/>
                <a:ea typeface="Times New Roman" panose="02020603050405020304" pitchFamily="18" charset="0"/>
                <a:cs typeface="Times New Roman" panose="02020603050405020304" pitchFamily="18" charset="0"/>
                <a:hlinkClick r:id="rId7"/>
              </a:rPr>
              <a:t>https://www.bydureonhcp.com/</a:t>
            </a:r>
            <a:endParaRPr lang="en-US" sz="7333">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900"/>
              </a:spcBef>
              <a:spcAft>
                <a:spcPts val="800"/>
              </a:spcAft>
              <a:buNone/>
            </a:pPr>
            <a:r>
              <a:rPr lang="en-US" sz="7333" u="sng">
                <a:solidFill>
                  <a:srgbClr val="3B3838"/>
                </a:solidFill>
                <a:latin typeface="Arial" panose="020B0604020202020204" pitchFamily="34" charset="0"/>
                <a:ea typeface="Times New Roman" panose="02020603050405020304" pitchFamily="18" charset="0"/>
                <a:cs typeface="Times New Roman" panose="02020603050405020304" pitchFamily="18" charset="0"/>
                <a:hlinkClick r:id="rId8"/>
              </a:rPr>
              <a:t>https://www.farxiga-hcp.com/</a:t>
            </a:r>
            <a:endParaRPr lang="en-US" sz="7333" u="sng">
              <a:solidFill>
                <a:srgbClr val="3B3838"/>
              </a:solidFill>
              <a:latin typeface="Arial" panose="020B0604020202020204" pitchFamily="34" charset="0"/>
              <a:ea typeface="Times New Roman" panose="02020603050405020304" pitchFamily="18" charset="0"/>
              <a:cs typeface="Times New Roman" panose="02020603050405020304" pitchFamily="18" charset="0"/>
            </a:endParaRPr>
          </a:p>
          <a:p>
            <a:pPr marL="0" indent="0">
              <a:lnSpc>
                <a:spcPct val="107000"/>
              </a:lnSpc>
              <a:spcBef>
                <a:spcPts val="900"/>
              </a:spcBef>
              <a:spcAft>
                <a:spcPts val="800"/>
              </a:spcAft>
              <a:buNone/>
            </a:pPr>
            <a:r>
              <a:rPr lang="en-US" sz="7333" u="sng">
                <a:solidFill>
                  <a:srgbClr val="3B3838"/>
                </a:solidFill>
                <a:latin typeface="Arial" panose="020B0604020202020204" pitchFamily="34" charset="0"/>
                <a:ea typeface="Times New Roman" panose="02020603050405020304" pitchFamily="18" charset="0"/>
                <a:cs typeface="Times New Roman" panose="02020603050405020304" pitchFamily="18" charset="0"/>
                <a:hlinkClick r:id="rId9"/>
              </a:rPr>
              <a:t>https://www.hcp.tradjenta.com/</a:t>
            </a:r>
            <a:endParaRPr lang="en-US" sz="7333">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900"/>
              </a:spcBef>
              <a:spcAft>
                <a:spcPts val="1600"/>
              </a:spcAft>
              <a:buNone/>
            </a:pPr>
            <a:endParaRPr lang="en-US" sz="5733">
              <a:latin typeface="Calibri" panose="020F0502020204030204" pitchFamily="34" charset="0"/>
              <a:ea typeface="Calibri" panose="020F0502020204030204" pitchFamily="34" charset="0"/>
              <a:cs typeface="Times New Roman" panose="02020603050405020304" pitchFamily="18" charset="0"/>
            </a:endParaRPr>
          </a:p>
          <a:p>
            <a:pPr marL="34290" indent="0">
              <a:buNone/>
            </a:pPr>
            <a:endParaRPr lang="en-US" sz="1351">
              <a:solidFill>
                <a:schemeClr val="tx2">
                  <a:lumMod val="85000"/>
                  <a:lumOff val="15000"/>
                </a:schemeClr>
              </a:solidFill>
            </a:endParaRPr>
          </a:p>
        </p:txBody>
      </p:sp>
    </p:spTree>
    <p:custDataLst>
      <p:tags r:id="rId1"/>
    </p:custDataLst>
    <p:extLst>
      <p:ext uri="{BB962C8B-B14F-4D97-AF65-F5344CB8AC3E}">
        <p14:creationId xmlns:p14="http://schemas.microsoft.com/office/powerpoint/2010/main" val="3526811188"/>
      </p:ext>
    </p:extLst>
  </p:cSld>
  <p:clrMapOvr>
    <a:masterClrMapping/>
  </p:clrMapOvr>
  <mc:AlternateContent xmlns:mc="http://schemas.openxmlformats.org/markup-compatibility/2006" xmlns:p14="http://schemas.microsoft.com/office/powerpoint/2010/main">
    <mc:Choice Requires="p14">
      <p:transition p14:dur="0" advTm="37317"/>
    </mc:Choice>
    <mc:Fallback xmlns="">
      <p:transition advTm="37317"/>
    </mc:Fallback>
  </mc:AlternateContent>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358589"/>
            <a:ext cx="6858000" cy="857251"/>
          </a:xfrm>
        </p:spPr>
        <p:txBody>
          <a:bodyPr>
            <a:normAutofit/>
          </a:bodyPr>
          <a:lstStyle/>
          <a:p>
            <a:pPr algn="ctr"/>
            <a:r>
              <a:rPr lang="en-US" sz="4051">
                <a:latin typeface="+mn-lt"/>
              </a:rPr>
              <a:t>References</a:t>
            </a:r>
          </a:p>
        </p:txBody>
      </p:sp>
      <p:sp>
        <p:nvSpPr>
          <p:cNvPr id="9" name="Content Placeholder 8"/>
          <p:cNvSpPr>
            <a:spLocks noGrp="1"/>
          </p:cNvSpPr>
          <p:nvPr>
            <p:ph idx="1"/>
          </p:nvPr>
        </p:nvSpPr>
        <p:spPr>
          <a:xfrm>
            <a:off x="677334" y="1023526"/>
            <a:ext cx="10987852" cy="5253097"/>
          </a:xfrm>
        </p:spPr>
        <p:txBody>
          <a:bodyPr>
            <a:normAutofit fontScale="40000" lnSpcReduction="20000"/>
          </a:bodyPr>
          <a:lstStyle/>
          <a:p>
            <a:pPr marL="36406">
              <a:lnSpc>
                <a:spcPct val="107000"/>
              </a:lnSpc>
              <a:spcBef>
                <a:spcPts val="900"/>
              </a:spcBef>
            </a:pPr>
            <a:r>
              <a:rPr lang="en-US" sz="5867" u="sng">
                <a:solidFill>
                  <a:schemeClr val="accent6"/>
                </a:solidFill>
                <a:latin typeface="Arial" panose="020B0604020202020204" pitchFamily="34"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https://www.invokanahcp.com/</a:t>
            </a:r>
            <a:endParaRPr lang="en-US" sz="5867">
              <a:solidFill>
                <a:schemeClr val="accent6"/>
              </a:solidFill>
              <a:latin typeface="Calibri" panose="020F0502020204030204" pitchFamily="34" charset="0"/>
              <a:ea typeface="Calibri" panose="020F0502020204030204" pitchFamily="34" charset="0"/>
              <a:cs typeface="Times New Roman" panose="02020603050405020304" pitchFamily="18" charset="0"/>
            </a:endParaRPr>
          </a:p>
          <a:p>
            <a:pPr marL="36406">
              <a:lnSpc>
                <a:spcPct val="107000"/>
              </a:lnSpc>
              <a:spcBef>
                <a:spcPts val="900"/>
              </a:spcBef>
            </a:pPr>
            <a:r>
              <a:rPr lang="en-US" sz="5867" u="sng">
                <a:solidFill>
                  <a:schemeClr val="accent6"/>
                </a:solidFill>
                <a:latin typeface="Arial" panose="020B0604020202020204" pitchFamily="34"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https://jardiancehcp.com/</a:t>
            </a:r>
            <a:endParaRPr lang="en-US" sz="5867">
              <a:solidFill>
                <a:schemeClr val="accent6"/>
              </a:solidFill>
              <a:latin typeface="Calibri" panose="020F0502020204030204" pitchFamily="34" charset="0"/>
              <a:ea typeface="Calibri" panose="020F0502020204030204" pitchFamily="34" charset="0"/>
              <a:cs typeface="Times New Roman" panose="02020603050405020304" pitchFamily="18" charset="0"/>
            </a:endParaRPr>
          </a:p>
          <a:p>
            <a:pPr marL="36406">
              <a:lnSpc>
                <a:spcPct val="107000"/>
              </a:lnSpc>
              <a:spcBef>
                <a:spcPts val="900"/>
              </a:spcBef>
            </a:pPr>
            <a:r>
              <a:rPr lang="en-US" sz="5867" u="sng">
                <a:solidFill>
                  <a:schemeClr val="accent6"/>
                </a:solidFill>
                <a:latin typeface="Arial" panose="020B0604020202020204" pitchFamily="34"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https://www.merckconnect.com/januvia/coverage/</a:t>
            </a:r>
            <a:endParaRPr lang="en-US" sz="5867">
              <a:solidFill>
                <a:schemeClr val="accent6"/>
              </a:solidFill>
              <a:latin typeface="Calibri" panose="020F0502020204030204" pitchFamily="34" charset="0"/>
              <a:ea typeface="Calibri" panose="020F0502020204030204" pitchFamily="34" charset="0"/>
              <a:cs typeface="Times New Roman" panose="02020603050405020304" pitchFamily="18" charset="0"/>
            </a:endParaRPr>
          </a:p>
          <a:p>
            <a:pPr marL="36406">
              <a:lnSpc>
                <a:spcPct val="107000"/>
              </a:lnSpc>
              <a:spcBef>
                <a:spcPts val="900"/>
              </a:spcBef>
            </a:pPr>
            <a:r>
              <a:rPr lang="en-US" sz="5867" u="sng">
                <a:solidFill>
                  <a:schemeClr val="accent6"/>
                </a:solidFill>
                <a:latin typeface="Arial" panose="020B0604020202020204" pitchFamily="34" charset="0"/>
                <a:ea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https://www.merckconnect.com/steglatro/coupons-samples/</a:t>
            </a:r>
            <a:endParaRPr lang="en-US" sz="5867">
              <a:solidFill>
                <a:schemeClr val="accent6"/>
              </a:solidFill>
              <a:latin typeface="Calibri" panose="020F0502020204030204" pitchFamily="34" charset="0"/>
              <a:ea typeface="Calibri" panose="020F0502020204030204" pitchFamily="34" charset="0"/>
              <a:cs typeface="Times New Roman" panose="02020603050405020304" pitchFamily="18" charset="0"/>
            </a:endParaRPr>
          </a:p>
          <a:p>
            <a:pPr marL="36406">
              <a:lnSpc>
                <a:spcPct val="107000"/>
              </a:lnSpc>
              <a:spcBef>
                <a:spcPts val="900"/>
              </a:spcBef>
            </a:pPr>
            <a:r>
              <a:rPr lang="en-US" sz="5867" u="sng">
                <a:solidFill>
                  <a:schemeClr val="accent6"/>
                </a:solidFill>
                <a:latin typeface="Arial" panose="020B0604020202020204" pitchFamily="34" charset="0"/>
                <a:ea typeface="Times New Roman" panose="02020603050405020304" pitchFamily="18" charset="0"/>
                <a:cs typeface="Times New Roman" panose="02020603050405020304" pitchFamily="18" charset="0"/>
              </a:rPr>
              <a:t>https://www.mounjaro.com/hcp</a:t>
            </a:r>
            <a:endParaRPr lang="en-US" sz="5867">
              <a:solidFill>
                <a:schemeClr val="accent6"/>
              </a:solidFill>
              <a:latin typeface="Calibri" panose="020F0502020204030204" pitchFamily="34" charset="0"/>
              <a:ea typeface="Calibri" panose="020F0502020204030204" pitchFamily="34" charset="0"/>
              <a:cs typeface="Times New Roman" panose="02020603050405020304" pitchFamily="18" charset="0"/>
            </a:endParaRPr>
          </a:p>
          <a:p>
            <a:pPr marL="36406">
              <a:lnSpc>
                <a:spcPct val="107000"/>
              </a:lnSpc>
              <a:spcBef>
                <a:spcPts val="900"/>
              </a:spcBef>
            </a:pPr>
            <a:r>
              <a:rPr lang="en-US" sz="5867" u="sng">
                <a:solidFill>
                  <a:schemeClr val="accent6"/>
                </a:solidFill>
                <a:latin typeface="Arial" panose="020B0604020202020204" pitchFamily="34" charset="0"/>
                <a:ea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val="tx"/>
                    </a:ext>
                  </a:extLst>
                </a:hlinkClick>
              </a:rPr>
              <a:t>https://new.novomedlink.com/obesity-treatment/products/saxenda.html</a:t>
            </a:r>
            <a:endParaRPr lang="en-US" sz="5867">
              <a:solidFill>
                <a:schemeClr val="accent6"/>
              </a:solidFill>
              <a:latin typeface="Calibri" panose="020F0502020204030204" pitchFamily="34" charset="0"/>
              <a:ea typeface="Calibri" panose="020F0502020204030204" pitchFamily="34" charset="0"/>
              <a:cs typeface="Times New Roman" panose="02020603050405020304" pitchFamily="18" charset="0"/>
            </a:endParaRPr>
          </a:p>
          <a:p>
            <a:pPr marL="36406">
              <a:lnSpc>
                <a:spcPct val="107000"/>
              </a:lnSpc>
              <a:spcBef>
                <a:spcPts val="900"/>
              </a:spcBef>
            </a:pPr>
            <a:r>
              <a:rPr lang="en-US" sz="5867" u="sng">
                <a:solidFill>
                  <a:schemeClr val="accent6"/>
                </a:solidFill>
                <a:latin typeface="Arial" panose="020B0604020202020204" pitchFamily="34" charset="0"/>
                <a:ea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https://www.onglyza-hcp.com/</a:t>
            </a:r>
            <a:endParaRPr lang="en-US" sz="5867">
              <a:solidFill>
                <a:schemeClr val="accent6"/>
              </a:solidFill>
              <a:latin typeface="Calibri" panose="020F0502020204030204" pitchFamily="34" charset="0"/>
              <a:ea typeface="Calibri" panose="020F0502020204030204" pitchFamily="34" charset="0"/>
              <a:cs typeface="Times New Roman" panose="02020603050405020304" pitchFamily="18" charset="0"/>
            </a:endParaRPr>
          </a:p>
          <a:p>
            <a:pPr marL="36406">
              <a:lnSpc>
                <a:spcPct val="107000"/>
              </a:lnSpc>
              <a:spcBef>
                <a:spcPts val="900"/>
              </a:spcBef>
            </a:pPr>
            <a:r>
              <a:rPr lang="en-US" sz="5867" u="sng">
                <a:solidFill>
                  <a:schemeClr val="accent6"/>
                </a:solidFill>
                <a:latin typeface="Arial" panose="020B0604020202020204" pitchFamily="34" charset="0"/>
                <a:ea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https://www.ozempicpro.com/</a:t>
            </a:r>
            <a:endParaRPr lang="en-US" sz="5867">
              <a:solidFill>
                <a:schemeClr val="accent6"/>
              </a:solidFill>
              <a:latin typeface="Calibri" panose="020F0502020204030204" pitchFamily="34" charset="0"/>
              <a:ea typeface="Calibri" panose="020F0502020204030204" pitchFamily="34" charset="0"/>
              <a:cs typeface="Times New Roman" panose="02020603050405020304" pitchFamily="18" charset="0"/>
            </a:endParaRPr>
          </a:p>
          <a:p>
            <a:pPr marL="36406">
              <a:lnSpc>
                <a:spcPct val="107000"/>
              </a:lnSpc>
              <a:spcBef>
                <a:spcPts val="900"/>
              </a:spcBef>
            </a:pPr>
            <a:r>
              <a:rPr lang="en-US" sz="5867" u="sng">
                <a:solidFill>
                  <a:schemeClr val="accent6"/>
                </a:solidFill>
                <a:latin typeface="Arial" panose="020B0604020202020204" pitchFamily="34" charset="0"/>
                <a:ea typeface="Times New Roman" panose="02020603050405020304" pitchFamily="18" charset="0"/>
                <a:cs typeface="Times New Roman" panose="02020603050405020304" pitchFamily="18" charset="0"/>
              </a:rPr>
              <a:t>https://www.rybelsuspro.com/</a:t>
            </a:r>
            <a:endParaRPr lang="en-US" sz="5867">
              <a:solidFill>
                <a:schemeClr val="accent6"/>
              </a:solidFill>
              <a:latin typeface="Calibri" panose="020F0502020204030204" pitchFamily="34" charset="0"/>
              <a:ea typeface="Calibri" panose="020F0502020204030204" pitchFamily="34" charset="0"/>
              <a:cs typeface="Times New Roman" panose="02020603050405020304" pitchFamily="18" charset="0"/>
            </a:endParaRPr>
          </a:p>
          <a:p>
            <a:pPr marL="36406">
              <a:lnSpc>
                <a:spcPct val="107000"/>
              </a:lnSpc>
              <a:spcBef>
                <a:spcPts val="900"/>
              </a:spcBef>
            </a:pPr>
            <a:r>
              <a:rPr lang="en-US" sz="5867" u="sng">
                <a:solidFill>
                  <a:schemeClr val="accent6"/>
                </a:solidFill>
                <a:latin typeface="Arial" panose="020B0604020202020204" pitchFamily="34" charset="0"/>
                <a:ea typeface="Times New Roman" panose="02020603050405020304" pitchFamily="18" charset="0"/>
                <a:cs typeface="Times New Roman" panose="02020603050405020304" pitchFamily="18" charset="0"/>
                <a:hlinkClick r:id="rId11">
                  <a:extLst>
                    <a:ext uri="{A12FA001-AC4F-418D-AE19-62706E023703}">
                      <ahyp:hlinkClr xmlns:ahyp="http://schemas.microsoft.com/office/drawing/2018/hyperlinkcolor" val="tx"/>
                    </a:ext>
                  </a:extLst>
                </a:hlinkClick>
              </a:rPr>
              <a:t>https://www.trulicity.com/hcp</a:t>
            </a:r>
            <a:endParaRPr lang="en-US" sz="5867">
              <a:solidFill>
                <a:schemeClr val="accent6"/>
              </a:solidFill>
              <a:latin typeface="Calibri" panose="020F0502020204030204" pitchFamily="34" charset="0"/>
              <a:ea typeface="Calibri" panose="020F0502020204030204" pitchFamily="34" charset="0"/>
              <a:cs typeface="Times New Roman" panose="02020603050405020304" pitchFamily="18" charset="0"/>
            </a:endParaRPr>
          </a:p>
          <a:p>
            <a:pPr marL="36406">
              <a:lnSpc>
                <a:spcPct val="107000"/>
              </a:lnSpc>
              <a:spcBef>
                <a:spcPts val="900"/>
              </a:spcBef>
            </a:pPr>
            <a:r>
              <a:rPr lang="en-US" sz="5867" u="sng">
                <a:solidFill>
                  <a:schemeClr val="accent6"/>
                </a:solidFill>
                <a:latin typeface="Arial" panose="020B0604020202020204" pitchFamily="34" charset="0"/>
                <a:ea typeface="Times New Roman" panose="02020603050405020304" pitchFamily="18" charset="0"/>
                <a:cs typeface="Times New Roman" panose="02020603050405020304" pitchFamily="18" charset="0"/>
                <a:hlinkClick r:id="rId12">
                  <a:extLst>
                    <a:ext uri="{A12FA001-AC4F-418D-AE19-62706E023703}">
                      <ahyp:hlinkClr xmlns:ahyp="http://schemas.microsoft.com/office/drawing/2018/hyperlinkcolor" val="tx"/>
                    </a:ext>
                  </a:extLst>
                </a:hlinkClick>
              </a:rPr>
              <a:t>https://www.victozapro.com/</a:t>
            </a:r>
            <a:endParaRPr lang="en-US" sz="5867">
              <a:solidFill>
                <a:schemeClr val="accent6"/>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900"/>
              </a:spcBef>
              <a:spcAft>
                <a:spcPts val="1600"/>
              </a:spcAft>
              <a:buNone/>
            </a:pPr>
            <a:endParaRPr lang="en-US" sz="5733">
              <a:latin typeface="Calibri" panose="020F0502020204030204" pitchFamily="34" charset="0"/>
              <a:ea typeface="Calibri" panose="020F0502020204030204" pitchFamily="34" charset="0"/>
              <a:cs typeface="Times New Roman" panose="02020603050405020304" pitchFamily="18" charset="0"/>
            </a:endParaRPr>
          </a:p>
          <a:p>
            <a:pPr marL="34290" indent="0">
              <a:buNone/>
            </a:pPr>
            <a:endParaRPr lang="en-US" sz="1351">
              <a:solidFill>
                <a:schemeClr val="tx2">
                  <a:lumMod val="85000"/>
                  <a:lumOff val="15000"/>
                </a:schemeClr>
              </a:solidFill>
            </a:endParaRPr>
          </a:p>
        </p:txBody>
      </p:sp>
    </p:spTree>
    <p:custDataLst>
      <p:tags r:id="rId1"/>
    </p:custDataLst>
    <p:extLst>
      <p:ext uri="{BB962C8B-B14F-4D97-AF65-F5344CB8AC3E}">
        <p14:creationId xmlns:p14="http://schemas.microsoft.com/office/powerpoint/2010/main" val="1900593668"/>
      </p:ext>
    </p:extLst>
  </p:cSld>
  <p:clrMapOvr>
    <a:masterClrMapping/>
  </p:clrMapOvr>
  <mc:AlternateContent xmlns:mc="http://schemas.openxmlformats.org/markup-compatibility/2006" xmlns:p14="http://schemas.microsoft.com/office/powerpoint/2010/main">
    <mc:Choice Requires="p14">
      <p:transition p14:dur="0" advTm="37317"/>
    </mc:Choice>
    <mc:Fallback xmlns="">
      <p:transition advTm="37317"/>
    </mc:Fallback>
  </mc:AlternateContent>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358589"/>
            <a:ext cx="6858000" cy="857251"/>
          </a:xfrm>
        </p:spPr>
        <p:txBody>
          <a:bodyPr>
            <a:normAutofit/>
          </a:bodyPr>
          <a:lstStyle/>
          <a:p>
            <a:pPr algn="ctr"/>
            <a:r>
              <a:rPr lang="en-US" sz="4051">
                <a:latin typeface="+mn-lt"/>
              </a:rPr>
              <a:t>References</a:t>
            </a:r>
          </a:p>
        </p:txBody>
      </p:sp>
      <p:sp>
        <p:nvSpPr>
          <p:cNvPr id="9" name="Content Placeholder 8"/>
          <p:cNvSpPr>
            <a:spLocks noGrp="1"/>
          </p:cNvSpPr>
          <p:nvPr>
            <p:ph idx="1"/>
          </p:nvPr>
        </p:nvSpPr>
        <p:spPr>
          <a:xfrm>
            <a:off x="677334" y="1023526"/>
            <a:ext cx="10987852" cy="5253097"/>
          </a:xfrm>
        </p:spPr>
        <p:txBody>
          <a:bodyPr>
            <a:normAutofit fontScale="92500"/>
          </a:bodyPr>
          <a:lstStyle/>
          <a:p>
            <a:pPr marL="0" indent="0">
              <a:lnSpc>
                <a:spcPct val="107000"/>
              </a:lnSpc>
              <a:spcBef>
                <a:spcPts val="900"/>
              </a:spcBef>
              <a:buNone/>
            </a:pPr>
            <a:r>
              <a:rPr lang="en-US" sz="2400">
                <a:latin typeface="Arial" panose="020B0604020202020204" pitchFamily="34" charset="0"/>
                <a:ea typeface="Times New Roman" panose="02020603050405020304" pitchFamily="18" charset="0"/>
                <a:cs typeface="Times New Roman" panose="02020603050405020304" pitchFamily="18" charset="0"/>
              </a:rPr>
              <a:t>Jens, J. H., Mette, M. R. (2020). GIP as a Therapeutic Target in Diabetes and Obesity: Insight From Incretin Co-agonists. </a:t>
            </a:r>
            <a:r>
              <a:rPr lang="en-US" sz="2400" i="1">
                <a:latin typeface="Arial" panose="020B0604020202020204" pitchFamily="34" charset="0"/>
                <a:ea typeface="Times New Roman" panose="02020603050405020304" pitchFamily="18" charset="0"/>
                <a:cs typeface="Times New Roman" panose="02020603050405020304" pitchFamily="18" charset="0"/>
              </a:rPr>
              <a:t>The Journal of Clinical Endocrinology &amp; Metabolism</a:t>
            </a:r>
            <a:r>
              <a:rPr lang="en-US" sz="2400">
                <a:latin typeface="Arial" panose="020B0604020202020204" pitchFamily="34" charset="0"/>
                <a:ea typeface="Times New Roman" panose="02020603050405020304" pitchFamily="18" charset="0"/>
                <a:cs typeface="Times New Roman" panose="02020603050405020304" pitchFamily="18" charset="0"/>
              </a:rPr>
              <a:t>, </a:t>
            </a:r>
            <a:r>
              <a:rPr lang="en-US" sz="2400" i="1">
                <a:latin typeface="Arial" panose="020B0604020202020204" pitchFamily="34" charset="0"/>
                <a:ea typeface="Times New Roman" panose="02020603050405020304" pitchFamily="18" charset="0"/>
                <a:cs typeface="Times New Roman" panose="02020603050405020304" pitchFamily="18" charset="0"/>
              </a:rPr>
              <a:t>105, </a:t>
            </a:r>
            <a:r>
              <a:rPr lang="en-US" sz="2400">
                <a:latin typeface="Arial" panose="020B0604020202020204" pitchFamily="34" charset="0"/>
                <a:ea typeface="Times New Roman" panose="02020603050405020304" pitchFamily="18" charset="0"/>
                <a:cs typeface="Times New Roman" panose="02020603050405020304" pitchFamily="18" charset="0"/>
              </a:rPr>
              <a:t>8, e2710–e2716. https://doi.org/10.1210/clinem/dgaa327</a:t>
            </a:r>
            <a:endParaRPr lang="en-US" sz="240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900"/>
              </a:spcBef>
              <a:buNone/>
            </a:pPr>
            <a:r>
              <a:rPr lang="en-US" sz="2400" err="1">
                <a:latin typeface="Arial" panose="020B0604020202020204" pitchFamily="34" charset="0"/>
                <a:ea typeface="Times New Roman" panose="02020603050405020304" pitchFamily="18" charset="0"/>
                <a:cs typeface="Times New Roman" panose="02020603050405020304" pitchFamily="18" charset="0"/>
              </a:rPr>
              <a:t>Lastya</a:t>
            </a:r>
            <a:r>
              <a:rPr lang="en-US" sz="2400">
                <a:latin typeface="Arial" panose="020B0604020202020204" pitchFamily="34" charset="0"/>
                <a:ea typeface="Times New Roman" panose="02020603050405020304" pitchFamily="18" charset="0"/>
                <a:cs typeface="Times New Roman" panose="02020603050405020304" pitchFamily="18" charset="0"/>
              </a:rPr>
              <a:t>, A., </a:t>
            </a:r>
            <a:r>
              <a:rPr lang="en-US" sz="2400" err="1">
                <a:latin typeface="Arial" panose="020B0604020202020204" pitchFamily="34" charset="0"/>
                <a:ea typeface="Times New Roman" panose="02020603050405020304" pitchFamily="18" charset="0"/>
                <a:cs typeface="Times New Roman" panose="02020603050405020304" pitchFamily="18" charset="0"/>
              </a:rPr>
              <a:t>Saraswati</a:t>
            </a:r>
            <a:r>
              <a:rPr lang="en-US" sz="2400">
                <a:latin typeface="Arial" panose="020B0604020202020204" pitchFamily="34" charset="0"/>
                <a:ea typeface="Times New Roman" panose="02020603050405020304" pitchFamily="18" charset="0"/>
                <a:cs typeface="Times New Roman" panose="02020603050405020304" pitchFamily="18" charset="0"/>
              </a:rPr>
              <a:t>, M. R., </a:t>
            </a:r>
            <a:r>
              <a:rPr lang="en-US" sz="2400" err="1">
                <a:latin typeface="Arial" panose="020B0604020202020204" pitchFamily="34" charset="0"/>
                <a:ea typeface="Times New Roman" panose="02020603050405020304" pitchFamily="18" charset="0"/>
                <a:cs typeface="Times New Roman" panose="02020603050405020304" pitchFamily="18" charset="0"/>
              </a:rPr>
              <a:t>Suastika</a:t>
            </a:r>
            <a:r>
              <a:rPr lang="en-US" sz="2400">
                <a:latin typeface="Arial" panose="020B0604020202020204" pitchFamily="34" charset="0"/>
                <a:ea typeface="Times New Roman" panose="02020603050405020304" pitchFamily="18" charset="0"/>
                <a:cs typeface="Times New Roman" panose="02020603050405020304" pitchFamily="18" charset="0"/>
              </a:rPr>
              <a:t>, K. (2014). The low level of glucagon-like peptide-1 (glp-1) is a risk factor of type 2 diabetes mellitus. </a:t>
            </a:r>
            <a:r>
              <a:rPr lang="en-US" sz="2400" i="1">
                <a:latin typeface="Arial" panose="020B0604020202020204" pitchFamily="34" charset="0"/>
                <a:ea typeface="Times New Roman" panose="02020603050405020304" pitchFamily="18" charset="0"/>
                <a:cs typeface="Times New Roman" panose="02020603050405020304" pitchFamily="18" charset="0"/>
              </a:rPr>
              <a:t>BMC Research Notes,7</a:t>
            </a:r>
            <a:r>
              <a:rPr lang="en-US" sz="2400">
                <a:latin typeface="Arial" panose="020B0604020202020204" pitchFamily="34" charset="0"/>
                <a:ea typeface="Times New Roman" panose="02020603050405020304" pitchFamily="18" charset="0"/>
                <a:cs typeface="Times New Roman" panose="02020603050405020304" pitchFamily="18" charset="0"/>
              </a:rPr>
              <a:t>, article 849. https://doi.org/10.1186/1756-0500-7-849</a:t>
            </a:r>
            <a:endParaRPr lang="en-US" sz="240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900"/>
              </a:spcBef>
              <a:buNone/>
            </a:pPr>
            <a:r>
              <a:rPr lang="en-US" sz="2400" err="1">
                <a:latin typeface="Arial" panose="020B0604020202020204" pitchFamily="34" charset="0"/>
                <a:ea typeface="Times New Roman" panose="02020603050405020304" pitchFamily="18" charset="0"/>
                <a:cs typeface="Times New Roman" panose="02020603050405020304" pitchFamily="18" charset="0"/>
              </a:rPr>
              <a:t>Legakis</a:t>
            </a:r>
            <a:r>
              <a:rPr lang="en-US" sz="2400">
                <a:latin typeface="Arial" panose="020B0604020202020204" pitchFamily="34" charset="0"/>
                <a:ea typeface="Times New Roman" panose="02020603050405020304" pitchFamily="18" charset="0"/>
                <a:cs typeface="Times New Roman" panose="02020603050405020304" pitchFamily="18" charset="0"/>
              </a:rPr>
              <a:t>, I. N., </a:t>
            </a:r>
            <a:r>
              <a:rPr lang="en-US" sz="2400" err="1">
                <a:latin typeface="Arial" panose="020B0604020202020204" pitchFamily="34" charset="0"/>
                <a:ea typeface="Times New Roman" panose="02020603050405020304" pitchFamily="18" charset="0"/>
                <a:cs typeface="Times New Roman" panose="02020603050405020304" pitchFamily="18" charset="0"/>
              </a:rPr>
              <a:t>Tzioras</a:t>
            </a:r>
            <a:r>
              <a:rPr lang="en-US" sz="2400">
                <a:latin typeface="Arial" panose="020B0604020202020204" pitchFamily="34" charset="0"/>
                <a:ea typeface="Times New Roman" panose="02020603050405020304" pitchFamily="18" charset="0"/>
                <a:cs typeface="Times New Roman" panose="02020603050405020304" pitchFamily="18" charset="0"/>
              </a:rPr>
              <a:t>, C., </a:t>
            </a:r>
            <a:r>
              <a:rPr lang="en-US" sz="2400" err="1">
                <a:latin typeface="Arial" panose="020B0604020202020204" pitchFamily="34" charset="0"/>
                <a:ea typeface="Times New Roman" panose="02020603050405020304" pitchFamily="18" charset="0"/>
                <a:cs typeface="Times New Roman" panose="02020603050405020304" pitchFamily="18" charset="0"/>
              </a:rPr>
              <a:t>Phenekos</a:t>
            </a:r>
            <a:r>
              <a:rPr lang="en-US" sz="2400">
                <a:latin typeface="Arial" panose="020B0604020202020204" pitchFamily="34" charset="0"/>
                <a:ea typeface="Times New Roman" panose="02020603050405020304" pitchFamily="18" charset="0"/>
                <a:cs typeface="Times New Roman" panose="02020603050405020304" pitchFamily="18" charset="0"/>
              </a:rPr>
              <a:t> C. (2003). Decreased glucagon-like peptide 1 fasting levels in type 2 diabetes. </a:t>
            </a:r>
            <a:r>
              <a:rPr lang="en-US" sz="2400" i="1">
                <a:latin typeface="Arial" panose="020B0604020202020204" pitchFamily="34" charset="0"/>
                <a:ea typeface="Times New Roman" panose="02020603050405020304" pitchFamily="18" charset="0"/>
                <a:cs typeface="Times New Roman" panose="02020603050405020304" pitchFamily="18" charset="0"/>
              </a:rPr>
              <a:t>Diabetes Care</a:t>
            </a:r>
            <a:r>
              <a:rPr lang="en-US" sz="2400">
                <a:latin typeface="Arial" panose="020B0604020202020204" pitchFamily="34" charset="0"/>
                <a:ea typeface="Times New Roman" panose="02020603050405020304" pitchFamily="18" charset="0"/>
                <a:cs typeface="Times New Roman" panose="02020603050405020304" pitchFamily="18" charset="0"/>
              </a:rPr>
              <a:t>, </a:t>
            </a:r>
            <a:r>
              <a:rPr lang="en-US" sz="2400" i="1">
                <a:latin typeface="Arial" panose="020B0604020202020204" pitchFamily="34" charset="0"/>
                <a:ea typeface="Times New Roman" panose="02020603050405020304" pitchFamily="18" charset="0"/>
                <a:cs typeface="Times New Roman" panose="02020603050405020304" pitchFamily="18" charset="0"/>
              </a:rPr>
              <a:t>26</a:t>
            </a:r>
            <a:r>
              <a:rPr lang="en-US" sz="2400">
                <a:latin typeface="Arial" panose="020B0604020202020204" pitchFamily="34" charset="0"/>
                <a:ea typeface="Times New Roman" panose="02020603050405020304" pitchFamily="18" charset="0"/>
                <a:cs typeface="Times New Roman" panose="02020603050405020304" pitchFamily="18" charset="0"/>
              </a:rPr>
              <a:t>(1, article 252). </a:t>
            </a:r>
            <a:r>
              <a:rPr lang="en-US" sz="2400" u="sng">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4"/>
              </a:rPr>
              <a:t>https://doi.org/10.2337/diacare.26.1.252</a:t>
            </a:r>
            <a:endParaRPr lang="en-US" sz="240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900"/>
              </a:spcBef>
              <a:buNone/>
            </a:pPr>
            <a:r>
              <a:rPr lang="en-US" sz="2400">
                <a:latin typeface="Arial" panose="020B0604020202020204" pitchFamily="34" charset="0"/>
                <a:ea typeface="Times New Roman" panose="02020603050405020304" pitchFamily="18" charset="0"/>
                <a:cs typeface="Times New Roman" panose="02020603050405020304" pitchFamily="18" charset="0"/>
              </a:rPr>
              <a:t>le Roux, C. W.</a:t>
            </a:r>
            <a:r>
              <a:rPr lang="en-US" sz="2400" i="1">
                <a:latin typeface="Arial" panose="020B0604020202020204" pitchFamily="34" charset="0"/>
                <a:ea typeface="Times New Roman" panose="02020603050405020304" pitchFamily="18" charset="0"/>
                <a:cs typeface="Times New Roman" panose="02020603050405020304" pitchFamily="18" charset="0"/>
              </a:rPr>
              <a:t>et al</a:t>
            </a:r>
            <a:r>
              <a:rPr lang="en-US" sz="2400">
                <a:latin typeface="Arial" panose="020B0604020202020204" pitchFamily="34" charset="0"/>
                <a:ea typeface="Times New Roman" panose="02020603050405020304" pitchFamily="18" charset="0"/>
                <a:cs typeface="Times New Roman" panose="02020603050405020304" pitchFamily="18" charset="0"/>
              </a:rPr>
              <a:t>. (2017). 3 years of liraglutide versus placebo for type 2 diabetes risk reduction and weight management in individuals with prediabetes: a </a:t>
            </a:r>
            <a:r>
              <a:rPr lang="en-US" sz="2400" err="1">
                <a:latin typeface="Arial" panose="020B0604020202020204" pitchFamily="34" charset="0"/>
                <a:ea typeface="Times New Roman" panose="02020603050405020304" pitchFamily="18" charset="0"/>
                <a:cs typeface="Times New Roman" panose="02020603050405020304" pitchFamily="18" charset="0"/>
              </a:rPr>
              <a:t>randomised</a:t>
            </a:r>
            <a:r>
              <a:rPr lang="en-US" sz="2400">
                <a:latin typeface="Arial" panose="020B0604020202020204" pitchFamily="34" charset="0"/>
                <a:ea typeface="Times New Roman" panose="02020603050405020304" pitchFamily="18" charset="0"/>
                <a:cs typeface="Times New Roman" panose="02020603050405020304" pitchFamily="18" charset="0"/>
              </a:rPr>
              <a:t>, double-blind trial. </a:t>
            </a:r>
            <a:r>
              <a:rPr lang="en-US" sz="2400" i="1">
                <a:latin typeface="Arial" panose="020B0604020202020204" pitchFamily="34" charset="0"/>
                <a:ea typeface="Times New Roman" panose="02020603050405020304" pitchFamily="18" charset="0"/>
                <a:cs typeface="Times New Roman" panose="02020603050405020304" pitchFamily="18" charset="0"/>
              </a:rPr>
              <a:t>Lancet,</a:t>
            </a:r>
            <a:r>
              <a:rPr lang="en-US" sz="2400">
                <a:latin typeface="Arial" panose="020B0604020202020204" pitchFamily="34" charset="0"/>
                <a:ea typeface="Times New Roman" panose="02020603050405020304" pitchFamily="18" charset="0"/>
                <a:cs typeface="Times New Roman" panose="02020603050405020304" pitchFamily="18" charset="0"/>
              </a:rPr>
              <a:t> </a:t>
            </a:r>
            <a:r>
              <a:rPr lang="en-US" sz="2400" i="1">
                <a:latin typeface="Arial" panose="020B0604020202020204" pitchFamily="34" charset="0"/>
                <a:ea typeface="Times New Roman" panose="02020603050405020304" pitchFamily="18" charset="0"/>
                <a:cs typeface="Times New Roman" panose="02020603050405020304" pitchFamily="18" charset="0"/>
              </a:rPr>
              <a:t>389</a:t>
            </a:r>
            <a:r>
              <a:rPr lang="en-US" sz="2400">
                <a:latin typeface="Arial" panose="020B0604020202020204" pitchFamily="34" charset="0"/>
                <a:ea typeface="Times New Roman" panose="02020603050405020304" pitchFamily="18" charset="0"/>
                <a:cs typeface="Times New Roman" panose="02020603050405020304" pitchFamily="18" charset="0"/>
              </a:rPr>
              <a:t>, 1399–1409. </a:t>
            </a:r>
            <a:r>
              <a:rPr lang="en-US" sz="2400" u="sng">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5"/>
              </a:rPr>
              <a:t>https://doi.org/10.1016/S0140-6736(17)30069-7</a:t>
            </a:r>
            <a:endParaRPr lang="en-US" sz="2400">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449090557"/>
      </p:ext>
    </p:extLst>
  </p:cSld>
  <p:clrMapOvr>
    <a:masterClrMapping/>
  </p:clrMapOvr>
  <mc:AlternateContent xmlns:mc="http://schemas.openxmlformats.org/markup-compatibility/2006" xmlns:p14="http://schemas.microsoft.com/office/powerpoint/2010/main">
    <mc:Choice Requires="p14">
      <p:transition p14:dur="0" advTm="37317"/>
    </mc:Choice>
    <mc:Fallback xmlns="">
      <p:transition advTm="37317"/>
    </mc:Fallback>
  </mc:AlternateContent>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358589"/>
            <a:ext cx="6858000" cy="857251"/>
          </a:xfrm>
        </p:spPr>
        <p:txBody>
          <a:bodyPr>
            <a:normAutofit/>
          </a:bodyPr>
          <a:lstStyle/>
          <a:p>
            <a:pPr algn="ctr"/>
            <a:r>
              <a:rPr lang="en-US" sz="4051">
                <a:latin typeface="+mn-lt"/>
              </a:rPr>
              <a:t>References</a:t>
            </a:r>
          </a:p>
        </p:txBody>
      </p:sp>
      <p:sp>
        <p:nvSpPr>
          <p:cNvPr id="9" name="Content Placeholder 8"/>
          <p:cNvSpPr>
            <a:spLocks noGrp="1"/>
          </p:cNvSpPr>
          <p:nvPr>
            <p:ph idx="1"/>
          </p:nvPr>
        </p:nvSpPr>
        <p:spPr>
          <a:xfrm>
            <a:off x="677334" y="1023526"/>
            <a:ext cx="10987852" cy="5253097"/>
          </a:xfrm>
        </p:spPr>
        <p:txBody>
          <a:bodyPr>
            <a:normAutofit/>
          </a:bodyPr>
          <a:lstStyle/>
          <a:p>
            <a:pPr marL="0" indent="0">
              <a:lnSpc>
                <a:spcPct val="107000"/>
              </a:lnSpc>
              <a:spcBef>
                <a:spcPts val="900"/>
              </a:spcBef>
              <a:buNone/>
            </a:pPr>
            <a:r>
              <a:rPr lang="en-US" sz="2400">
                <a:latin typeface="Arial" panose="020B0604020202020204" pitchFamily="34" charset="0"/>
                <a:ea typeface="Times New Roman" panose="02020603050405020304" pitchFamily="18" charset="0"/>
                <a:cs typeface="Times New Roman" panose="02020603050405020304" pitchFamily="18" charset="0"/>
              </a:rPr>
              <a:t>Medmastery. (2018, November 15).</a:t>
            </a:r>
            <a:r>
              <a:rPr lang="en-US" sz="2400" i="1">
                <a:latin typeface="Arial" panose="020B0604020202020204" pitchFamily="34" charset="0"/>
                <a:ea typeface="Times New Roman" panose="02020603050405020304" pitchFamily="18" charset="0"/>
                <a:cs typeface="Times New Roman" panose="02020603050405020304" pitchFamily="18" charset="0"/>
              </a:rPr>
              <a:t> Utilizing incretins </a:t>
            </a:r>
            <a:r>
              <a:rPr lang="en-US" sz="2400">
                <a:latin typeface="Arial" panose="020B0604020202020204" pitchFamily="34" charset="0"/>
                <a:ea typeface="Times New Roman" panose="02020603050405020304" pitchFamily="18" charset="0"/>
                <a:cs typeface="Times New Roman" panose="02020603050405020304" pitchFamily="18" charset="0"/>
              </a:rPr>
              <a:t>[Video]. </a:t>
            </a:r>
            <a:r>
              <a:rPr lang="en-US" sz="2400" u="sng">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4"/>
              </a:rPr>
              <a:t>https://www.youtube.com/watch?v=T4_3p43bF7g</a:t>
            </a:r>
            <a:r>
              <a:rPr lang="en-US" sz="2400">
                <a:latin typeface="Arial" panose="020B0604020202020204" pitchFamily="34" charset="0"/>
                <a:ea typeface="Times New Roman" panose="02020603050405020304" pitchFamily="18" charset="0"/>
                <a:cs typeface="Times New Roman" panose="02020603050405020304" pitchFamily="18" charset="0"/>
              </a:rPr>
              <a:t> net</a:t>
            </a:r>
            <a:endParaRPr lang="en-US" sz="240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900"/>
              </a:spcBef>
              <a:buNone/>
            </a:pPr>
            <a:r>
              <a:rPr lang="en-US" sz="2400" err="1">
                <a:latin typeface="Arial" panose="020B0604020202020204" pitchFamily="34" charset="0"/>
                <a:ea typeface="Times New Roman" panose="02020603050405020304" pitchFamily="18" charset="0"/>
                <a:cs typeface="Times New Roman" panose="02020603050405020304" pitchFamily="18" charset="0"/>
              </a:rPr>
              <a:t>Michałowska</a:t>
            </a:r>
            <a:r>
              <a:rPr lang="en-US" sz="2400">
                <a:latin typeface="Arial" panose="020B0604020202020204" pitchFamily="34" charset="0"/>
                <a:ea typeface="Times New Roman" panose="02020603050405020304" pitchFamily="18" charset="0"/>
                <a:cs typeface="Times New Roman" panose="02020603050405020304" pitchFamily="18" charset="0"/>
              </a:rPr>
              <a:t>, J., Miller-</a:t>
            </a:r>
            <a:r>
              <a:rPr lang="en-US" sz="2400" err="1">
                <a:latin typeface="Arial" panose="020B0604020202020204" pitchFamily="34" charset="0"/>
                <a:ea typeface="Times New Roman" panose="02020603050405020304" pitchFamily="18" charset="0"/>
                <a:cs typeface="Times New Roman" panose="02020603050405020304" pitchFamily="18" charset="0"/>
              </a:rPr>
              <a:t>Kasprzak</a:t>
            </a:r>
            <a:r>
              <a:rPr lang="en-US" sz="2400">
                <a:latin typeface="Arial" panose="020B0604020202020204" pitchFamily="34" charset="0"/>
                <a:ea typeface="Times New Roman" panose="02020603050405020304" pitchFamily="18" charset="0"/>
                <a:cs typeface="Times New Roman" panose="02020603050405020304" pitchFamily="18" charset="0"/>
              </a:rPr>
              <a:t>, E., &amp; </a:t>
            </a:r>
            <a:r>
              <a:rPr lang="en-US" sz="2400" err="1">
                <a:latin typeface="Arial" panose="020B0604020202020204" pitchFamily="34" charset="0"/>
                <a:ea typeface="Times New Roman" panose="02020603050405020304" pitchFamily="18" charset="0"/>
                <a:cs typeface="Times New Roman" panose="02020603050405020304" pitchFamily="18" charset="0"/>
              </a:rPr>
              <a:t>Bogdański</a:t>
            </a:r>
            <a:r>
              <a:rPr lang="en-US" sz="2400">
                <a:latin typeface="Arial" panose="020B0604020202020204" pitchFamily="34" charset="0"/>
                <a:ea typeface="Times New Roman" panose="02020603050405020304" pitchFamily="18" charset="0"/>
                <a:cs typeface="Times New Roman" panose="02020603050405020304" pitchFamily="18" charset="0"/>
              </a:rPr>
              <a:t>, P. (2021). Incretin Hormones in Obesity and Related Cardiometabolic Disorders: The Clinical Perspective. </a:t>
            </a:r>
            <a:r>
              <a:rPr lang="en-US" sz="2400" i="1">
                <a:latin typeface="Arial" panose="020B0604020202020204" pitchFamily="34" charset="0"/>
                <a:ea typeface="Times New Roman" panose="02020603050405020304" pitchFamily="18" charset="0"/>
                <a:cs typeface="Times New Roman" panose="02020603050405020304" pitchFamily="18" charset="0"/>
              </a:rPr>
              <a:t>Nutrients</a:t>
            </a:r>
            <a:r>
              <a:rPr lang="en-US" sz="2400">
                <a:latin typeface="Arial" panose="020B0604020202020204" pitchFamily="34" charset="0"/>
                <a:ea typeface="Times New Roman" panose="02020603050405020304" pitchFamily="18" charset="0"/>
                <a:cs typeface="Times New Roman" panose="02020603050405020304" pitchFamily="18" charset="0"/>
              </a:rPr>
              <a:t>, </a:t>
            </a:r>
            <a:r>
              <a:rPr lang="en-US" sz="2400" i="1">
                <a:latin typeface="Arial" panose="020B0604020202020204" pitchFamily="34" charset="0"/>
                <a:ea typeface="Times New Roman" panose="02020603050405020304" pitchFamily="18" charset="0"/>
                <a:cs typeface="Times New Roman" panose="02020603050405020304" pitchFamily="18" charset="0"/>
              </a:rPr>
              <a:t>13</a:t>
            </a:r>
            <a:r>
              <a:rPr lang="en-US" sz="2400">
                <a:latin typeface="Arial" panose="020B0604020202020204" pitchFamily="34" charset="0"/>
                <a:ea typeface="Times New Roman" panose="02020603050405020304" pitchFamily="18" charset="0"/>
                <a:cs typeface="Times New Roman" panose="02020603050405020304" pitchFamily="18" charset="0"/>
              </a:rPr>
              <a:t>(2), 351. </a:t>
            </a:r>
            <a:r>
              <a:rPr lang="en-US" sz="2400" u="sng">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5"/>
              </a:rPr>
              <a:t>https://doi.org/10.3390/nu13020351</a:t>
            </a:r>
            <a:r>
              <a:rPr lang="en-US" sz="2400">
                <a:latin typeface="Arial" panose="020B0604020202020204" pitchFamily="34" charset="0"/>
                <a:ea typeface="Times New Roman" panose="02020603050405020304" pitchFamily="18" charset="0"/>
                <a:cs typeface="Times New Roman" panose="02020603050405020304" pitchFamily="18" charset="0"/>
              </a:rPr>
              <a:t> - unsure if too much or too little GLP1</a:t>
            </a:r>
            <a:endParaRPr lang="en-US" sz="240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900"/>
              </a:spcBef>
              <a:buNone/>
            </a:pPr>
            <a:r>
              <a:rPr lang="en-US" sz="2400">
                <a:latin typeface="Arial" panose="020B0604020202020204" pitchFamily="34" charset="0"/>
                <a:ea typeface="Times New Roman" panose="02020603050405020304" pitchFamily="18" charset="0"/>
                <a:cs typeface="Times New Roman" panose="02020603050405020304" pitchFamily="18" charset="0"/>
              </a:rPr>
              <a:t>Min, T., Bain, S.C. (2020). The Role of Tirzepatide, Dual GIP and GLP-1 Receptor Agonist, in the Management of Type 2 Diabetes: The SURPASS Clinical Trials. </a:t>
            </a:r>
            <a:r>
              <a:rPr lang="en-US" sz="2400" i="1">
                <a:latin typeface="Arial" panose="020B0604020202020204" pitchFamily="34" charset="0"/>
                <a:ea typeface="Times New Roman" panose="02020603050405020304" pitchFamily="18" charset="0"/>
                <a:cs typeface="Times New Roman" panose="02020603050405020304" pitchFamily="18" charset="0"/>
              </a:rPr>
              <a:t>Diabetes </a:t>
            </a:r>
            <a:r>
              <a:rPr lang="en-US" sz="2400" i="1" err="1">
                <a:latin typeface="Arial" panose="020B0604020202020204" pitchFamily="34" charset="0"/>
                <a:ea typeface="Times New Roman" panose="02020603050405020304" pitchFamily="18" charset="0"/>
                <a:cs typeface="Times New Roman" panose="02020603050405020304" pitchFamily="18" charset="0"/>
              </a:rPr>
              <a:t>Ther</a:t>
            </a:r>
            <a:r>
              <a:rPr lang="en-US" sz="2400">
                <a:latin typeface="Arial" panose="020B0604020202020204" pitchFamily="34" charset="0"/>
                <a:ea typeface="Times New Roman" panose="02020603050405020304" pitchFamily="18" charset="0"/>
                <a:cs typeface="Times New Roman" panose="02020603050405020304" pitchFamily="18" charset="0"/>
              </a:rPr>
              <a:t>. </a:t>
            </a:r>
            <a:r>
              <a:rPr lang="en-US" sz="2400" u="sng">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6"/>
              </a:rPr>
              <a:t>https://doi.org/10.1007/s13300-020-00981-0</a:t>
            </a:r>
            <a:endParaRPr lang="en-US" sz="240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900"/>
              </a:spcBef>
              <a:buNone/>
            </a:pPr>
            <a:r>
              <a:rPr lang="en-US" sz="2400">
                <a:latin typeface="Arial" panose="020B0604020202020204" pitchFamily="34" charset="0"/>
                <a:ea typeface="Times New Roman" panose="02020603050405020304" pitchFamily="18" charset="0"/>
                <a:cs typeface="Times New Roman" panose="02020603050405020304" pitchFamily="18" charset="0"/>
              </a:rPr>
              <a:t>Pala, L., Barbaro, V., </a:t>
            </a:r>
            <a:r>
              <a:rPr lang="en-US" sz="2400" err="1">
                <a:latin typeface="Arial" panose="020B0604020202020204" pitchFamily="34" charset="0"/>
                <a:ea typeface="Times New Roman" panose="02020603050405020304" pitchFamily="18" charset="0"/>
                <a:cs typeface="Times New Roman" panose="02020603050405020304" pitchFamily="18" charset="0"/>
              </a:rPr>
              <a:t>Dicembrini</a:t>
            </a:r>
            <a:r>
              <a:rPr lang="en-US" sz="2400">
                <a:latin typeface="Arial" panose="020B0604020202020204" pitchFamily="34" charset="0"/>
                <a:ea typeface="Times New Roman" panose="02020603050405020304" pitchFamily="18" charset="0"/>
                <a:cs typeface="Times New Roman" panose="02020603050405020304" pitchFamily="18" charset="0"/>
              </a:rPr>
              <a:t>, I., Rotella, C. M. (2014). The therapy of insulin resistance in other diseases besides type 2 diabetes. </a:t>
            </a:r>
            <a:r>
              <a:rPr lang="en-US" sz="2400" i="1">
                <a:latin typeface="Arial" panose="020B0604020202020204" pitchFamily="34" charset="0"/>
                <a:ea typeface="Times New Roman" panose="02020603050405020304" pitchFamily="18" charset="0"/>
                <a:cs typeface="Times New Roman" panose="02020603050405020304" pitchFamily="18" charset="0"/>
              </a:rPr>
              <a:t>Eating and Weight Disorders, 19</a:t>
            </a:r>
            <a:r>
              <a:rPr lang="en-US" sz="2400">
                <a:latin typeface="Arial" panose="020B0604020202020204" pitchFamily="34" charset="0"/>
                <a:ea typeface="Times New Roman" panose="02020603050405020304" pitchFamily="18" charset="0"/>
                <a:cs typeface="Times New Roman" panose="02020603050405020304" pitchFamily="18" charset="0"/>
              </a:rPr>
              <a:t>(3):275–283. </a:t>
            </a:r>
            <a:r>
              <a:rPr lang="en-US" sz="2400" u="sng">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7"/>
              </a:rPr>
              <a:t>https://doi.org/10.1007/s40519-014-0139-y</a:t>
            </a:r>
            <a:endParaRPr lang="en-US" sz="240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900"/>
              </a:spcBef>
              <a:spcAft>
                <a:spcPts val="1600"/>
              </a:spcAft>
              <a:buNone/>
            </a:pPr>
            <a:endParaRPr lang="en-US" sz="5733">
              <a:latin typeface="Calibri" panose="020F0502020204030204" pitchFamily="34" charset="0"/>
              <a:ea typeface="Calibri" panose="020F0502020204030204" pitchFamily="34" charset="0"/>
              <a:cs typeface="Times New Roman" panose="02020603050405020304" pitchFamily="18" charset="0"/>
            </a:endParaRPr>
          </a:p>
          <a:p>
            <a:pPr marL="34290" indent="0">
              <a:buNone/>
            </a:pPr>
            <a:endParaRPr lang="en-US" sz="1351">
              <a:solidFill>
                <a:schemeClr val="tx2">
                  <a:lumMod val="85000"/>
                  <a:lumOff val="15000"/>
                </a:schemeClr>
              </a:solidFill>
            </a:endParaRPr>
          </a:p>
        </p:txBody>
      </p:sp>
    </p:spTree>
    <p:custDataLst>
      <p:tags r:id="rId1"/>
    </p:custDataLst>
    <p:extLst>
      <p:ext uri="{BB962C8B-B14F-4D97-AF65-F5344CB8AC3E}">
        <p14:creationId xmlns:p14="http://schemas.microsoft.com/office/powerpoint/2010/main" val="2742939826"/>
      </p:ext>
    </p:extLst>
  </p:cSld>
  <p:clrMapOvr>
    <a:masterClrMapping/>
  </p:clrMapOvr>
  <mc:AlternateContent xmlns:mc="http://schemas.openxmlformats.org/markup-compatibility/2006" xmlns:p14="http://schemas.microsoft.com/office/powerpoint/2010/main">
    <mc:Choice Requires="p14">
      <p:transition p14:dur="0" advTm="37317"/>
    </mc:Choice>
    <mc:Fallback xmlns="">
      <p:transition advTm="37317"/>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358589"/>
            <a:ext cx="6858000" cy="857251"/>
          </a:xfrm>
        </p:spPr>
        <p:txBody>
          <a:bodyPr>
            <a:normAutofit/>
          </a:bodyPr>
          <a:lstStyle/>
          <a:p>
            <a:pPr algn="ctr"/>
            <a:r>
              <a:rPr lang="en-US" sz="4051">
                <a:latin typeface="+mn-lt"/>
              </a:rPr>
              <a:t>References</a:t>
            </a:r>
          </a:p>
        </p:txBody>
      </p:sp>
      <p:sp>
        <p:nvSpPr>
          <p:cNvPr id="9" name="Content Placeholder 8"/>
          <p:cNvSpPr>
            <a:spLocks noGrp="1"/>
          </p:cNvSpPr>
          <p:nvPr>
            <p:ph idx="1"/>
          </p:nvPr>
        </p:nvSpPr>
        <p:spPr>
          <a:xfrm>
            <a:off x="677334" y="1023526"/>
            <a:ext cx="10987852" cy="5253097"/>
          </a:xfrm>
        </p:spPr>
        <p:txBody>
          <a:bodyPr>
            <a:normAutofit/>
          </a:bodyPr>
          <a:lstStyle/>
          <a:p>
            <a:pPr marL="0" indent="0">
              <a:lnSpc>
                <a:spcPct val="107000"/>
              </a:lnSpc>
              <a:spcBef>
                <a:spcPts val="900"/>
              </a:spcBef>
              <a:buNone/>
            </a:pPr>
            <a:r>
              <a:rPr lang="en-US" sz="2400" err="1">
                <a:latin typeface="Arial" panose="020B0604020202020204" pitchFamily="34" charset="0"/>
                <a:ea typeface="Times New Roman" panose="02020603050405020304" pitchFamily="18" charset="0"/>
                <a:cs typeface="Times New Roman" panose="02020603050405020304" pitchFamily="18" charset="0"/>
              </a:rPr>
              <a:t>Quianzon</a:t>
            </a:r>
            <a:r>
              <a:rPr lang="en-US" sz="2400">
                <a:latin typeface="Arial" panose="020B0604020202020204" pitchFamily="34" charset="0"/>
                <a:ea typeface="Times New Roman" panose="02020603050405020304" pitchFamily="18" charset="0"/>
                <a:cs typeface="Times New Roman" panose="02020603050405020304" pitchFamily="18" charset="0"/>
              </a:rPr>
              <a:t>, C.C., Cheikh, I.E. (2012). History of current non-insulin medications for diabetes mellitus. </a:t>
            </a:r>
            <a:r>
              <a:rPr lang="en-US" sz="2400" i="1">
                <a:latin typeface="Arial" panose="020B0604020202020204" pitchFamily="34" charset="0"/>
                <a:ea typeface="Times New Roman" panose="02020603050405020304" pitchFamily="18" charset="0"/>
                <a:cs typeface="Times New Roman" panose="02020603050405020304" pitchFamily="18" charset="0"/>
              </a:rPr>
              <a:t>J Community Hosp Intern Med </a:t>
            </a:r>
            <a:r>
              <a:rPr lang="en-US" sz="2400" i="1" err="1">
                <a:latin typeface="Arial" panose="020B0604020202020204" pitchFamily="34" charset="0"/>
                <a:ea typeface="Times New Roman" panose="02020603050405020304" pitchFamily="18" charset="0"/>
                <a:cs typeface="Times New Roman" panose="02020603050405020304" pitchFamily="18" charset="0"/>
              </a:rPr>
              <a:t>Perspect</a:t>
            </a:r>
            <a:r>
              <a:rPr lang="en-US" sz="2400" i="1">
                <a:latin typeface="Arial" panose="020B0604020202020204" pitchFamily="34" charset="0"/>
                <a:ea typeface="Times New Roman" panose="02020603050405020304" pitchFamily="18" charset="0"/>
                <a:cs typeface="Times New Roman" panose="02020603050405020304" pitchFamily="18" charset="0"/>
              </a:rPr>
              <a:t>, 2</a:t>
            </a:r>
            <a:r>
              <a:rPr lang="en-US" sz="2400">
                <a:latin typeface="Arial" panose="020B0604020202020204" pitchFamily="34" charset="0"/>
                <a:ea typeface="Times New Roman" panose="02020603050405020304" pitchFamily="18" charset="0"/>
                <a:cs typeface="Times New Roman" panose="02020603050405020304" pitchFamily="18" charset="0"/>
              </a:rPr>
              <a:t>: 19081. </a:t>
            </a:r>
            <a:r>
              <a:rPr lang="en-US" sz="2400" i="1" u="sng">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4"/>
              </a:rPr>
              <a:t>https://doi.org/10.3402/jchimp.v2i3.19081</a:t>
            </a:r>
            <a:endParaRPr lang="en-US" sz="240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900"/>
              </a:spcBef>
              <a:buNone/>
            </a:pPr>
            <a:r>
              <a:rPr lang="en-US" sz="2400" u="sng" err="1">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5"/>
              </a:rPr>
              <a:t>Rehfeld</a:t>
            </a:r>
            <a:r>
              <a:rPr lang="en-US" sz="2400">
                <a:latin typeface="Arial" panose="020B0604020202020204" pitchFamily="34" charset="0"/>
                <a:ea typeface="Times New Roman" panose="02020603050405020304" pitchFamily="18" charset="0"/>
                <a:cs typeface="Times New Roman" panose="02020603050405020304" pitchFamily="18" charset="0"/>
              </a:rPr>
              <a:t>, J.F. (2018). The Origin and Understanding of the Incretin Concept. </a:t>
            </a:r>
            <a:r>
              <a:rPr lang="en-US" sz="2400" i="1" u="sng">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6"/>
              </a:rPr>
              <a:t>Front Endocrinol (Lausanne)</a:t>
            </a:r>
            <a:r>
              <a:rPr lang="en-US" sz="2400" i="1">
                <a:latin typeface="Arial" panose="020B0604020202020204" pitchFamily="34" charset="0"/>
                <a:ea typeface="Times New Roman" panose="02020603050405020304" pitchFamily="18" charset="0"/>
                <a:cs typeface="Times New Roman" panose="02020603050405020304" pitchFamily="18" charset="0"/>
              </a:rPr>
              <a:t>. 9:</a:t>
            </a:r>
            <a:r>
              <a:rPr lang="en-US" sz="2400">
                <a:latin typeface="Arial" panose="020B0604020202020204" pitchFamily="34" charset="0"/>
                <a:ea typeface="Times New Roman" panose="02020603050405020304" pitchFamily="18" charset="0"/>
                <a:cs typeface="Times New Roman" panose="02020603050405020304" pitchFamily="18" charset="0"/>
              </a:rPr>
              <a:t> 387. </a:t>
            </a:r>
            <a:r>
              <a:rPr lang="en-US" sz="2400" u="sng">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4"/>
              </a:rPr>
              <a:t>https://doi.org/10.3389/fendo.2018.00387</a:t>
            </a:r>
            <a:endParaRPr lang="en-US" sz="240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900"/>
              </a:spcBef>
              <a:buNone/>
            </a:pPr>
            <a:r>
              <a:rPr lang="en-US" sz="2400">
                <a:latin typeface="Arial" panose="020B0604020202020204" pitchFamily="34" charset="0"/>
                <a:ea typeface="Times New Roman" panose="02020603050405020304" pitchFamily="18" charset="0"/>
                <a:cs typeface="Times New Roman" panose="02020603050405020304" pitchFamily="18" charset="0"/>
              </a:rPr>
              <a:t>Salehi, M., </a:t>
            </a:r>
            <a:r>
              <a:rPr lang="en-US" sz="2400" err="1">
                <a:latin typeface="Arial" panose="020B0604020202020204" pitchFamily="34" charset="0"/>
                <a:ea typeface="Times New Roman" panose="02020603050405020304" pitchFamily="18" charset="0"/>
                <a:cs typeface="Times New Roman" panose="02020603050405020304" pitchFamily="18" charset="0"/>
              </a:rPr>
              <a:t>Aulinger</a:t>
            </a:r>
            <a:r>
              <a:rPr lang="en-US" sz="2400">
                <a:latin typeface="Arial" panose="020B0604020202020204" pitchFamily="34" charset="0"/>
                <a:ea typeface="Times New Roman" panose="02020603050405020304" pitchFamily="18" charset="0"/>
                <a:cs typeface="Times New Roman" panose="02020603050405020304" pitchFamily="18" charset="0"/>
              </a:rPr>
              <a:t>, B., &amp; </a:t>
            </a:r>
            <a:r>
              <a:rPr lang="en-US" sz="2400" err="1">
                <a:latin typeface="Arial" panose="020B0604020202020204" pitchFamily="34" charset="0"/>
                <a:ea typeface="Times New Roman" panose="02020603050405020304" pitchFamily="18" charset="0"/>
                <a:cs typeface="Times New Roman" panose="02020603050405020304" pitchFamily="18" charset="0"/>
              </a:rPr>
              <a:t>D'Alessio</a:t>
            </a:r>
            <a:r>
              <a:rPr lang="en-US" sz="2400">
                <a:latin typeface="Arial" panose="020B0604020202020204" pitchFamily="34" charset="0"/>
                <a:ea typeface="Times New Roman" panose="02020603050405020304" pitchFamily="18" charset="0"/>
                <a:cs typeface="Times New Roman" panose="02020603050405020304" pitchFamily="18" charset="0"/>
              </a:rPr>
              <a:t>, D. A. (2012). Effect of glycemia on plasma incretins and the incretin effect during oral glucose tolerance test. </a:t>
            </a:r>
            <a:r>
              <a:rPr lang="en-US" sz="2400" i="1">
                <a:latin typeface="Arial" panose="020B0604020202020204" pitchFamily="34" charset="0"/>
                <a:ea typeface="Times New Roman" panose="02020603050405020304" pitchFamily="18" charset="0"/>
                <a:cs typeface="Times New Roman" panose="02020603050405020304" pitchFamily="18" charset="0"/>
              </a:rPr>
              <a:t>Diabetes</a:t>
            </a:r>
            <a:r>
              <a:rPr lang="en-US" sz="2400">
                <a:latin typeface="Arial" panose="020B0604020202020204" pitchFamily="34" charset="0"/>
                <a:ea typeface="Times New Roman" panose="02020603050405020304" pitchFamily="18" charset="0"/>
                <a:cs typeface="Times New Roman" panose="02020603050405020304" pitchFamily="18" charset="0"/>
              </a:rPr>
              <a:t>, </a:t>
            </a:r>
            <a:r>
              <a:rPr lang="en-US" sz="2400" i="1">
                <a:latin typeface="Arial" panose="020B0604020202020204" pitchFamily="34" charset="0"/>
                <a:ea typeface="Times New Roman" panose="02020603050405020304" pitchFamily="18" charset="0"/>
                <a:cs typeface="Times New Roman" panose="02020603050405020304" pitchFamily="18" charset="0"/>
              </a:rPr>
              <a:t>61</a:t>
            </a:r>
            <a:r>
              <a:rPr lang="en-US" sz="2400">
                <a:latin typeface="Arial" panose="020B0604020202020204" pitchFamily="34" charset="0"/>
                <a:ea typeface="Times New Roman" panose="02020603050405020304" pitchFamily="18" charset="0"/>
                <a:cs typeface="Times New Roman" panose="02020603050405020304" pitchFamily="18" charset="0"/>
              </a:rPr>
              <a:t>(11), 2728–2733. </a:t>
            </a:r>
            <a:r>
              <a:rPr lang="en-US" sz="2400" u="sng">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7"/>
              </a:rPr>
              <a:t>https://doi.org/10.2337/db11-1825</a:t>
            </a:r>
            <a:r>
              <a:rPr lang="en-US" sz="2400">
                <a:latin typeface="Arial" panose="020B0604020202020204" pitchFamily="34" charset="0"/>
                <a:ea typeface="Times New Roman" panose="02020603050405020304" pitchFamily="18" charset="0"/>
                <a:cs typeface="Times New Roman" panose="02020603050405020304" pitchFamily="18" charset="0"/>
              </a:rPr>
              <a:t> (% of insulin from incretin effect)</a:t>
            </a:r>
            <a:endParaRPr lang="en-US" sz="240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2400">
                <a:latin typeface="Arial" panose="020B0604020202020204" pitchFamily="34" charset="0"/>
                <a:ea typeface="Times New Roman" panose="02020603050405020304" pitchFamily="18" charset="0"/>
              </a:rPr>
              <a:t>Science Direct. </a:t>
            </a:r>
            <a:r>
              <a:rPr lang="en-US" sz="2400" i="1">
                <a:latin typeface="Arial" panose="020B0604020202020204" pitchFamily="34" charset="0"/>
                <a:ea typeface="Times New Roman" panose="02020603050405020304" pitchFamily="18" charset="0"/>
              </a:rPr>
              <a:t>Incretin. </a:t>
            </a:r>
            <a:r>
              <a:rPr lang="en-US" sz="2400" u="sng">
                <a:solidFill>
                  <a:srgbClr val="0000FF"/>
                </a:solidFill>
                <a:latin typeface="Arial" panose="020B0604020202020204" pitchFamily="34" charset="0"/>
                <a:ea typeface="Times New Roman" panose="02020603050405020304" pitchFamily="18" charset="0"/>
                <a:hlinkClick r:id="rId8"/>
              </a:rPr>
              <a:t>https://www.sciencedirect.com/topics/neuroscience/incretin#:~:text=There%20are%20two%20main%20incretin,epithelium%20of%20the%20small%20intestine</a:t>
            </a:r>
            <a:endParaRPr lang="en-US" sz="5733">
              <a:latin typeface="Calibri" panose="020F0502020204030204" pitchFamily="34" charset="0"/>
              <a:ea typeface="Calibri" panose="020F0502020204030204" pitchFamily="34" charset="0"/>
              <a:cs typeface="Times New Roman" panose="02020603050405020304" pitchFamily="18" charset="0"/>
            </a:endParaRPr>
          </a:p>
          <a:p>
            <a:pPr marL="34290" indent="0">
              <a:buNone/>
            </a:pPr>
            <a:endParaRPr lang="en-US" sz="1351">
              <a:solidFill>
                <a:schemeClr val="tx2">
                  <a:lumMod val="85000"/>
                  <a:lumOff val="15000"/>
                </a:schemeClr>
              </a:solidFill>
            </a:endParaRPr>
          </a:p>
        </p:txBody>
      </p:sp>
    </p:spTree>
    <p:custDataLst>
      <p:tags r:id="rId1"/>
    </p:custDataLst>
    <p:extLst>
      <p:ext uri="{BB962C8B-B14F-4D97-AF65-F5344CB8AC3E}">
        <p14:creationId xmlns:p14="http://schemas.microsoft.com/office/powerpoint/2010/main" val="594411518"/>
      </p:ext>
    </p:extLst>
  </p:cSld>
  <p:clrMapOvr>
    <a:masterClrMapping/>
  </p:clrMapOvr>
  <mc:AlternateContent xmlns:mc="http://schemas.openxmlformats.org/markup-compatibility/2006" xmlns:p14="http://schemas.microsoft.com/office/powerpoint/2010/main">
    <mc:Choice Requires="p14">
      <p:transition p14:dur="0" advTm="37317"/>
    </mc:Choice>
    <mc:Fallback xmlns="">
      <p:transition advTm="37317"/>
    </mc:Fallback>
  </mc:AlternateContent>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358589"/>
            <a:ext cx="6858000" cy="857251"/>
          </a:xfrm>
        </p:spPr>
        <p:txBody>
          <a:bodyPr>
            <a:normAutofit/>
          </a:bodyPr>
          <a:lstStyle/>
          <a:p>
            <a:pPr algn="ctr"/>
            <a:r>
              <a:rPr lang="en-US" sz="4051">
                <a:latin typeface="+mn-lt"/>
              </a:rPr>
              <a:t>References</a:t>
            </a:r>
          </a:p>
        </p:txBody>
      </p:sp>
      <p:sp>
        <p:nvSpPr>
          <p:cNvPr id="9" name="Content Placeholder 8"/>
          <p:cNvSpPr>
            <a:spLocks noGrp="1"/>
          </p:cNvSpPr>
          <p:nvPr>
            <p:ph idx="1"/>
          </p:nvPr>
        </p:nvSpPr>
        <p:spPr>
          <a:xfrm>
            <a:off x="677334" y="1023526"/>
            <a:ext cx="10987852" cy="5253097"/>
          </a:xfrm>
        </p:spPr>
        <p:txBody>
          <a:bodyPr>
            <a:normAutofit fontScale="92500"/>
          </a:bodyPr>
          <a:lstStyle/>
          <a:p>
            <a:pPr marL="0" indent="0">
              <a:lnSpc>
                <a:spcPct val="107000"/>
              </a:lnSpc>
              <a:spcBef>
                <a:spcPts val="900"/>
              </a:spcBef>
              <a:buNone/>
            </a:pPr>
            <a:r>
              <a:rPr lang="en-US" sz="2400">
                <a:solidFill>
                  <a:srgbClr val="212121"/>
                </a:solidFill>
                <a:latin typeface="Arial" panose="020B0604020202020204" pitchFamily="34" charset="0"/>
                <a:ea typeface="Calibri" panose="020F0502020204030204" pitchFamily="34" charset="0"/>
                <a:cs typeface="Times New Roman" panose="02020603050405020304" pitchFamily="18" charset="0"/>
              </a:rPr>
              <a:t>Sheahan, K. H., Wahlberg, E. A., &amp; Gilbert, M. P. (2020). An overview of GLP-1 agonists and recent cardiovascular outcomes trials. </a:t>
            </a:r>
            <a:r>
              <a:rPr lang="en-US" sz="2400" i="1">
                <a:latin typeface="Calibri" panose="020F0502020204030204" pitchFamily="34" charset="0"/>
                <a:ea typeface="Calibri" panose="020F0502020204030204" pitchFamily="34" charset="0"/>
                <a:cs typeface="Times New Roman" panose="02020603050405020304" pitchFamily="18" charset="0"/>
              </a:rPr>
              <a:t>Postgraduate medical journal</a:t>
            </a:r>
            <a:r>
              <a:rPr lang="en-US" sz="2400">
                <a:latin typeface="Calibri" panose="020F0502020204030204" pitchFamily="34" charset="0"/>
                <a:ea typeface="Calibri" panose="020F0502020204030204" pitchFamily="34" charset="0"/>
                <a:cs typeface="Times New Roman" panose="02020603050405020304" pitchFamily="18" charset="0"/>
              </a:rPr>
              <a:t>, </a:t>
            </a:r>
            <a:r>
              <a:rPr lang="en-US" sz="2400" i="1">
                <a:latin typeface="Calibri" panose="020F0502020204030204" pitchFamily="34" charset="0"/>
                <a:ea typeface="Calibri" panose="020F0502020204030204" pitchFamily="34" charset="0"/>
                <a:cs typeface="Times New Roman" panose="02020603050405020304" pitchFamily="18" charset="0"/>
              </a:rPr>
              <a:t>96</a:t>
            </a:r>
            <a:r>
              <a:rPr lang="en-US" sz="2400">
                <a:latin typeface="Calibri" panose="020F0502020204030204" pitchFamily="34" charset="0"/>
                <a:ea typeface="Calibri" panose="020F0502020204030204" pitchFamily="34" charset="0"/>
                <a:cs typeface="Times New Roman" panose="02020603050405020304" pitchFamily="18" charset="0"/>
              </a:rPr>
              <a:t>(1133), 156–161. https://doi.org/10.1136/postgradmedj-2019-137186</a:t>
            </a:r>
          </a:p>
          <a:p>
            <a:pPr marL="0" indent="0">
              <a:lnSpc>
                <a:spcPct val="107000"/>
              </a:lnSpc>
              <a:spcBef>
                <a:spcPts val="900"/>
              </a:spcBef>
              <a:buNone/>
            </a:pPr>
            <a:r>
              <a:rPr lang="en-US" sz="2400">
                <a:latin typeface="Arial" panose="020B0604020202020204" pitchFamily="34" charset="0"/>
                <a:ea typeface="Times New Roman" panose="02020603050405020304" pitchFamily="18" charset="0"/>
                <a:cs typeface="Times New Roman" panose="02020603050405020304" pitchFamily="18" charset="0"/>
              </a:rPr>
              <a:t>Tang, J. (2020, December 11). </a:t>
            </a:r>
            <a:r>
              <a:rPr lang="en-US" sz="2400" i="1">
                <a:latin typeface="Arial" panose="020B0604020202020204" pitchFamily="34" charset="0"/>
                <a:ea typeface="Times New Roman" panose="02020603050405020304" pitchFamily="18" charset="0"/>
                <a:cs typeface="Times New Roman" panose="02020603050405020304" pitchFamily="18" charset="0"/>
              </a:rPr>
              <a:t>Glycogen phosphorylase and its relation to type 2 diabetes</a:t>
            </a:r>
            <a:r>
              <a:rPr lang="en-US" sz="2400">
                <a:latin typeface="Arial" panose="020B0604020202020204" pitchFamily="34" charset="0"/>
                <a:ea typeface="Times New Roman" panose="02020603050405020304" pitchFamily="18" charset="0"/>
                <a:cs typeface="Times New Roman" panose="02020603050405020304" pitchFamily="18" charset="0"/>
              </a:rPr>
              <a:t>. Imperial Science Review. </a:t>
            </a:r>
            <a:r>
              <a:rPr lang="en-US" sz="2400" u="sng">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4"/>
              </a:rPr>
              <a:t>https://imperialbiosciencereview.com/2020/12/11/glycogen-phosphorylase-and-its-relation-to-type-2-diabetes/</a:t>
            </a:r>
            <a:endParaRPr lang="en-US" sz="240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900"/>
              </a:spcBef>
              <a:buNone/>
            </a:pPr>
            <a:r>
              <a:rPr lang="en-US" sz="2400">
                <a:latin typeface="Arial" panose="020B0604020202020204" pitchFamily="34" charset="0"/>
                <a:ea typeface="Times New Roman" panose="02020603050405020304" pitchFamily="18" charset="0"/>
                <a:cs typeface="Times New Roman" panose="02020603050405020304" pitchFamily="18" charset="0"/>
              </a:rPr>
              <a:t>Trujillo, J. M., </a:t>
            </a:r>
            <a:r>
              <a:rPr lang="en-US" sz="2400" err="1">
                <a:latin typeface="Arial" panose="020B0604020202020204" pitchFamily="34" charset="0"/>
                <a:ea typeface="Times New Roman" panose="02020603050405020304" pitchFamily="18" charset="0"/>
                <a:cs typeface="Times New Roman" panose="02020603050405020304" pitchFamily="18" charset="0"/>
              </a:rPr>
              <a:t>Nuffer</a:t>
            </a:r>
            <a:r>
              <a:rPr lang="en-US" sz="2400">
                <a:latin typeface="Arial" panose="020B0604020202020204" pitchFamily="34" charset="0"/>
                <a:ea typeface="Times New Roman" panose="02020603050405020304" pitchFamily="18" charset="0"/>
                <a:cs typeface="Times New Roman" panose="02020603050405020304" pitchFamily="18" charset="0"/>
              </a:rPr>
              <a:t>, W., &amp; Smith, B. A. (2021). GLP-1 receptor agonists: an updated review of head-to-head clinical studies. </a:t>
            </a:r>
            <a:r>
              <a:rPr lang="en-US" sz="2400" i="1">
                <a:latin typeface="Arial" panose="020B0604020202020204" pitchFamily="34" charset="0"/>
                <a:ea typeface="Times New Roman" panose="02020603050405020304" pitchFamily="18" charset="0"/>
                <a:cs typeface="Times New Roman" panose="02020603050405020304" pitchFamily="18" charset="0"/>
              </a:rPr>
              <a:t>Therapeutic advances in endocrinology and metabolism</a:t>
            </a:r>
            <a:r>
              <a:rPr lang="en-US" sz="2400">
                <a:latin typeface="Arial" panose="020B0604020202020204" pitchFamily="34" charset="0"/>
                <a:ea typeface="Times New Roman" panose="02020603050405020304" pitchFamily="18" charset="0"/>
                <a:cs typeface="Times New Roman" panose="02020603050405020304" pitchFamily="18" charset="0"/>
              </a:rPr>
              <a:t>, </a:t>
            </a:r>
            <a:r>
              <a:rPr lang="en-US" sz="2400" i="1">
                <a:latin typeface="Arial" panose="020B0604020202020204" pitchFamily="34" charset="0"/>
                <a:ea typeface="Times New Roman" panose="02020603050405020304" pitchFamily="18" charset="0"/>
                <a:cs typeface="Times New Roman" panose="02020603050405020304" pitchFamily="18" charset="0"/>
              </a:rPr>
              <a:t>12</a:t>
            </a:r>
            <a:r>
              <a:rPr lang="en-US" sz="2400">
                <a:latin typeface="Arial" panose="020B0604020202020204" pitchFamily="34" charset="0"/>
                <a:ea typeface="Times New Roman" panose="02020603050405020304" pitchFamily="18" charset="0"/>
                <a:cs typeface="Times New Roman" panose="02020603050405020304" pitchFamily="18" charset="0"/>
              </a:rPr>
              <a:t>, 2042018821997320. https://doi.org/10.1177/2042018821997320</a:t>
            </a:r>
            <a:endParaRPr lang="en-US" sz="240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900"/>
              </a:spcBef>
              <a:buNone/>
            </a:pPr>
            <a:r>
              <a:rPr lang="en-US" sz="2400">
                <a:latin typeface="Arial" panose="020B0604020202020204" pitchFamily="34" charset="0"/>
                <a:ea typeface="Times New Roman" panose="02020603050405020304" pitchFamily="18" charset="0"/>
                <a:cs typeface="Times New Roman" panose="02020603050405020304" pitchFamily="18" charset="0"/>
              </a:rPr>
              <a:t>Tulane School or Medicine University. (2019, November 19). </a:t>
            </a:r>
            <a:r>
              <a:rPr lang="en-US" sz="2400" i="1">
                <a:latin typeface="Arial" panose="020B0604020202020204" pitchFamily="34" charset="0"/>
                <a:ea typeface="Times New Roman" panose="02020603050405020304" pitchFamily="18" charset="0"/>
                <a:cs typeface="Times New Roman" panose="02020603050405020304" pitchFamily="18" charset="0"/>
              </a:rPr>
              <a:t>Incretins and Diabetes.</a:t>
            </a:r>
            <a:r>
              <a:rPr lang="en-US" sz="2400">
                <a:latin typeface="Arial" panose="020B0604020202020204" pitchFamily="34" charset="0"/>
                <a:ea typeface="Times New Roman" panose="02020603050405020304" pitchFamily="18" charset="0"/>
                <a:cs typeface="Times New Roman" panose="02020603050405020304" pitchFamily="18" charset="0"/>
              </a:rPr>
              <a:t> Retrieved from http://tmedweb.tulane.edu/pharmwiki/doku.php/incretins_diabetes/</a:t>
            </a:r>
            <a:endParaRPr lang="en-US" sz="2400">
              <a:latin typeface="Calibri" panose="020F0502020204030204" pitchFamily="34" charset="0"/>
              <a:ea typeface="Calibri" panose="020F0502020204030204" pitchFamily="34" charset="0"/>
              <a:cs typeface="Times New Roman" panose="02020603050405020304" pitchFamily="18" charset="0"/>
            </a:endParaRPr>
          </a:p>
          <a:p>
            <a:pPr marL="34290" indent="0">
              <a:buNone/>
            </a:pPr>
            <a:endParaRPr lang="en-US" sz="1351">
              <a:solidFill>
                <a:schemeClr val="tx2">
                  <a:lumMod val="85000"/>
                  <a:lumOff val="15000"/>
                </a:schemeClr>
              </a:solidFill>
            </a:endParaRPr>
          </a:p>
        </p:txBody>
      </p:sp>
    </p:spTree>
    <p:custDataLst>
      <p:tags r:id="rId1"/>
    </p:custDataLst>
    <p:extLst>
      <p:ext uri="{BB962C8B-B14F-4D97-AF65-F5344CB8AC3E}">
        <p14:creationId xmlns:p14="http://schemas.microsoft.com/office/powerpoint/2010/main" val="2870414183"/>
      </p:ext>
    </p:extLst>
  </p:cSld>
  <p:clrMapOvr>
    <a:masterClrMapping/>
  </p:clrMapOvr>
  <mc:AlternateContent xmlns:mc="http://schemas.openxmlformats.org/markup-compatibility/2006" xmlns:p14="http://schemas.microsoft.com/office/powerpoint/2010/main">
    <mc:Choice Requires="p14">
      <p:transition p14:dur="0" advTm="37317"/>
    </mc:Choice>
    <mc:Fallback xmlns="">
      <p:transition advTm="37317"/>
    </mc:Fallback>
  </mc:AlternateContent>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358589"/>
            <a:ext cx="6858000" cy="857251"/>
          </a:xfrm>
        </p:spPr>
        <p:txBody>
          <a:bodyPr>
            <a:normAutofit/>
          </a:bodyPr>
          <a:lstStyle/>
          <a:p>
            <a:pPr algn="ctr"/>
            <a:r>
              <a:rPr lang="en-US" sz="4051">
                <a:latin typeface="+mn-lt"/>
              </a:rPr>
              <a:t>References</a:t>
            </a:r>
          </a:p>
        </p:txBody>
      </p:sp>
      <p:sp>
        <p:nvSpPr>
          <p:cNvPr id="9" name="Content Placeholder 8"/>
          <p:cNvSpPr>
            <a:spLocks noGrp="1"/>
          </p:cNvSpPr>
          <p:nvPr>
            <p:ph idx="1"/>
          </p:nvPr>
        </p:nvSpPr>
        <p:spPr>
          <a:xfrm>
            <a:off x="677334" y="1023526"/>
            <a:ext cx="10987852" cy="5253097"/>
          </a:xfrm>
        </p:spPr>
        <p:txBody>
          <a:bodyPr>
            <a:normAutofit fontScale="92500" lnSpcReduction="20000"/>
          </a:bodyPr>
          <a:lstStyle/>
          <a:p>
            <a:pPr marL="0" indent="0">
              <a:lnSpc>
                <a:spcPct val="107000"/>
              </a:lnSpc>
              <a:spcBef>
                <a:spcPts val="900"/>
              </a:spcBef>
              <a:buNone/>
            </a:pPr>
            <a:r>
              <a:rPr lang="en-US" sz="2400" err="1">
                <a:latin typeface="Arial" panose="020B0604020202020204" pitchFamily="34" charset="0"/>
                <a:ea typeface="Times New Roman" panose="02020603050405020304" pitchFamily="18" charset="0"/>
                <a:cs typeface="Times New Roman" panose="02020603050405020304" pitchFamily="18" charset="0"/>
              </a:rPr>
              <a:t>Vahl</a:t>
            </a:r>
            <a:r>
              <a:rPr lang="en-US" sz="2400">
                <a:latin typeface="Arial" panose="020B0604020202020204" pitchFamily="34" charset="0"/>
                <a:ea typeface="Times New Roman" panose="02020603050405020304" pitchFamily="18" charset="0"/>
                <a:cs typeface="Times New Roman" panose="02020603050405020304" pitchFamily="18" charset="0"/>
              </a:rPr>
              <a:t>, T.P., </a:t>
            </a:r>
            <a:r>
              <a:rPr lang="en-US" sz="2400" err="1">
                <a:latin typeface="Arial" panose="020B0604020202020204" pitchFamily="34" charset="0"/>
                <a:ea typeface="Times New Roman" panose="02020603050405020304" pitchFamily="18" charset="0"/>
                <a:cs typeface="Times New Roman" panose="02020603050405020304" pitchFamily="18" charset="0"/>
              </a:rPr>
              <a:t>Paty</a:t>
            </a:r>
            <a:r>
              <a:rPr lang="en-US" sz="2400">
                <a:latin typeface="Arial" panose="020B0604020202020204" pitchFamily="34" charset="0"/>
                <a:ea typeface="Times New Roman" panose="02020603050405020304" pitchFamily="18" charset="0"/>
                <a:cs typeface="Times New Roman" panose="02020603050405020304" pitchFamily="18" charset="0"/>
              </a:rPr>
              <a:t>, B.W., Fuller, B.D., </a:t>
            </a:r>
            <a:r>
              <a:rPr lang="en-US" sz="2400" err="1">
                <a:latin typeface="Arial" panose="020B0604020202020204" pitchFamily="34" charset="0"/>
                <a:ea typeface="Times New Roman" panose="02020603050405020304" pitchFamily="18" charset="0"/>
                <a:cs typeface="Times New Roman" panose="02020603050405020304" pitchFamily="18" charset="0"/>
              </a:rPr>
              <a:t>Prigeon</a:t>
            </a:r>
            <a:r>
              <a:rPr lang="en-US" sz="2400">
                <a:latin typeface="Arial" panose="020B0604020202020204" pitchFamily="34" charset="0"/>
                <a:ea typeface="Times New Roman" panose="02020603050405020304" pitchFamily="18" charset="0"/>
                <a:cs typeface="Times New Roman" panose="02020603050405020304" pitchFamily="18" charset="0"/>
              </a:rPr>
              <a:t>, R.L., </a:t>
            </a:r>
            <a:r>
              <a:rPr lang="en-US" sz="2400" err="1">
                <a:latin typeface="Arial" panose="020B0604020202020204" pitchFamily="34" charset="0"/>
                <a:ea typeface="Times New Roman" panose="02020603050405020304" pitchFamily="18" charset="0"/>
                <a:cs typeface="Times New Roman" panose="02020603050405020304" pitchFamily="18" charset="0"/>
              </a:rPr>
              <a:t>D’Alessio</a:t>
            </a:r>
            <a:r>
              <a:rPr lang="en-US" sz="2400">
                <a:latin typeface="Arial" panose="020B0604020202020204" pitchFamily="34" charset="0"/>
                <a:ea typeface="Times New Roman" panose="02020603050405020304" pitchFamily="18" charset="0"/>
                <a:cs typeface="Times New Roman" panose="02020603050405020304" pitchFamily="18" charset="0"/>
              </a:rPr>
              <a:t>, D.A. (2003). Effects of GLP-1-(7–36)NH</a:t>
            </a:r>
            <a:r>
              <a:rPr lang="en-US" sz="2400" baseline="-25000">
                <a:latin typeface="Arial" panose="020B0604020202020204" pitchFamily="34" charset="0"/>
                <a:ea typeface="Times New Roman" panose="02020603050405020304" pitchFamily="18" charset="0"/>
                <a:cs typeface="Times New Roman" panose="02020603050405020304" pitchFamily="18" charset="0"/>
              </a:rPr>
              <a:t>2</a:t>
            </a:r>
            <a:r>
              <a:rPr lang="en-US" sz="2400">
                <a:latin typeface="Arial" panose="020B0604020202020204" pitchFamily="34" charset="0"/>
                <a:ea typeface="Times New Roman" panose="02020603050405020304" pitchFamily="18" charset="0"/>
                <a:cs typeface="Times New Roman" panose="02020603050405020304" pitchFamily="18" charset="0"/>
              </a:rPr>
              <a:t>, GLP-1-(7–37), and GLP-1- (9–36)NH</a:t>
            </a:r>
            <a:r>
              <a:rPr lang="en-US" sz="2400" baseline="-25000">
                <a:latin typeface="Arial" panose="020B0604020202020204" pitchFamily="34" charset="0"/>
                <a:ea typeface="Times New Roman" panose="02020603050405020304" pitchFamily="18" charset="0"/>
                <a:cs typeface="Times New Roman" panose="02020603050405020304" pitchFamily="18" charset="0"/>
              </a:rPr>
              <a:t>2</a:t>
            </a:r>
            <a:r>
              <a:rPr lang="en-US" sz="2400">
                <a:latin typeface="Arial" panose="020B0604020202020204" pitchFamily="34" charset="0"/>
                <a:ea typeface="Times New Roman" panose="02020603050405020304" pitchFamily="18" charset="0"/>
                <a:cs typeface="Times New Roman" panose="02020603050405020304" pitchFamily="18" charset="0"/>
              </a:rPr>
              <a:t> on Intravenous Glucose Tolerance and Glucose-Induced Insulin Secretion in Healthy Humans. </a:t>
            </a:r>
            <a:r>
              <a:rPr lang="en-US" sz="2400" i="1">
                <a:latin typeface="Arial" panose="020B0604020202020204" pitchFamily="34" charset="0"/>
                <a:ea typeface="Times New Roman" panose="02020603050405020304" pitchFamily="18" charset="0"/>
                <a:cs typeface="Times New Roman" panose="02020603050405020304" pitchFamily="18" charset="0"/>
              </a:rPr>
              <a:t>The Journal of Clinical Endocrinology &amp; Metabolism</a:t>
            </a:r>
            <a:r>
              <a:rPr lang="en-US" sz="2400">
                <a:latin typeface="Arial" panose="020B0604020202020204" pitchFamily="34" charset="0"/>
                <a:ea typeface="Times New Roman" panose="02020603050405020304" pitchFamily="18" charset="0"/>
                <a:cs typeface="Times New Roman" panose="02020603050405020304" pitchFamily="18" charset="0"/>
              </a:rPr>
              <a:t>, </a:t>
            </a:r>
            <a:r>
              <a:rPr lang="en-US" sz="2400" i="1">
                <a:latin typeface="Arial" panose="020B0604020202020204" pitchFamily="34" charset="0"/>
                <a:ea typeface="Times New Roman" panose="02020603050405020304" pitchFamily="18" charset="0"/>
                <a:cs typeface="Times New Roman" panose="02020603050405020304" pitchFamily="18" charset="0"/>
              </a:rPr>
              <a:t>88</a:t>
            </a:r>
            <a:r>
              <a:rPr lang="en-US" sz="2400">
                <a:latin typeface="Arial" panose="020B0604020202020204" pitchFamily="34" charset="0"/>
                <a:ea typeface="Times New Roman" panose="02020603050405020304" pitchFamily="18" charset="0"/>
                <a:cs typeface="Times New Roman" panose="02020603050405020304" pitchFamily="18" charset="0"/>
              </a:rPr>
              <a:t>(40), 1772–1779. </a:t>
            </a:r>
            <a:r>
              <a:rPr lang="en-US" sz="2400" u="sng">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4"/>
              </a:rPr>
              <a:t>https://doi.org/10.1210/jc.2002-021479</a:t>
            </a:r>
            <a:endParaRPr lang="en-US" sz="240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900"/>
              </a:spcBef>
              <a:buNone/>
            </a:pPr>
            <a:r>
              <a:rPr lang="en-US" sz="2400" err="1">
                <a:latin typeface="Arial" panose="020B0604020202020204" pitchFamily="34" charset="0"/>
                <a:ea typeface="Times New Roman" panose="02020603050405020304" pitchFamily="18" charset="0"/>
                <a:cs typeface="Times New Roman" panose="02020603050405020304" pitchFamily="18" charset="0"/>
              </a:rPr>
              <a:t>Verdiana</a:t>
            </a:r>
            <a:r>
              <a:rPr lang="en-US" sz="2400">
                <a:latin typeface="Arial" panose="020B0604020202020204" pitchFamily="34" charset="0"/>
                <a:ea typeface="Times New Roman" panose="02020603050405020304" pitchFamily="18" charset="0"/>
                <a:cs typeface="Times New Roman" panose="02020603050405020304" pitchFamily="18" charset="0"/>
              </a:rPr>
              <a:t>, C., François, R. </a:t>
            </a:r>
            <a:r>
              <a:rPr lang="en-US" sz="2400" err="1">
                <a:latin typeface="Arial" panose="020B0604020202020204" pitchFamily="34" charset="0"/>
                <a:ea typeface="Times New Roman" panose="02020603050405020304" pitchFamily="18" charset="0"/>
                <a:cs typeface="Times New Roman" panose="02020603050405020304" pitchFamily="18" charset="0"/>
              </a:rPr>
              <a:t>J.,Karim</a:t>
            </a:r>
            <a:r>
              <a:rPr lang="en-US" sz="2400">
                <a:latin typeface="Arial" panose="020B0604020202020204" pitchFamily="34" charset="0"/>
                <a:ea typeface="Times New Roman" panose="02020603050405020304" pitchFamily="18" charset="0"/>
                <a:cs typeface="Times New Roman" panose="02020603050405020304" pitchFamily="18" charset="0"/>
              </a:rPr>
              <a:t>, G.(2020). </a:t>
            </a:r>
            <a:r>
              <a:rPr lang="fr-FR" sz="2400">
                <a:latin typeface="Arial" panose="020B0604020202020204" pitchFamily="34" charset="0"/>
                <a:ea typeface="Times New Roman" panose="02020603050405020304" pitchFamily="18" charset="0"/>
                <a:cs typeface="Times New Roman" panose="02020603050405020304" pitchFamily="18" charset="0"/>
              </a:rPr>
              <a:t>Encore un rôle pour les inhibiteurs de la DPP-4 en 2020? </a:t>
            </a:r>
            <a:r>
              <a:rPr lang="en-US" sz="2400">
                <a:latin typeface="Arial" panose="020B0604020202020204" pitchFamily="34" charset="0"/>
                <a:ea typeface="Times New Roman" panose="02020603050405020304" pitchFamily="18" charset="0"/>
                <a:cs typeface="Times New Roman" panose="02020603050405020304" pitchFamily="18" charset="0"/>
              </a:rPr>
              <a:t>[Still a role for DPP-4 inhibitors in 2020?] </a:t>
            </a:r>
            <a:r>
              <a:rPr lang="en-US" sz="2400" i="1">
                <a:latin typeface="Arial" panose="020B0604020202020204" pitchFamily="34" charset="0"/>
                <a:ea typeface="Times New Roman" panose="02020603050405020304" pitchFamily="18" charset="0"/>
                <a:cs typeface="Times New Roman" panose="02020603050405020304" pitchFamily="18" charset="0"/>
              </a:rPr>
              <a:t>Rev Med Suisse</a:t>
            </a:r>
            <a:r>
              <a:rPr lang="en-US" sz="2400">
                <a:latin typeface="Arial" panose="020B0604020202020204" pitchFamily="34" charset="0"/>
                <a:ea typeface="Times New Roman" panose="02020603050405020304" pitchFamily="18" charset="0"/>
                <a:cs typeface="Times New Roman" panose="02020603050405020304" pitchFamily="18" charset="0"/>
              </a:rPr>
              <a:t>,</a:t>
            </a:r>
            <a:r>
              <a:rPr lang="en-US" sz="2400" i="1">
                <a:latin typeface="Arial" panose="020B0604020202020204" pitchFamily="34" charset="0"/>
                <a:ea typeface="Times New Roman" panose="02020603050405020304" pitchFamily="18" charset="0"/>
                <a:cs typeface="Times New Roman" panose="02020603050405020304" pitchFamily="18" charset="0"/>
              </a:rPr>
              <a:t> 16</a:t>
            </a:r>
            <a:r>
              <a:rPr lang="en-US" sz="2400">
                <a:latin typeface="Arial" panose="020B0604020202020204" pitchFamily="34" charset="0"/>
                <a:ea typeface="Times New Roman" panose="02020603050405020304" pitchFamily="18" charset="0"/>
                <a:cs typeface="Times New Roman" panose="02020603050405020304" pitchFamily="18" charset="0"/>
              </a:rPr>
              <a:t>(697):1186-1190.</a:t>
            </a:r>
            <a:endParaRPr lang="en-US" sz="240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900"/>
              </a:spcBef>
              <a:buNone/>
            </a:pPr>
            <a:r>
              <a:rPr lang="en-US" sz="2400" err="1">
                <a:latin typeface="Arial" panose="020B0604020202020204" pitchFamily="34" charset="0"/>
                <a:ea typeface="Times New Roman" panose="02020603050405020304" pitchFamily="18" charset="0"/>
                <a:cs typeface="Times New Roman" panose="02020603050405020304" pitchFamily="18" charset="0"/>
              </a:rPr>
              <a:t>Vilsbøll</a:t>
            </a:r>
            <a:r>
              <a:rPr lang="en-US" sz="2400">
                <a:latin typeface="Arial" panose="020B0604020202020204" pitchFamily="34" charset="0"/>
                <a:ea typeface="Times New Roman" panose="02020603050405020304" pitchFamily="18" charset="0"/>
                <a:cs typeface="Times New Roman" panose="02020603050405020304" pitchFamily="18" charset="0"/>
              </a:rPr>
              <a:t>, T., </a:t>
            </a:r>
            <a:r>
              <a:rPr lang="en-US" sz="2400" err="1">
                <a:latin typeface="Arial" panose="020B0604020202020204" pitchFamily="34" charset="0"/>
                <a:ea typeface="Times New Roman" panose="02020603050405020304" pitchFamily="18" charset="0"/>
                <a:cs typeface="Times New Roman" panose="02020603050405020304" pitchFamily="18" charset="0"/>
              </a:rPr>
              <a:t>Agersø</a:t>
            </a:r>
            <a:r>
              <a:rPr lang="en-US" sz="2400">
                <a:latin typeface="Arial" panose="020B0604020202020204" pitchFamily="34" charset="0"/>
                <a:ea typeface="Times New Roman" panose="02020603050405020304" pitchFamily="18" charset="0"/>
                <a:cs typeface="Times New Roman" panose="02020603050405020304" pitchFamily="18" charset="0"/>
              </a:rPr>
              <a:t>, H., </a:t>
            </a:r>
            <a:r>
              <a:rPr lang="en-US" sz="2400" err="1">
                <a:latin typeface="Arial" panose="020B0604020202020204" pitchFamily="34" charset="0"/>
                <a:ea typeface="Times New Roman" panose="02020603050405020304" pitchFamily="18" charset="0"/>
                <a:cs typeface="Times New Roman" panose="02020603050405020304" pitchFamily="18" charset="0"/>
              </a:rPr>
              <a:t>Krarup</a:t>
            </a:r>
            <a:r>
              <a:rPr lang="en-US" sz="2400">
                <a:latin typeface="Arial" panose="020B0604020202020204" pitchFamily="34" charset="0"/>
                <a:ea typeface="Times New Roman" panose="02020603050405020304" pitchFamily="18" charset="0"/>
                <a:cs typeface="Times New Roman" panose="02020603050405020304" pitchFamily="18" charset="0"/>
              </a:rPr>
              <a:t>, T., Holst J. J. (2003). Similar elimination rates of glucagon-like peptide-1 in obese type 2 diabetic patients and healthy subjects. </a:t>
            </a:r>
            <a:r>
              <a:rPr lang="en-US" sz="2400" i="1">
                <a:latin typeface="Arial" panose="020B0604020202020204" pitchFamily="34" charset="0"/>
                <a:ea typeface="Times New Roman" panose="02020603050405020304" pitchFamily="18" charset="0"/>
                <a:cs typeface="Times New Roman" panose="02020603050405020304" pitchFamily="18" charset="0"/>
              </a:rPr>
              <a:t>Journal of Clinical Endocrinology and Metabolism. 88</a:t>
            </a:r>
            <a:r>
              <a:rPr lang="en-US" sz="2400">
                <a:latin typeface="Arial" panose="020B0604020202020204" pitchFamily="34" charset="0"/>
                <a:ea typeface="Times New Roman" panose="02020603050405020304" pitchFamily="18" charset="0"/>
                <a:cs typeface="Times New Roman" panose="02020603050405020304" pitchFamily="18" charset="0"/>
              </a:rPr>
              <a:t>(1):220–224. </a:t>
            </a:r>
            <a:r>
              <a:rPr lang="en-US" sz="2400" u="sng">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5"/>
              </a:rPr>
              <a:t>https://doi.org/10.1210/jc.2002-021053</a:t>
            </a:r>
            <a:endParaRPr lang="en-US" sz="240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900"/>
              </a:spcBef>
              <a:buNone/>
            </a:pPr>
            <a:r>
              <a:rPr lang="en-US" sz="2400">
                <a:latin typeface="Arial" panose="020B0604020202020204" pitchFamily="34" charset="0"/>
                <a:ea typeface="Times New Roman" panose="02020603050405020304" pitchFamily="18" charset="0"/>
                <a:cs typeface="Times New Roman" panose="02020603050405020304" pitchFamily="18" charset="0"/>
              </a:rPr>
              <a:t>Wang, X., Liu, H., Chen J., Li Y., Qu S. (2015). Multiple Factors Related to the Secretion of Glucagon-Like Peptide-1. </a:t>
            </a:r>
            <a:r>
              <a:rPr lang="en-US" sz="2400" i="1">
                <a:latin typeface="Arial" panose="020B0604020202020204" pitchFamily="34" charset="0"/>
                <a:ea typeface="Times New Roman" panose="02020603050405020304" pitchFamily="18" charset="0"/>
                <a:cs typeface="Times New Roman" panose="02020603050405020304" pitchFamily="18" charset="0"/>
              </a:rPr>
              <a:t>Int. J. Endocrinol. 2015</a:t>
            </a:r>
            <a:r>
              <a:rPr lang="en-US" sz="2400">
                <a:latin typeface="Arial" panose="020B0604020202020204" pitchFamily="34" charset="0"/>
                <a:ea typeface="Times New Roman" panose="02020603050405020304" pitchFamily="18" charset="0"/>
                <a:cs typeface="Times New Roman" panose="02020603050405020304" pitchFamily="18" charset="0"/>
              </a:rPr>
              <a:t>:651757. </a:t>
            </a:r>
            <a:r>
              <a:rPr lang="en-US" sz="2400" u="sng">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6"/>
              </a:rPr>
              <a:t>https://doi.org/10.1155/2015/651757</a:t>
            </a:r>
            <a:endParaRPr lang="en-US" sz="2400">
              <a:latin typeface="Calibri" panose="020F0502020204030204" pitchFamily="34" charset="0"/>
              <a:ea typeface="Calibri" panose="020F0502020204030204" pitchFamily="34" charset="0"/>
              <a:cs typeface="Times New Roman" panose="02020603050405020304" pitchFamily="18" charset="0"/>
            </a:endParaRPr>
          </a:p>
          <a:p>
            <a:pPr marL="34290" indent="0">
              <a:buNone/>
            </a:pPr>
            <a:endParaRPr lang="en-US" sz="1351">
              <a:solidFill>
                <a:schemeClr val="tx2">
                  <a:lumMod val="85000"/>
                  <a:lumOff val="15000"/>
                </a:schemeClr>
              </a:solidFill>
            </a:endParaRPr>
          </a:p>
        </p:txBody>
      </p:sp>
    </p:spTree>
    <p:custDataLst>
      <p:tags r:id="rId1"/>
    </p:custDataLst>
    <p:extLst>
      <p:ext uri="{BB962C8B-B14F-4D97-AF65-F5344CB8AC3E}">
        <p14:creationId xmlns:p14="http://schemas.microsoft.com/office/powerpoint/2010/main" val="3699709656"/>
      </p:ext>
    </p:extLst>
  </p:cSld>
  <p:clrMapOvr>
    <a:masterClrMapping/>
  </p:clrMapOvr>
  <mc:AlternateContent xmlns:mc="http://schemas.openxmlformats.org/markup-compatibility/2006" xmlns:p14="http://schemas.microsoft.com/office/powerpoint/2010/main">
    <mc:Choice Requires="p14">
      <p:transition p14:dur="0" advTm="37317"/>
    </mc:Choice>
    <mc:Fallback xmlns="">
      <p:transition advTm="37317"/>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997060" y="1588082"/>
            <a:ext cx="10268607" cy="5068615"/>
          </a:xfrm>
        </p:spPr>
        <p:txBody>
          <a:bodyPr>
            <a:normAutofit/>
          </a:bodyPr>
          <a:lstStyle/>
          <a:p>
            <a:pPr marL="45719" indent="0" algn="ctr">
              <a:spcAft>
                <a:spcPts val="2400"/>
              </a:spcAft>
              <a:buNone/>
            </a:pPr>
            <a:r>
              <a:rPr lang="en-US" sz="6000" b="1">
                <a:solidFill>
                  <a:schemeClr val="accent1">
                    <a:lumMod val="75000"/>
                  </a:schemeClr>
                </a:solidFill>
              </a:rPr>
              <a:t>Insulin </a:t>
            </a:r>
          </a:p>
          <a:p>
            <a:pPr marL="45719" indent="0" algn="ctr">
              <a:spcAft>
                <a:spcPts val="2400"/>
              </a:spcAft>
              <a:buNone/>
            </a:pPr>
            <a:r>
              <a:rPr lang="en-US" sz="6000" b="1">
                <a:solidFill>
                  <a:schemeClr val="accent1">
                    <a:lumMod val="75000"/>
                  </a:schemeClr>
                </a:solidFill>
              </a:rPr>
              <a:t>Glucagon</a:t>
            </a:r>
          </a:p>
        </p:txBody>
      </p:sp>
    </p:spTree>
    <p:custDataLst>
      <p:tags r:id="rId1"/>
    </p:custDataLst>
    <p:extLst>
      <p:ext uri="{BB962C8B-B14F-4D97-AF65-F5344CB8AC3E}">
        <p14:creationId xmlns:p14="http://schemas.microsoft.com/office/powerpoint/2010/main" val="4272895708"/>
      </p:ext>
    </p:extLst>
  </p:cSld>
  <p:clrMapOvr>
    <a:masterClrMapping/>
  </p:clrMapOvr>
  <mc:AlternateContent xmlns:mc="http://schemas.openxmlformats.org/markup-compatibility/2006" xmlns:p14="http://schemas.microsoft.com/office/powerpoint/2010/main">
    <mc:Choice Requires="p14">
      <p:transition p14:dur="0" advTm="14916"/>
    </mc:Choice>
    <mc:Fallback xmlns="">
      <p:transition advTm="1491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358589"/>
            <a:ext cx="6858000" cy="857251"/>
          </a:xfrm>
        </p:spPr>
        <p:txBody>
          <a:bodyPr>
            <a:normAutofit/>
          </a:bodyPr>
          <a:lstStyle/>
          <a:p>
            <a:pPr algn="ctr"/>
            <a:r>
              <a:rPr lang="en-US" sz="4051">
                <a:latin typeface="+mn-lt"/>
              </a:rPr>
              <a:t>References</a:t>
            </a:r>
          </a:p>
        </p:txBody>
      </p:sp>
      <p:sp>
        <p:nvSpPr>
          <p:cNvPr id="9" name="Content Placeholder 8"/>
          <p:cNvSpPr>
            <a:spLocks noGrp="1"/>
          </p:cNvSpPr>
          <p:nvPr>
            <p:ph idx="1"/>
          </p:nvPr>
        </p:nvSpPr>
        <p:spPr>
          <a:xfrm>
            <a:off x="677334" y="1023526"/>
            <a:ext cx="10987852" cy="5253097"/>
          </a:xfrm>
        </p:spPr>
        <p:txBody>
          <a:bodyPr>
            <a:normAutofit lnSpcReduction="10000"/>
          </a:bodyPr>
          <a:lstStyle/>
          <a:p>
            <a:pPr marL="0" indent="0">
              <a:lnSpc>
                <a:spcPct val="107000"/>
              </a:lnSpc>
              <a:spcBef>
                <a:spcPts val="900"/>
              </a:spcBef>
              <a:buNone/>
            </a:pPr>
            <a:r>
              <a:rPr lang="en-US" sz="2400" err="1">
                <a:latin typeface="Arial" panose="020B0604020202020204" pitchFamily="34" charset="0"/>
                <a:ea typeface="Times New Roman" panose="02020603050405020304" pitchFamily="18" charset="0"/>
                <a:cs typeface="Times New Roman" panose="02020603050405020304" pitchFamily="18" charset="0"/>
              </a:rPr>
              <a:t>Zelniker</a:t>
            </a:r>
            <a:r>
              <a:rPr lang="en-US" sz="2400">
                <a:latin typeface="Arial" panose="020B0604020202020204" pitchFamily="34" charset="0"/>
                <a:ea typeface="Times New Roman" panose="02020603050405020304" pitchFamily="18" charset="0"/>
                <a:cs typeface="Times New Roman" panose="02020603050405020304" pitchFamily="18" charset="0"/>
              </a:rPr>
              <a:t>, T.A., </a:t>
            </a:r>
            <a:r>
              <a:rPr lang="en-US" sz="2400" err="1">
                <a:latin typeface="Arial" panose="020B0604020202020204" pitchFamily="34" charset="0"/>
                <a:ea typeface="Times New Roman" panose="02020603050405020304" pitchFamily="18" charset="0"/>
                <a:cs typeface="Times New Roman" panose="02020603050405020304" pitchFamily="18" charset="0"/>
              </a:rPr>
              <a:t>Wiviott</a:t>
            </a:r>
            <a:r>
              <a:rPr lang="en-US" sz="2400">
                <a:latin typeface="Arial" panose="020B0604020202020204" pitchFamily="34" charset="0"/>
                <a:ea typeface="Times New Roman" panose="02020603050405020304" pitchFamily="18" charset="0"/>
                <a:cs typeface="Times New Roman" panose="02020603050405020304" pitchFamily="18" charset="0"/>
              </a:rPr>
              <a:t> S.D., Raz I, et al. (2019). Comparison of the effects of glucagon</a:t>
            </a:r>
            <a:r>
              <a:rPr lang="en-US" sz="2400">
                <a:latin typeface="Cambria Math" panose="02040503050406030204" pitchFamily="18" charset="0"/>
                <a:ea typeface="Times New Roman" panose="02020603050405020304" pitchFamily="18" charset="0"/>
                <a:cs typeface="Cambria Math" panose="02040503050406030204" pitchFamily="18" charset="0"/>
              </a:rPr>
              <a:t>‐</a:t>
            </a:r>
            <a:r>
              <a:rPr lang="en-US" sz="2400">
                <a:latin typeface="Arial" panose="020B0604020202020204" pitchFamily="34" charset="0"/>
                <a:ea typeface="Times New Roman" panose="02020603050405020304" pitchFamily="18" charset="0"/>
                <a:cs typeface="Times New Roman" panose="02020603050405020304" pitchFamily="18" charset="0"/>
              </a:rPr>
              <a:t>like peptide receptor agonists and sodium</a:t>
            </a:r>
            <a:r>
              <a:rPr lang="en-US" sz="2400">
                <a:latin typeface="Cambria Math" panose="02040503050406030204" pitchFamily="18" charset="0"/>
                <a:ea typeface="Times New Roman" panose="02020603050405020304" pitchFamily="18" charset="0"/>
                <a:cs typeface="Cambria Math" panose="02040503050406030204" pitchFamily="18" charset="0"/>
              </a:rPr>
              <a:t>‐</a:t>
            </a:r>
            <a:r>
              <a:rPr lang="en-US" sz="2400">
                <a:latin typeface="Arial" panose="020B0604020202020204" pitchFamily="34" charset="0"/>
                <a:ea typeface="Times New Roman" panose="02020603050405020304" pitchFamily="18" charset="0"/>
                <a:cs typeface="Times New Roman" panose="02020603050405020304" pitchFamily="18" charset="0"/>
              </a:rPr>
              <a:t>glucose cotransporter 2 inhibitors for prevention of major adverse cardiovascular and renal outcomes in type 2 diabetes mellitus. Cir</a:t>
            </a:r>
            <a:r>
              <a:rPr lang="en-US" sz="2400" i="1">
                <a:latin typeface="Arial" panose="020B0604020202020204" pitchFamily="34" charset="0"/>
                <a:ea typeface="Times New Roman" panose="02020603050405020304" pitchFamily="18" charset="0"/>
                <a:cs typeface="Times New Roman" panose="02020603050405020304" pitchFamily="18" charset="0"/>
              </a:rPr>
              <a:t>culation</a:t>
            </a:r>
            <a:r>
              <a:rPr lang="en-US" sz="2400">
                <a:latin typeface="Arial" panose="020B0604020202020204" pitchFamily="34" charset="0"/>
                <a:ea typeface="Times New Roman" panose="02020603050405020304" pitchFamily="18" charset="0"/>
                <a:cs typeface="Times New Roman" panose="02020603050405020304" pitchFamily="18" charset="0"/>
              </a:rPr>
              <a:t>. </a:t>
            </a:r>
            <a:r>
              <a:rPr lang="en-US" sz="2400" i="1">
                <a:latin typeface="Arial" panose="020B0604020202020204" pitchFamily="34" charset="0"/>
                <a:ea typeface="Times New Roman" panose="02020603050405020304" pitchFamily="18" charset="0"/>
                <a:cs typeface="Times New Roman" panose="02020603050405020304" pitchFamily="18" charset="0"/>
              </a:rPr>
              <a:t>139</a:t>
            </a:r>
            <a:r>
              <a:rPr lang="en-US" sz="2400">
                <a:latin typeface="Arial" panose="020B0604020202020204" pitchFamily="34" charset="0"/>
                <a:ea typeface="Times New Roman" panose="02020603050405020304" pitchFamily="18" charset="0"/>
                <a:cs typeface="Times New Roman" panose="02020603050405020304" pitchFamily="18" charset="0"/>
              </a:rPr>
              <a:t>(17): 2022</a:t>
            </a:r>
            <a:r>
              <a:rPr lang="en-US" sz="2400">
                <a:latin typeface="Cambria Math" panose="02040503050406030204" pitchFamily="18" charset="0"/>
                <a:ea typeface="Times New Roman" panose="02020603050405020304" pitchFamily="18" charset="0"/>
                <a:cs typeface="Cambria Math" panose="02040503050406030204" pitchFamily="18" charset="0"/>
              </a:rPr>
              <a:t>‐</a:t>
            </a:r>
            <a:r>
              <a:rPr lang="en-US" sz="2400">
                <a:latin typeface="Arial" panose="020B0604020202020204" pitchFamily="34" charset="0"/>
                <a:ea typeface="Times New Roman" panose="02020603050405020304" pitchFamily="18" charset="0"/>
                <a:cs typeface="Times New Roman" panose="02020603050405020304" pitchFamily="18" charset="0"/>
              </a:rPr>
              <a:t>2031. </a:t>
            </a:r>
            <a:r>
              <a:rPr lang="en-US" sz="2400" u="sng">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4"/>
              </a:rPr>
              <a:t>https://doi.org/10.1161/CIRCULATIONAHA.118.038868</a:t>
            </a:r>
            <a:endParaRPr lang="en-US" sz="240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900"/>
              </a:spcBef>
              <a:buNone/>
            </a:pPr>
            <a:r>
              <a:rPr lang="en-US" sz="2400">
                <a:latin typeface="Arial" panose="020B0604020202020204" pitchFamily="34" charset="0"/>
                <a:ea typeface="Times New Roman" panose="02020603050405020304" pitchFamily="18" charset="0"/>
                <a:cs typeface="Times New Roman" panose="02020603050405020304" pitchFamily="18" charset="0"/>
              </a:rPr>
              <a:t>Zero to Finals (2016, December 6). </a:t>
            </a:r>
            <a:r>
              <a:rPr lang="en-US" sz="2400" i="1">
                <a:latin typeface="Arial" panose="020B0604020202020204" pitchFamily="34" charset="0"/>
                <a:ea typeface="Times New Roman" panose="02020603050405020304" pitchFamily="18" charset="0"/>
                <a:cs typeface="Times New Roman" panose="02020603050405020304" pitchFamily="18" charset="0"/>
              </a:rPr>
              <a:t>How does sitagliptin work? DPP-4 inhibitors and GLP-1 mimetics. </a:t>
            </a:r>
            <a:r>
              <a:rPr lang="en-US" sz="2400" u="sng">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5"/>
              </a:rPr>
              <a:t>https://www.youtube.com/watch?v=FePjKBoFICA</a:t>
            </a:r>
            <a:endParaRPr lang="en-US" sz="240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900"/>
              </a:spcBef>
              <a:buNone/>
            </a:pPr>
            <a:r>
              <a:rPr lang="en-US" sz="2400">
                <a:latin typeface="Arial" panose="020B0604020202020204" pitchFamily="34" charset="0"/>
                <a:ea typeface="Times New Roman" panose="02020603050405020304" pitchFamily="18" charset="0"/>
                <a:cs typeface="Times New Roman" panose="02020603050405020304" pitchFamily="18" charset="0"/>
              </a:rPr>
              <a:t>Zero to Finals (2019, January 30). </a:t>
            </a:r>
            <a:r>
              <a:rPr lang="en-US" sz="2400" i="1">
                <a:latin typeface="Arial" panose="020B0604020202020204" pitchFamily="34" charset="0"/>
                <a:ea typeface="Times New Roman" panose="02020603050405020304" pitchFamily="18" charset="0"/>
                <a:cs typeface="Times New Roman" panose="02020603050405020304" pitchFamily="18" charset="0"/>
              </a:rPr>
              <a:t>How does Dapagliflozin work? Understanding SGLT2 inhibitors </a:t>
            </a:r>
            <a:r>
              <a:rPr lang="en-US" sz="2400">
                <a:latin typeface="Arial" panose="020B0604020202020204" pitchFamily="34" charset="0"/>
                <a:ea typeface="Times New Roman" panose="02020603050405020304" pitchFamily="18" charset="0"/>
                <a:cs typeface="Times New Roman" panose="02020603050405020304" pitchFamily="18" charset="0"/>
              </a:rPr>
              <a:t>[Video]. </a:t>
            </a:r>
            <a:r>
              <a:rPr lang="en-US" sz="2400" u="sng">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6"/>
              </a:rPr>
              <a:t>https://www.youtube.com/watch?v=wFDtDM4x7jI</a:t>
            </a:r>
            <a:endParaRPr lang="en-US" sz="240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900"/>
              </a:spcBef>
              <a:buNone/>
            </a:pPr>
            <a:r>
              <a:rPr lang="en-US" sz="2400">
                <a:latin typeface="Arial" panose="020B0604020202020204" pitchFamily="34" charset="0"/>
                <a:ea typeface="Times New Roman" panose="02020603050405020304" pitchFamily="18" charset="0"/>
                <a:cs typeface="Times New Roman" panose="02020603050405020304" pitchFamily="18" charset="0"/>
              </a:rPr>
              <a:t>Zhang F., Tang X., Cao H., et al. (2012). Impaired secretion of total glucagon-like peptide-1 in people with impaired fasting glucose combined impaired glucose tolerance</a:t>
            </a:r>
            <a:r>
              <a:rPr lang="en-US" sz="2400" i="1">
                <a:latin typeface="Arial" panose="020B0604020202020204" pitchFamily="34" charset="0"/>
                <a:ea typeface="Times New Roman" panose="02020603050405020304" pitchFamily="18" charset="0"/>
                <a:cs typeface="Times New Roman" panose="02020603050405020304" pitchFamily="18" charset="0"/>
              </a:rPr>
              <a:t>. International Journal of Medical Sciences</a:t>
            </a:r>
            <a:r>
              <a:rPr lang="en-US" sz="2400">
                <a:latin typeface="Arial" panose="020B0604020202020204" pitchFamily="34" charset="0"/>
                <a:ea typeface="Times New Roman" panose="02020603050405020304" pitchFamily="18" charset="0"/>
                <a:cs typeface="Times New Roman" panose="02020603050405020304" pitchFamily="18" charset="0"/>
              </a:rPr>
              <a:t>, 9(7): 574–581. </a:t>
            </a:r>
            <a:endParaRPr lang="en-US" sz="2400">
              <a:latin typeface="Calibri" panose="020F0502020204030204" pitchFamily="34" charset="0"/>
              <a:ea typeface="Calibri" panose="020F0502020204030204" pitchFamily="34" charset="0"/>
              <a:cs typeface="Times New Roman" panose="02020603050405020304" pitchFamily="18" charset="0"/>
            </a:endParaRPr>
          </a:p>
          <a:p>
            <a:pPr marL="34290" indent="0">
              <a:buNone/>
            </a:pPr>
            <a:endParaRPr lang="en-US" sz="1351">
              <a:solidFill>
                <a:schemeClr val="tx2">
                  <a:lumMod val="85000"/>
                  <a:lumOff val="15000"/>
                </a:schemeClr>
              </a:solidFill>
            </a:endParaRPr>
          </a:p>
        </p:txBody>
      </p:sp>
    </p:spTree>
    <p:custDataLst>
      <p:tags r:id="rId1"/>
    </p:custDataLst>
    <p:extLst>
      <p:ext uri="{BB962C8B-B14F-4D97-AF65-F5344CB8AC3E}">
        <p14:creationId xmlns:p14="http://schemas.microsoft.com/office/powerpoint/2010/main" val="1126570766"/>
      </p:ext>
    </p:extLst>
  </p:cSld>
  <p:clrMapOvr>
    <a:masterClrMapping/>
  </p:clrMapOvr>
  <mc:AlternateContent xmlns:mc="http://schemas.openxmlformats.org/markup-compatibility/2006" xmlns:p14="http://schemas.microsoft.com/office/powerpoint/2010/main">
    <mc:Choice Requires="p14">
      <p:transition p14:dur="0" advTm="37317"/>
    </mc:Choice>
    <mc:Fallback xmlns="">
      <p:transition advTm="37317"/>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0" descr="Pancreas Clip Art - Royalty Free - GoGraph"/>
          <p:cNvPicPr>
            <a:picLocks noChangeAspect="1" noChangeArrowheads="1"/>
          </p:cNvPicPr>
          <p:nvPr/>
        </p:nvPicPr>
        <p:blipFill rotWithShape="1">
          <a:blip r:embed="rId4">
            <a:extLst>
              <a:ext uri="{28A0092B-C50C-407E-A947-70E740481C1C}">
                <a14:useLocalDpi xmlns:a14="http://schemas.microsoft.com/office/drawing/2010/main" val="0"/>
              </a:ext>
            </a:extLst>
          </a:blip>
          <a:srcRect l="4227" t="24170" r="5244" b="33885"/>
          <a:stretch/>
        </p:blipFill>
        <p:spPr bwMode="auto">
          <a:xfrm>
            <a:off x="947608" y="3316801"/>
            <a:ext cx="2407216" cy="1208291"/>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6" descr="hand drawn transparent background arrow png&#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6122805" flipV="1">
            <a:off x="2574193" y="-269796"/>
            <a:ext cx="1810144" cy="2632375"/>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6" descr="hand drawn transparent background arrow png&#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V="1">
            <a:off x="1947977" y="4462453"/>
            <a:ext cx="2974879" cy="143240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iver clipart, Liver Transparent FREE for download on WebStockReview 202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02399" y="1603630"/>
            <a:ext cx="1799047" cy="130131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Pancreas Clip Art - Royalty Free - GoGraph"/>
          <p:cNvPicPr>
            <a:picLocks noChangeAspect="1" noChangeArrowheads="1"/>
          </p:cNvPicPr>
          <p:nvPr/>
        </p:nvPicPr>
        <p:blipFill rotWithShape="1">
          <a:blip r:embed="rId4">
            <a:extLst>
              <a:ext uri="{28A0092B-C50C-407E-A947-70E740481C1C}">
                <a14:useLocalDpi xmlns:a14="http://schemas.microsoft.com/office/drawing/2010/main" val="0"/>
              </a:ext>
            </a:extLst>
          </a:blip>
          <a:srcRect l="4227" t="24170" r="5244" b="33885"/>
          <a:stretch/>
        </p:blipFill>
        <p:spPr bwMode="auto">
          <a:xfrm>
            <a:off x="8750393" y="2333767"/>
            <a:ext cx="2275836" cy="114234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050543" y="312739"/>
            <a:ext cx="2337151" cy="1405641"/>
          </a:xfrm>
          <a:prstGeom prst="rect">
            <a:avLst/>
          </a:prstGeom>
          <a:noFill/>
        </p:spPr>
        <p:txBody>
          <a:bodyPr wrap="square" rtlCol="0">
            <a:spAutoFit/>
          </a:bodyPr>
          <a:lstStyle/>
          <a:p>
            <a:r>
              <a:rPr lang="en-US" sz="4267">
                <a:solidFill>
                  <a:srgbClr val="FF0000"/>
                </a:solidFill>
              </a:rPr>
              <a:t>Blood Sugar</a:t>
            </a:r>
            <a:r>
              <a:rPr lang="en-US" sz="4267">
                <a:solidFill>
                  <a:srgbClr val="FF0000"/>
                </a:solidFill>
                <a:sym typeface="Wingdings" panose="05000000000000000000" pitchFamily="2" charset="2"/>
              </a:rPr>
              <a:t></a:t>
            </a:r>
            <a:endParaRPr lang="en-US" sz="4267">
              <a:solidFill>
                <a:srgbClr val="FF0000"/>
              </a:solidFill>
            </a:endParaRPr>
          </a:p>
        </p:txBody>
      </p:sp>
      <p:sp>
        <p:nvSpPr>
          <p:cNvPr id="15" name="TextBox 14"/>
          <p:cNvSpPr txBox="1"/>
          <p:nvPr/>
        </p:nvSpPr>
        <p:spPr>
          <a:xfrm>
            <a:off x="5050543" y="4499339"/>
            <a:ext cx="2337151" cy="1405641"/>
          </a:xfrm>
          <a:prstGeom prst="rect">
            <a:avLst/>
          </a:prstGeom>
          <a:noFill/>
        </p:spPr>
        <p:txBody>
          <a:bodyPr wrap="square" rtlCol="0">
            <a:spAutoFit/>
          </a:bodyPr>
          <a:lstStyle/>
          <a:p>
            <a:r>
              <a:rPr lang="en-US" sz="4267">
                <a:solidFill>
                  <a:srgbClr val="FF0000"/>
                </a:solidFill>
              </a:rPr>
              <a:t>Blood Sugar</a:t>
            </a:r>
            <a:r>
              <a:rPr lang="en-US" sz="4267">
                <a:solidFill>
                  <a:srgbClr val="FF0000"/>
                </a:solidFill>
                <a:sym typeface="Wingdings" panose="05000000000000000000" pitchFamily="2" charset="2"/>
              </a:rPr>
              <a:t></a:t>
            </a:r>
            <a:endParaRPr lang="en-US" sz="4267">
              <a:solidFill>
                <a:srgbClr val="FF0000"/>
              </a:solidFill>
            </a:endParaRPr>
          </a:p>
        </p:txBody>
      </p:sp>
      <p:sp>
        <p:nvSpPr>
          <p:cNvPr id="17" name="TextBox 16"/>
          <p:cNvSpPr txBox="1"/>
          <p:nvPr/>
        </p:nvSpPr>
        <p:spPr>
          <a:xfrm>
            <a:off x="9787150" y="2994121"/>
            <a:ext cx="3011215" cy="646331"/>
          </a:xfrm>
          <a:prstGeom prst="rect">
            <a:avLst/>
          </a:prstGeom>
          <a:noFill/>
        </p:spPr>
        <p:txBody>
          <a:bodyPr wrap="square" rtlCol="0">
            <a:spAutoFit/>
          </a:bodyPr>
          <a:lstStyle/>
          <a:p>
            <a:r>
              <a:rPr lang="el-GR" sz="3600">
                <a:solidFill>
                  <a:schemeClr val="tx2"/>
                </a:solidFill>
                <a:latin typeface="Calibri" panose="020F0502020204030204" pitchFamily="34" charset="0"/>
                <a:cs typeface="Calibri" panose="020F0502020204030204" pitchFamily="34" charset="0"/>
              </a:rPr>
              <a:t>β</a:t>
            </a:r>
            <a:r>
              <a:rPr lang="en-US" sz="3600">
                <a:solidFill>
                  <a:schemeClr val="tx2"/>
                </a:solidFill>
                <a:latin typeface="Calibri" panose="020F0502020204030204" pitchFamily="34" charset="0"/>
                <a:cs typeface="Calibri" panose="020F0502020204030204" pitchFamily="34" charset="0"/>
              </a:rPr>
              <a:t> cells</a:t>
            </a:r>
          </a:p>
        </p:txBody>
      </p:sp>
      <p:sp>
        <p:nvSpPr>
          <p:cNvPr id="18" name="TextBox 17"/>
          <p:cNvSpPr txBox="1"/>
          <p:nvPr/>
        </p:nvSpPr>
        <p:spPr>
          <a:xfrm>
            <a:off x="1591951" y="3781870"/>
            <a:ext cx="3011215" cy="646331"/>
          </a:xfrm>
          <a:prstGeom prst="rect">
            <a:avLst/>
          </a:prstGeom>
          <a:noFill/>
        </p:spPr>
        <p:txBody>
          <a:bodyPr wrap="square" rtlCol="0">
            <a:spAutoFit/>
          </a:bodyPr>
          <a:lstStyle/>
          <a:p>
            <a:r>
              <a:rPr lang="en-US" sz="3600">
                <a:solidFill>
                  <a:schemeClr val="tx2">
                    <a:lumMod val="85000"/>
                    <a:lumOff val="15000"/>
                  </a:schemeClr>
                </a:solidFill>
              </a:rPr>
              <a:t>         </a:t>
            </a:r>
            <a:r>
              <a:rPr lang="el-GR" sz="3600">
                <a:solidFill>
                  <a:schemeClr val="tx2"/>
                </a:solidFill>
              </a:rPr>
              <a:t>α</a:t>
            </a:r>
            <a:r>
              <a:rPr lang="en-US" sz="3600">
                <a:solidFill>
                  <a:schemeClr val="tx2"/>
                </a:solidFill>
              </a:rPr>
              <a:t> cells</a:t>
            </a:r>
          </a:p>
        </p:txBody>
      </p:sp>
      <p:sp>
        <p:nvSpPr>
          <p:cNvPr id="19" name="TextBox 18"/>
          <p:cNvSpPr txBox="1"/>
          <p:nvPr/>
        </p:nvSpPr>
        <p:spPr>
          <a:xfrm>
            <a:off x="2467379" y="2057921"/>
            <a:ext cx="3909891" cy="646331"/>
          </a:xfrm>
          <a:prstGeom prst="rect">
            <a:avLst/>
          </a:prstGeom>
          <a:noFill/>
        </p:spPr>
        <p:txBody>
          <a:bodyPr wrap="square" rtlCol="0">
            <a:spAutoFit/>
          </a:bodyPr>
          <a:lstStyle/>
          <a:p>
            <a:r>
              <a:rPr lang="en-US" sz="3600">
                <a:solidFill>
                  <a:schemeClr val="tx2"/>
                </a:solidFill>
              </a:rPr>
              <a:t>Release glucose</a:t>
            </a:r>
          </a:p>
        </p:txBody>
      </p:sp>
      <p:sp>
        <p:nvSpPr>
          <p:cNvPr id="22" name="AutoShape 12" descr="Free Arrow Clipart Transparent Background, Download Free Clip Art, Free Clip  Art on Clipart Library"/>
          <p:cNvSpPr>
            <a:spLocks noChangeAspect="1" noChangeArrowheads="1"/>
          </p:cNvSpPr>
          <p:nvPr/>
        </p:nvSpPr>
        <p:spPr bwMode="auto">
          <a:xfrm>
            <a:off x="15557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AutoShape 14" descr="Free Arrow Clipart Transparent Background, Download Free Clip Art, Free Clip  Art on Clipart Library"/>
          <p:cNvSpPr>
            <a:spLocks noChangeAspect="1" noChangeArrowheads="1"/>
          </p:cNvSpPr>
          <p:nvPr/>
        </p:nvSpPr>
        <p:spPr bwMode="auto">
          <a:xfrm>
            <a:off x="307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AutoShape 24" descr="Free Black Arrow Transparent Background, Download Free Clip Art, Free Clip  Art on Clipart Library"/>
          <p:cNvSpPr>
            <a:spLocks noChangeAspect="1" noChangeArrowheads="1"/>
          </p:cNvSpPr>
          <p:nvPr/>
        </p:nvSpPr>
        <p:spPr bwMode="auto">
          <a:xfrm>
            <a:off x="460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50" name="Picture 26" descr="hand drawn transparent background arrow png&#1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0800000" flipV="1">
            <a:off x="7325787" y="465139"/>
            <a:ext cx="2433743" cy="1707599"/>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6" descr="hand drawn transparent background arrow png&#1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6630342" flipV="1">
            <a:off x="7559446" y="3888814"/>
            <a:ext cx="1966423" cy="2108129"/>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2679808" y="4217315"/>
            <a:ext cx="2111668" cy="584775"/>
          </a:xfrm>
          <a:prstGeom prst="rect">
            <a:avLst/>
          </a:prstGeom>
        </p:spPr>
        <p:txBody>
          <a:bodyPr wrap="none">
            <a:spAutoFit/>
          </a:bodyPr>
          <a:lstStyle/>
          <a:p>
            <a:r>
              <a:rPr lang="en-US" sz="3200">
                <a:solidFill>
                  <a:schemeClr val="tx2"/>
                </a:solidFill>
                <a:sym typeface="Wingdings" panose="05000000000000000000" pitchFamily="2" charset="2"/>
              </a:rPr>
              <a:t>Glucagon</a:t>
            </a:r>
            <a:endParaRPr lang="en-US" sz="3200">
              <a:solidFill>
                <a:schemeClr val="tx2"/>
              </a:solidFill>
            </a:endParaRPr>
          </a:p>
        </p:txBody>
      </p:sp>
      <p:sp>
        <p:nvSpPr>
          <p:cNvPr id="26" name="Rectangle 25"/>
          <p:cNvSpPr/>
          <p:nvPr/>
        </p:nvSpPr>
        <p:spPr>
          <a:xfrm>
            <a:off x="9669877" y="3525326"/>
            <a:ext cx="1792344" cy="861774"/>
          </a:xfrm>
          <a:prstGeom prst="rect">
            <a:avLst/>
          </a:prstGeom>
        </p:spPr>
        <p:txBody>
          <a:bodyPr wrap="square">
            <a:spAutoFit/>
          </a:bodyPr>
          <a:lstStyle/>
          <a:p>
            <a:r>
              <a:rPr lang="en-US" sz="3200">
                <a:solidFill>
                  <a:schemeClr val="tx2"/>
                </a:solidFill>
                <a:sym typeface="Wingdings" panose="05000000000000000000" pitchFamily="2" charset="2"/>
              </a:rPr>
              <a:t></a:t>
            </a:r>
            <a:r>
              <a:rPr lang="en-US" sz="3200">
                <a:solidFill>
                  <a:schemeClr val="tx2"/>
                </a:solidFill>
              </a:rPr>
              <a:t>Insulin</a:t>
            </a:r>
          </a:p>
          <a:p>
            <a:endParaRPr lang="en-US">
              <a:solidFill>
                <a:schemeClr val="tx2">
                  <a:lumMod val="85000"/>
                  <a:lumOff val="15000"/>
                </a:schemeClr>
              </a:solidFill>
            </a:endParaRPr>
          </a:p>
        </p:txBody>
      </p:sp>
      <p:pic>
        <p:nvPicPr>
          <p:cNvPr id="47" name="Picture 10" descr="http://www.clipartbest.com/cliparts/aTe/ozn/aTeoznBqc.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16200000">
            <a:off x="1877842" y="2750863"/>
            <a:ext cx="546751" cy="40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509882484"/>
      </p:ext>
    </p:extLst>
  </p:cSld>
  <p:clrMapOvr>
    <a:masterClrMapping/>
  </p:clrMapOvr>
  <mc:AlternateContent xmlns:mc="http://schemas.openxmlformats.org/markup-compatibility/2006">
    <mc:Choice xmlns:p14="http://schemas.microsoft.com/office/powerpoint/2010/main" Requires="p14">
      <p:transition p14:dur="0" advTm="34326"/>
    </mc:Choice>
    <mc:Fallback>
      <p:transition advTm="3432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02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17" grpId="0"/>
      <p:bldP spid="18" grpId="0"/>
      <p:bldP spid="19" grpId="0"/>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8625" y="603480"/>
            <a:ext cx="9532883" cy="1143000"/>
          </a:xfrm>
        </p:spPr>
        <p:txBody>
          <a:bodyPr>
            <a:noAutofit/>
          </a:bodyPr>
          <a:lstStyle/>
          <a:p>
            <a:r>
              <a:rPr lang="en-US">
                <a:latin typeface="+mn-lt"/>
              </a:rPr>
              <a:t>Three Major Defects in </a:t>
            </a:r>
            <a:br>
              <a:rPr lang="en-US">
                <a:latin typeface="+mn-lt"/>
              </a:rPr>
            </a:br>
            <a:r>
              <a:rPr lang="en-US">
                <a:latin typeface="+mn-lt"/>
              </a:rPr>
              <a:t>Type 2 Diabetes</a:t>
            </a:r>
          </a:p>
        </p:txBody>
      </p:sp>
      <p:sp>
        <p:nvSpPr>
          <p:cNvPr id="4" name="Content Placeholder 3"/>
          <p:cNvSpPr>
            <a:spLocks noGrp="1"/>
          </p:cNvSpPr>
          <p:nvPr>
            <p:ph idx="1"/>
          </p:nvPr>
        </p:nvSpPr>
        <p:spPr>
          <a:xfrm>
            <a:off x="961698" y="2011882"/>
            <a:ext cx="10268607" cy="4457700"/>
          </a:xfrm>
        </p:spPr>
        <p:txBody>
          <a:bodyPr>
            <a:normAutofit/>
          </a:bodyPr>
          <a:lstStyle/>
          <a:p>
            <a:pPr>
              <a:spcAft>
                <a:spcPts val="2400"/>
              </a:spcAft>
            </a:pPr>
            <a:r>
              <a:rPr lang="en-US"/>
              <a:t>Pancreas makes too little insulin</a:t>
            </a:r>
          </a:p>
          <a:p>
            <a:pPr>
              <a:spcAft>
                <a:spcPts val="2400"/>
              </a:spcAft>
            </a:pPr>
            <a:r>
              <a:rPr lang="en-US"/>
              <a:t>Insulin doesn’t work well - “insulin resistant”</a:t>
            </a:r>
          </a:p>
          <a:p>
            <a:pPr>
              <a:spcAft>
                <a:spcPts val="2400"/>
              </a:spcAft>
            </a:pPr>
            <a:r>
              <a:rPr lang="en-US"/>
              <a:t>Pancreas makes too much glucagon</a:t>
            </a:r>
          </a:p>
        </p:txBody>
      </p:sp>
    </p:spTree>
    <p:custDataLst>
      <p:tags r:id="rId1"/>
    </p:custDataLst>
    <p:extLst>
      <p:ext uri="{BB962C8B-B14F-4D97-AF65-F5344CB8AC3E}">
        <p14:creationId xmlns:p14="http://schemas.microsoft.com/office/powerpoint/2010/main" val="1974473848"/>
      </p:ext>
    </p:extLst>
  </p:cSld>
  <p:clrMapOvr>
    <a:masterClrMapping/>
  </p:clrMapOvr>
  <mc:AlternateContent xmlns:mc="http://schemas.openxmlformats.org/markup-compatibility/2006" xmlns:p14="http://schemas.microsoft.com/office/powerpoint/2010/main">
    <mc:Choice Requires="p14">
      <p:transition p14:dur="0" advTm="43023"/>
    </mc:Choice>
    <mc:Fallback xmlns="">
      <p:transition advTm="4302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4BD8B-99C4-4A9B-BB73-6DE0678A3B5A}"/>
              </a:ext>
            </a:extLst>
          </p:cNvPr>
          <p:cNvSpPr>
            <a:spLocks noGrp="1"/>
          </p:cNvSpPr>
          <p:nvPr>
            <p:ph type="title"/>
          </p:nvPr>
        </p:nvSpPr>
        <p:spPr/>
        <p:txBody>
          <a:bodyPr>
            <a:normAutofit fontScale="90000"/>
          </a:bodyPr>
          <a:lstStyle/>
          <a:p>
            <a:r>
              <a:rPr lang="en-US" sz="8000"/>
              <a:t>The Incretin System and GLP1 / GIP-RA Drugs</a:t>
            </a:r>
          </a:p>
        </p:txBody>
      </p:sp>
    </p:spTree>
    <p:extLst>
      <p:ext uri="{BB962C8B-B14F-4D97-AF65-F5344CB8AC3E}">
        <p14:creationId xmlns:p14="http://schemas.microsoft.com/office/powerpoint/2010/main" val="2580218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1E781-563F-4FEC-AB71-C4F0AE49B370}"/>
              </a:ext>
            </a:extLst>
          </p:cNvPr>
          <p:cNvSpPr>
            <a:spLocks noGrp="1"/>
          </p:cNvSpPr>
          <p:nvPr>
            <p:ph type="title"/>
          </p:nvPr>
        </p:nvSpPr>
        <p:spPr>
          <a:xfrm>
            <a:off x="864500" y="194797"/>
            <a:ext cx="8248481" cy="1080028"/>
          </a:xfrm>
        </p:spPr>
        <p:txBody>
          <a:bodyPr/>
          <a:lstStyle/>
          <a:p>
            <a:pPr algn="l"/>
            <a:r>
              <a:rPr lang="en-US" b="1" u="sng">
                <a:latin typeface="Calibri" panose="020F0502020204030204" pitchFamily="34" charset="0"/>
                <a:ea typeface="Calibri" panose="020F0502020204030204" pitchFamily="34" charset="0"/>
                <a:cs typeface="Calibri" panose="020F0502020204030204" pitchFamily="34" charset="0"/>
              </a:rPr>
              <a:t>Normal</a:t>
            </a:r>
          </a:p>
        </p:txBody>
      </p:sp>
      <p:graphicFrame>
        <p:nvGraphicFramePr>
          <p:cNvPr id="6" name="Content Placeholder 5">
            <a:extLst>
              <a:ext uri="{FF2B5EF4-FFF2-40B4-BE49-F238E27FC236}">
                <a16:creationId xmlns:a16="http://schemas.microsoft.com/office/drawing/2014/main" id="{01171D77-5233-470C-8E74-048FAFF6237F}"/>
              </a:ext>
            </a:extLst>
          </p:cNvPr>
          <p:cNvGraphicFramePr>
            <a:graphicFrameLocks noGrp="1"/>
          </p:cNvGraphicFramePr>
          <p:nvPr>
            <p:ph idx="1"/>
          </p:nvPr>
        </p:nvGraphicFramePr>
        <p:xfrm>
          <a:off x="271083" y="868839"/>
          <a:ext cx="10463003" cy="5459427"/>
        </p:xfrm>
        <a:graphic>
          <a:graphicData uri="http://schemas.openxmlformats.org/drawingml/2006/chart">
            <c:chart xmlns:c="http://schemas.openxmlformats.org/drawingml/2006/chart" xmlns:r="http://schemas.openxmlformats.org/officeDocument/2006/relationships" r:id="rId3"/>
          </a:graphicData>
        </a:graphic>
      </p:graphicFrame>
      <p:grpSp>
        <p:nvGrpSpPr>
          <p:cNvPr id="13" name="Group 12">
            <a:extLst>
              <a:ext uri="{FF2B5EF4-FFF2-40B4-BE49-F238E27FC236}">
                <a16:creationId xmlns:a16="http://schemas.microsoft.com/office/drawing/2014/main" id="{87ED5237-9114-4B7D-9007-AE7A4CFC6BD6}"/>
              </a:ext>
            </a:extLst>
          </p:cNvPr>
          <p:cNvGrpSpPr/>
          <p:nvPr/>
        </p:nvGrpSpPr>
        <p:grpSpPr>
          <a:xfrm>
            <a:off x="9112981" y="1948868"/>
            <a:ext cx="2807937" cy="1405641"/>
            <a:chOff x="6834735" y="1461650"/>
            <a:chExt cx="2105953" cy="1054231"/>
          </a:xfrm>
        </p:grpSpPr>
        <p:sp>
          <p:nvSpPr>
            <p:cNvPr id="14" name="TextBox 13">
              <a:extLst>
                <a:ext uri="{FF2B5EF4-FFF2-40B4-BE49-F238E27FC236}">
                  <a16:creationId xmlns:a16="http://schemas.microsoft.com/office/drawing/2014/main" id="{579D70F9-C029-4792-B0A9-4D2152FBAB04}"/>
                </a:ext>
              </a:extLst>
            </p:cNvPr>
            <p:cNvSpPr txBox="1"/>
            <p:nvPr/>
          </p:nvSpPr>
          <p:spPr>
            <a:xfrm>
              <a:off x="6834735" y="1461650"/>
              <a:ext cx="2105953" cy="1054231"/>
            </a:xfrm>
            <a:prstGeom prst="rect">
              <a:avLst/>
            </a:prstGeom>
            <a:solidFill>
              <a:schemeClr val="bg1"/>
            </a:solidFill>
            <a:ln w="28575">
              <a:solidFill>
                <a:schemeClr val="tx1"/>
              </a:solidFill>
            </a:ln>
          </p:spPr>
          <p:txBody>
            <a:bodyPr wrap="square" rtlCol="0">
              <a:spAutoFit/>
            </a:bodyPr>
            <a:lstStyle/>
            <a:p>
              <a:r>
                <a:rPr lang="en-US" sz="4267"/>
                <a:t>	   ORAL</a:t>
              </a:r>
            </a:p>
            <a:p>
              <a:r>
                <a:rPr lang="en-US" sz="4267"/>
                <a:t>		IV</a:t>
              </a:r>
            </a:p>
          </p:txBody>
        </p:sp>
        <p:cxnSp>
          <p:nvCxnSpPr>
            <p:cNvPr id="15" name="Straight Connector 14">
              <a:extLst>
                <a:ext uri="{FF2B5EF4-FFF2-40B4-BE49-F238E27FC236}">
                  <a16:creationId xmlns:a16="http://schemas.microsoft.com/office/drawing/2014/main" id="{C036D8BE-23B8-4F6C-B9A0-A358DBDA6A1E}"/>
                </a:ext>
              </a:extLst>
            </p:cNvPr>
            <p:cNvCxnSpPr>
              <a:cxnSpLocks/>
            </p:cNvCxnSpPr>
            <p:nvPr/>
          </p:nvCxnSpPr>
          <p:spPr>
            <a:xfrm>
              <a:off x="6923747" y="1755972"/>
              <a:ext cx="763686" cy="0"/>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E06370F4-4AE4-465E-9B26-D5FA288519F1}"/>
                </a:ext>
              </a:extLst>
            </p:cNvPr>
            <p:cNvCxnSpPr>
              <a:cxnSpLocks/>
            </p:cNvCxnSpPr>
            <p:nvPr/>
          </p:nvCxnSpPr>
          <p:spPr>
            <a:xfrm>
              <a:off x="6923747" y="2209126"/>
              <a:ext cx="763686" cy="0"/>
            </a:xfrm>
            <a:prstGeom prst="line">
              <a:avLst/>
            </a:prstGeom>
            <a:ln w="57150">
              <a:solidFill>
                <a:schemeClr val="tx2">
                  <a:lumMod val="60000"/>
                  <a:lumOff val="40000"/>
                </a:schemeClr>
              </a:solidFill>
              <a:prstDash val="sysDash"/>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582736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wipe(left)">
                                      <p:cBhvr>
                                        <p:cTn id="7" dur="1250"/>
                                        <p:tgtEl>
                                          <p:spTgt spid="6">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graphicEl>
                                              <a:chart seriesIdx="1" categoryIdx="-4" bldStep="series"/>
                                            </p:graphicEl>
                                          </p:spTgt>
                                        </p:tgtEl>
                                        <p:attrNameLst>
                                          <p:attrName>style.visibility</p:attrName>
                                        </p:attrNameLst>
                                      </p:cBhvr>
                                      <p:to>
                                        <p:strVal val="visible"/>
                                      </p:to>
                                    </p:set>
                                    <p:animEffect transition="in" filter="wipe(left)">
                                      <p:cBhvr>
                                        <p:cTn id="12" dur="1250"/>
                                        <p:tgtEl>
                                          <p:spTgt spid="6">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animBg="0"/>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6248" y="1626056"/>
            <a:ext cx="8639504" cy="1143000"/>
          </a:xfrm>
        </p:spPr>
        <p:txBody>
          <a:bodyPr>
            <a:normAutofit fontScale="90000"/>
          </a:bodyPr>
          <a:lstStyle/>
          <a:p>
            <a:r>
              <a:rPr lang="en-US" sz="5400">
                <a:latin typeface="+mn-lt"/>
              </a:rPr>
              <a:t>These hormones were named…</a:t>
            </a:r>
            <a:endParaRPr lang="en-US" sz="5400" u="sng">
              <a:latin typeface="+mn-lt"/>
            </a:endParaRPr>
          </a:p>
        </p:txBody>
      </p:sp>
      <p:sp>
        <p:nvSpPr>
          <p:cNvPr id="3" name="TextBox 2">
            <a:extLst>
              <a:ext uri="{FF2B5EF4-FFF2-40B4-BE49-F238E27FC236}">
                <a16:creationId xmlns:a16="http://schemas.microsoft.com/office/drawing/2014/main" id="{6C343012-1496-58B0-94B6-92F9696E0C75}"/>
              </a:ext>
            </a:extLst>
          </p:cNvPr>
          <p:cNvSpPr txBox="1"/>
          <p:nvPr/>
        </p:nvSpPr>
        <p:spPr>
          <a:xfrm>
            <a:off x="3590306" y="2945080"/>
            <a:ext cx="5011387" cy="1323439"/>
          </a:xfrm>
          <a:prstGeom prst="rect">
            <a:avLst/>
          </a:prstGeom>
          <a:noFill/>
        </p:spPr>
        <p:txBody>
          <a:bodyPr wrap="square" rtlCol="0">
            <a:spAutoFit/>
          </a:bodyPr>
          <a:lstStyle/>
          <a:p>
            <a:pPr algn="ctr"/>
            <a:r>
              <a:rPr lang="en-US" sz="8000" b="1" u="sng">
                <a:solidFill>
                  <a:schemeClr val="accent1"/>
                </a:solidFill>
              </a:rPr>
              <a:t>Incretins</a:t>
            </a:r>
          </a:p>
        </p:txBody>
      </p:sp>
    </p:spTree>
    <p:extLst>
      <p:ext uri="{BB962C8B-B14F-4D97-AF65-F5344CB8AC3E}">
        <p14:creationId xmlns:p14="http://schemas.microsoft.com/office/powerpoint/2010/main" val="1509626265"/>
      </p:ext>
    </p:extLst>
  </p:cSld>
  <p:clrMapOvr>
    <a:masterClrMapping/>
  </p:clrMapOvr>
  <mc:AlternateContent xmlns:mc="http://schemas.openxmlformats.org/markup-compatibility/2006" xmlns:p14="http://schemas.microsoft.com/office/powerpoint/2010/main">
    <mc:Choice Requires="p14">
      <p:transition p14:dur="0" advTm="4692"/>
    </mc:Choice>
    <mc:Fallback xmlns="">
      <p:transition advTm="469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6248" y="843184"/>
            <a:ext cx="8639504" cy="1143000"/>
          </a:xfrm>
        </p:spPr>
        <p:txBody>
          <a:bodyPr>
            <a:normAutofit/>
          </a:bodyPr>
          <a:lstStyle/>
          <a:p>
            <a:r>
              <a:rPr lang="en-US" sz="5400">
                <a:solidFill>
                  <a:schemeClr val="bg1"/>
                </a:solidFill>
                <a:latin typeface="+mn-lt"/>
              </a:rPr>
              <a:t>Incretins…</a:t>
            </a:r>
          </a:p>
        </p:txBody>
      </p:sp>
      <p:sp>
        <p:nvSpPr>
          <p:cNvPr id="3" name="Content Placeholder 2"/>
          <p:cNvSpPr>
            <a:spLocks noGrp="1"/>
          </p:cNvSpPr>
          <p:nvPr>
            <p:ph idx="1"/>
          </p:nvPr>
        </p:nvSpPr>
        <p:spPr>
          <a:xfrm>
            <a:off x="2040282" y="2213026"/>
            <a:ext cx="8111436" cy="4457700"/>
          </a:xfrm>
        </p:spPr>
        <p:txBody>
          <a:bodyPr>
            <a:normAutofit/>
          </a:bodyPr>
          <a:lstStyle/>
          <a:p>
            <a:pPr marL="365751" lvl="1" indent="0">
              <a:buNone/>
            </a:pPr>
            <a:r>
              <a:rPr lang="en-US" sz="4000">
                <a:solidFill>
                  <a:schemeClr val="tx2"/>
                </a:solidFill>
              </a:rPr>
              <a:t>Gut hormones that increase insulin production by a </a:t>
            </a:r>
            <a:r>
              <a:rPr lang="en-US" sz="4000">
                <a:solidFill>
                  <a:schemeClr val="bg1"/>
                </a:solidFill>
              </a:rPr>
              <a:t>glucose-dependent </a:t>
            </a:r>
            <a:r>
              <a:rPr lang="en-US" sz="4000">
                <a:solidFill>
                  <a:schemeClr val="tx2"/>
                </a:solidFill>
              </a:rPr>
              <a:t>mechanism</a:t>
            </a:r>
          </a:p>
          <a:p>
            <a:pPr marL="365751" lvl="1" indent="0">
              <a:buNone/>
            </a:pPr>
            <a:endParaRPr lang="en-US" sz="3800"/>
          </a:p>
        </p:txBody>
      </p:sp>
      <p:sp>
        <p:nvSpPr>
          <p:cNvPr id="4" name="TextBox 3">
            <a:extLst>
              <a:ext uri="{FF2B5EF4-FFF2-40B4-BE49-F238E27FC236}">
                <a16:creationId xmlns:a16="http://schemas.microsoft.com/office/drawing/2014/main" id="{588E54A6-2FED-2EA3-A7B9-2CBE54FDD38A}"/>
              </a:ext>
            </a:extLst>
          </p:cNvPr>
          <p:cNvSpPr txBox="1"/>
          <p:nvPr/>
        </p:nvSpPr>
        <p:spPr>
          <a:xfrm>
            <a:off x="3590307" y="625392"/>
            <a:ext cx="5011387" cy="1323439"/>
          </a:xfrm>
          <a:prstGeom prst="rect">
            <a:avLst/>
          </a:prstGeom>
          <a:noFill/>
        </p:spPr>
        <p:txBody>
          <a:bodyPr wrap="square" rtlCol="0">
            <a:spAutoFit/>
          </a:bodyPr>
          <a:lstStyle/>
          <a:p>
            <a:pPr algn="ctr"/>
            <a:r>
              <a:rPr lang="en-US" sz="8000" b="1" u="sng">
                <a:solidFill>
                  <a:schemeClr val="accent1"/>
                </a:solidFill>
              </a:rPr>
              <a:t>Incretins</a:t>
            </a:r>
          </a:p>
        </p:txBody>
      </p:sp>
      <p:sp>
        <p:nvSpPr>
          <p:cNvPr id="5" name="!!TextBox 4">
            <a:extLst>
              <a:ext uri="{FF2B5EF4-FFF2-40B4-BE49-F238E27FC236}">
                <a16:creationId xmlns:a16="http://schemas.microsoft.com/office/drawing/2014/main" id="{65BEBA13-A362-AB93-2719-314116EC9BBB}"/>
              </a:ext>
            </a:extLst>
          </p:cNvPr>
          <p:cNvSpPr txBox="1"/>
          <p:nvPr/>
        </p:nvSpPr>
        <p:spPr>
          <a:xfrm>
            <a:off x="5747846" y="2721114"/>
            <a:ext cx="5225857" cy="707886"/>
          </a:xfrm>
          <a:prstGeom prst="rect">
            <a:avLst/>
          </a:prstGeom>
          <a:noFill/>
        </p:spPr>
        <p:txBody>
          <a:bodyPr wrap="square" rtlCol="0">
            <a:spAutoFit/>
          </a:bodyPr>
          <a:lstStyle/>
          <a:p>
            <a:r>
              <a:rPr lang="en-US" sz="4000">
                <a:solidFill>
                  <a:schemeClr val="tx2"/>
                </a:solidFill>
                <a:latin typeface="Calibri" panose="020F0502020204030204" pitchFamily="34" charset="0"/>
                <a:ea typeface="Calibri" panose="020F0502020204030204" pitchFamily="34" charset="0"/>
                <a:cs typeface="Calibri" panose="020F0502020204030204" pitchFamily="34" charset="0"/>
              </a:rPr>
              <a:t>glucose-dependent</a:t>
            </a:r>
          </a:p>
        </p:txBody>
      </p:sp>
    </p:spTree>
    <p:custDataLst>
      <p:tags r:id="rId1"/>
    </p:custDataLst>
    <p:extLst>
      <p:ext uri="{BB962C8B-B14F-4D97-AF65-F5344CB8AC3E}">
        <p14:creationId xmlns:p14="http://schemas.microsoft.com/office/powerpoint/2010/main" val="3094543357"/>
      </p:ext>
    </p:extLst>
  </p:cSld>
  <p:clrMapOvr>
    <a:masterClrMapping/>
  </p:clrMapOvr>
  <mc:AlternateContent xmlns:mc="http://schemas.openxmlformats.org/markup-compatibility/2006" xmlns:p159="http://schemas.microsoft.com/office/powerpoint/2015/09/main">
    <mc:Choice Requires="p159">
      <p:transition spd="slow" advTm="19200">
        <p159:morph option="byWord"/>
      </p:transition>
    </mc:Choice>
    <mc:Fallback xmlns="">
      <p:transition spd="slow" advTm="192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8240" y="554777"/>
            <a:ext cx="9875520" cy="857251"/>
          </a:xfrm>
        </p:spPr>
        <p:txBody>
          <a:bodyPr>
            <a:normAutofit/>
          </a:bodyPr>
          <a:lstStyle/>
          <a:p>
            <a:r>
              <a:rPr lang="en-US" sz="4800">
                <a:cs typeface="Arial" panose="020B0604020202020204" pitchFamily="34" charset="0"/>
              </a:rPr>
              <a:t>Disclosure</a:t>
            </a:r>
          </a:p>
        </p:txBody>
      </p:sp>
      <p:sp>
        <p:nvSpPr>
          <p:cNvPr id="4" name="Content Placeholder 3"/>
          <p:cNvSpPr>
            <a:spLocks noGrp="1"/>
          </p:cNvSpPr>
          <p:nvPr>
            <p:ph idx="1"/>
          </p:nvPr>
        </p:nvSpPr>
        <p:spPr>
          <a:xfrm>
            <a:off x="826347" y="1909011"/>
            <a:ext cx="10539307" cy="3048016"/>
          </a:xfrm>
        </p:spPr>
        <p:txBody>
          <a:bodyPr>
            <a:noAutofit/>
          </a:bodyPr>
          <a:lstStyle/>
          <a:p>
            <a:pPr marL="609585" lvl="1" indent="0" algn="ctr">
              <a:spcBef>
                <a:spcPts val="451"/>
              </a:spcBef>
              <a:buNone/>
            </a:pPr>
            <a:r>
              <a:rPr lang="en-US" sz="4800"/>
              <a:t>No conflict of interest</a:t>
            </a:r>
          </a:p>
        </p:txBody>
      </p:sp>
    </p:spTree>
    <p:custDataLst>
      <p:tags r:id="rId1"/>
    </p:custDataLst>
    <p:extLst>
      <p:ext uri="{BB962C8B-B14F-4D97-AF65-F5344CB8AC3E}">
        <p14:creationId xmlns:p14="http://schemas.microsoft.com/office/powerpoint/2010/main" val="3393193743"/>
      </p:ext>
    </p:extLst>
  </p:cSld>
  <p:clrMapOvr>
    <a:masterClrMapping/>
  </p:clrMapOvr>
  <mc:AlternateContent xmlns:mc="http://schemas.openxmlformats.org/markup-compatibility/2006" xmlns:p14="http://schemas.microsoft.com/office/powerpoint/2010/main">
    <mc:Choice Requires="p14">
      <p:transition p14:dur="0" advTm="40601"/>
    </mc:Choice>
    <mc:Fallback xmlns="">
      <p:transition advTm="4060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6248" y="843184"/>
            <a:ext cx="8639504" cy="1143000"/>
          </a:xfrm>
        </p:spPr>
        <p:txBody>
          <a:bodyPr>
            <a:normAutofit/>
          </a:bodyPr>
          <a:lstStyle/>
          <a:p>
            <a:r>
              <a:rPr lang="en-US" sz="5400">
                <a:solidFill>
                  <a:schemeClr val="bg1"/>
                </a:solidFill>
                <a:latin typeface="+mn-lt"/>
              </a:rPr>
              <a:t>Incretins…</a:t>
            </a:r>
          </a:p>
        </p:txBody>
      </p:sp>
      <p:sp>
        <p:nvSpPr>
          <p:cNvPr id="3" name="Content Placeholder 2"/>
          <p:cNvSpPr>
            <a:spLocks noGrp="1"/>
          </p:cNvSpPr>
          <p:nvPr>
            <p:ph idx="1"/>
          </p:nvPr>
        </p:nvSpPr>
        <p:spPr>
          <a:xfrm>
            <a:off x="1216944" y="2147807"/>
            <a:ext cx="9758113" cy="4457700"/>
          </a:xfrm>
        </p:spPr>
        <p:txBody>
          <a:bodyPr>
            <a:normAutofit/>
          </a:bodyPr>
          <a:lstStyle/>
          <a:p>
            <a:pPr marL="365751" lvl="1" indent="0">
              <a:buNone/>
            </a:pPr>
            <a:r>
              <a:rPr lang="en-US" sz="5400">
                <a:solidFill>
                  <a:schemeClr val="tx2"/>
                </a:solidFill>
              </a:rPr>
              <a:t>AKA…</a:t>
            </a:r>
          </a:p>
          <a:p>
            <a:pPr marL="365751" lvl="1" indent="0">
              <a:buNone/>
            </a:pPr>
            <a:r>
              <a:rPr lang="en-US" sz="5400">
                <a:solidFill>
                  <a:schemeClr val="tx2"/>
                </a:solidFill>
              </a:rPr>
              <a:t>Almost no risk of hypoglycemia.</a:t>
            </a:r>
          </a:p>
          <a:p>
            <a:pPr marL="365751" lvl="1" indent="0">
              <a:buNone/>
            </a:pPr>
            <a:endParaRPr lang="en-US" sz="3800"/>
          </a:p>
        </p:txBody>
      </p:sp>
      <p:sp>
        <p:nvSpPr>
          <p:cNvPr id="5" name="!!TextBox 4">
            <a:extLst>
              <a:ext uri="{FF2B5EF4-FFF2-40B4-BE49-F238E27FC236}">
                <a16:creationId xmlns:a16="http://schemas.microsoft.com/office/drawing/2014/main" id="{65BEBA13-A362-AB93-2719-314116EC9BBB}"/>
              </a:ext>
            </a:extLst>
          </p:cNvPr>
          <p:cNvSpPr txBox="1"/>
          <p:nvPr/>
        </p:nvSpPr>
        <p:spPr>
          <a:xfrm>
            <a:off x="2386219" y="543501"/>
            <a:ext cx="7419563" cy="1107996"/>
          </a:xfrm>
          <a:prstGeom prst="rect">
            <a:avLst/>
          </a:prstGeom>
          <a:noFill/>
        </p:spPr>
        <p:txBody>
          <a:bodyPr wrap="square" rtlCol="0">
            <a:spAutoFit/>
          </a:bodyPr>
          <a:lstStyle/>
          <a:p>
            <a:pPr algn="ctr"/>
            <a:r>
              <a:rPr lang="en-US" sz="6600" b="1" u="sng">
                <a:solidFill>
                  <a:schemeClr val="accent1"/>
                </a:solidFill>
              </a:rPr>
              <a:t>Glucose-dependent</a:t>
            </a:r>
          </a:p>
        </p:txBody>
      </p:sp>
    </p:spTree>
    <p:custDataLst>
      <p:tags r:id="rId1"/>
    </p:custDataLst>
    <p:extLst>
      <p:ext uri="{BB962C8B-B14F-4D97-AF65-F5344CB8AC3E}">
        <p14:creationId xmlns:p14="http://schemas.microsoft.com/office/powerpoint/2010/main" val="427425862"/>
      </p:ext>
    </p:extLst>
  </p:cSld>
  <p:clrMapOvr>
    <a:masterClrMapping/>
  </p:clrMapOvr>
  <mc:AlternateContent xmlns:mc="http://schemas.openxmlformats.org/markup-compatibility/2006" xmlns:p159="http://schemas.microsoft.com/office/powerpoint/2015/09/main">
    <mc:Choice Requires="p159">
      <p:transition spd="slow" advTm="19200">
        <p159:morph option="byObject"/>
      </p:transition>
    </mc:Choice>
    <mc:Fallback xmlns="">
      <p:transition spd="slow" advTm="192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1E781-563F-4FEC-AB71-C4F0AE49B370}"/>
              </a:ext>
            </a:extLst>
          </p:cNvPr>
          <p:cNvSpPr>
            <a:spLocks noGrp="1"/>
          </p:cNvSpPr>
          <p:nvPr>
            <p:ph type="title"/>
          </p:nvPr>
        </p:nvSpPr>
        <p:spPr>
          <a:xfrm>
            <a:off x="864500" y="194797"/>
            <a:ext cx="8248481" cy="1080028"/>
          </a:xfrm>
        </p:spPr>
        <p:txBody>
          <a:bodyPr/>
          <a:lstStyle/>
          <a:p>
            <a:pPr algn="l"/>
            <a:r>
              <a:rPr lang="en-US" sz="4800" u="sng"/>
              <a:t>Normal</a:t>
            </a:r>
          </a:p>
        </p:txBody>
      </p:sp>
      <p:graphicFrame>
        <p:nvGraphicFramePr>
          <p:cNvPr id="6" name="Content Placeholder 5">
            <a:extLst>
              <a:ext uri="{FF2B5EF4-FFF2-40B4-BE49-F238E27FC236}">
                <a16:creationId xmlns:a16="http://schemas.microsoft.com/office/drawing/2014/main" id="{01171D77-5233-470C-8E74-048FAFF6237F}"/>
              </a:ext>
            </a:extLst>
          </p:cNvPr>
          <p:cNvGraphicFramePr>
            <a:graphicFrameLocks noGrp="1"/>
          </p:cNvGraphicFramePr>
          <p:nvPr>
            <p:ph idx="1"/>
          </p:nvPr>
        </p:nvGraphicFramePr>
        <p:xfrm>
          <a:off x="271083" y="868839"/>
          <a:ext cx="10463003" cy="5459427"/>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2">
            <a:extLst>
              <a:ext uri="{FF2B5EF4-FFF2-40B4-BE49-F238E27FC236}">
                <a16:creationId xmlns:a16="http://schemas.microsoft.com/office/drawing/2014/main" id="{5CE945CB-CBA1-146C-382A-AD451AD4EAE5}"/>
              </a:ext>
            </a:extLst>
          </p:cNvPr>
          <p:cNvGrpSpPr/>
          <p:nvPr/>
        </p:nvGrpSpPr>
        <p:grpSpPr>
          <a:xfrm>
            <a:off x="9112981" y="1948868"/>
            <a:ext cx="2807937" cy="1405641"/>
            <a:chOff x="6834735" y="1461650"/>
            <a:chExt cx="2105953" cy="1054231"/>
          </a:xfrm>
        </p:grpSpPr>
        <p:sp>
          <p:nvSpPr>
            <p:cNvPr id="7" name="TextBox 6">
              <a:extLst>
                <a:ext uri="{FF2B5EF4-FFF2-40B4-BE49-F238E27FC236}">
                  <a16:creationId xmlns:a16="http://schemas.microsoft.com/office/drawing/2014/main" id="{9441EFF5-4FC6-4992-98FD-92F8AF918AEC}"/>
                </a:ext>
              </a:extLst>
            </p:cNvPr>
            <p:cNvSpPr txBox="1"/>
            <p:nvPr/>
          </p:nvSpPr>
          <p:spPr>
            <a:xfrm>
              <a:off x="6834735" y="1461650"/>
              <a:ext cx="2105953" cy="1054231"/>
            </a:xfrm>
            <a:prstGeom prst="rect">
              <a:avLst/>
            </a:prstGeom>
            <a:solidFill>
              <a:schemeClr val="bg1"/>
            </a:solidFill>
            <a:ln w="28575">
              <a:solidFill>
                <a:schemeClr val="tx1"/>
              </a:solidFill>
            </a:ln>
          </p:spPr>
          <p:txBody>
            <a:bodyPr wrap="square" rtlCol="0">
              <a:spAutoFit/>
            </a:bodyPr>
            <a:lstStyle/>
            <a:p>
              <a:r>
                <a:rPr lang="en-US" sz="4267"/>
                <a:t>	   ORAL</a:t>
              </a:r>
            </a:p>
            <a:p>
              <a:r>
                <a:rPr lang="en-US" sz="4267"/>
                <a:t>		IV</a:t>
              </a:r>
            </a:p>
          </p:txBody>
        </p:sp>
        <p:cxnSp>
          <p:nvCxnSpPr>
            <p:cNvPr id="9" name="Straight Connector 8">
              <a:extLst>
                <a:ext uri="{FF2B5EF4-FFF2-40B4-BE49-F238E27FC236}">
                  <a16:creationId xmlns:a16="http://schemas.microsoft.com/office/drawing/2014/main" id="{DEC3AD00-94ED-458F-B6C7-BA8156BC6721}"/>
                </a:ext>
              </a:extLst>
            </p:cNvPr>
            <p:cNvCxnSpPr>
              <a:cxnSpLocks/>
            </p:cNvCxnSpPr>
            <p:nvPr/>
          </p:nvCxnSpPr>
          <p:spPr>
            <a:xfrm>
              <a:off x="6923747" y="1755972"/>
              <a:ext cx="763686" cy="0"/>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ABF400DF-7B69-4BD0-A0AA-25AF5B2F78F2}"/>
                </a:ext>
              </a:extLst>
            </p:cNvPr>
            <p:cNvCxnSpPr>
              <a:cxnSpLocks/>
            </p:cNvCxnSpPr>
            <p:nvPr/>
          </p:nvCxnSpPr>
          <p:spPr>
            <a:xfrm>
              <a:off x="6923747" y="2209126"/>
              <a:ext cx="763686" cy="0"/>
            </a:xfrm>
            <a:prstGeom prst="line">
              <a:avLst/>
            </a:prstGeom>
            <a:ln w="57150">
              <a:solidFill>
                <a:schemeClr val="tx2">
                  <a:lumMod val="60000"/>
                  <a:lumOff val="40000"/>
                </a:schemeClr>
              </a:solidFill>
              <a:prstDash val="sysDash"/>
            </a:ln>
          </p:spPr>
          <p:style>
            <a:lnRef idx="2">
              <a:schemeClr val="accent1"/>
            </a:lnRef>
            <a:fillRef idx="0">
              <a:schemeClr val="accent1"/>
            </a:fillRef>
            <a:effectRef idx="1">
              <a:schemeClr val="accent1"/>
            </a:effectRef>
            <a:fontRef idx="minor">
              <a:schemeClr val="tx1"/>
            </a:fontRef>
          </p:style>
        </p:cxnSp>
      </p:grpSp>
      <p:pic>
        <p:nvPicPr>
          <p:cNvPr id="10" name="Picture 10" descr="http://www.clipartbest.com/cliparts/aTe/ozn/aTeoznBqc.png">
            <a:extLst>
              <a:ext uri="{FF2B5EF4-FFF2-40B4-BE49-F238E27FC236}">
                <a16:creationId xmlns:a16="http://schemas.microsoft.com/office/drawing/2014/main" id="{78C3729A-B6BD-4ECD-9045-2218DAE47E3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9305588">
            <a:off x="4268621" y="1014828"/>
            <a:ext cx="1852041" cy="570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6DFF5D67-0C19-4649-91A4-9FAC977CA029}"/>
              </a:ext>
            </a:extLst>
          </p:cNvPr>
          <p:cNvSpPr txBox="1"/>
          <p:nvPr/>
        </p:nvSpPr>
        <p:spPr>
          <a:xfrm>
            <a:off x="3048000" y="2667013"/>
            <a:ext cx="6096000" cy="830997"/>
          </a:xfrm>
          <a:prstGeom prst="rect">
            <a:avLst/>
          </a:prstGeom>
          <a:noFill/>
        </p:spPr>
        <p:txBody>
          <a:bodyPr wrap="square">
            <a:spAutoFit/>
          </a:bodyPr>
          <a:lstStyle/>
          <a:p>
            <a:r>
              <a:rPr lang="en-US" sz="2400" b="1"/>
              <a:t>First Phase</a:t>
            </a:r>
          </a:p>
          <a:p>
            <a:r>
              <a:rPr lang="en-US" sz="2400" b="1"/>
              <a:t>Insulin Response</a:t>
            </a:r>
          </a:p>
        </p:txBody>
      </p:sp>
    </p:spTree>
    <p:extLst>
      <p:ext uri="{BB962C8B-B14F-4D97-AF65-F5344CB8AC3E}">
        <p14:creationId xmlns:p14="http://schemas.microsoft.com/office/powerpoint/2010/main" val="324089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1E781-563F-4FEC-AB71-C4F0AE49B370}"/>
              </a:ext>
            </a:extLst>
          </p:cNvPr>
          <p:cNvSpPr>
            <a:spLocks noGrp="1"/>
          </p:cNvSpPr>
          <p:nvPr>
            <p:ph type="title"/>
          </p:nvPr>
        </p:nvSpPr>
        <p:spPr>
          <a:xfrm>
            <a:off x="864499" y="194797"/>
            <a:ext cx="10921101" cy="1080028"/>
          </a:xfrm>
        </p:spPr>
        <p:txBody>
          <a:bodyPr>
            <a:normAutofit/>
          </a:bodyPr>
          <a:lstStyle/>
          <a:p>
            <a:pPr algn="l"/>
            <a:r>
              <a:rPr lang="en-US" sz="4000" b="1" u="sng">
                <a:solidFill>
                  <a:schemeClr val="accent1"/>
                </a:solidFill>
                <a:latin typeface="Calibri" panose="020F0502020204030204" pitchFamily="34" charset="0"/>
                <a:ea typeface="Calibri" panose="020F0502020204030204" pitchFamily="34" charset="0"/>
                <a:cs typeface="Calibri" panose="020F0502020204030204" pitchFamily="34" charset="0"/>
              </a:rPr>
              <a:t>Incretin Effect Blunted with Type 2 Diabetes</a:t>
            </a:r>
          </a:p>
        </p:txBody>
      </p:sp>
      <p:graphicFrame>
        <p:nvGraphicFramePr>
          <p:cNvPr id="6" name="Content Placeholder 5">
            <a:extLst>
              <a:ext uri="{FF2B5EF4-FFF2-40B4-BE49-F238E27FC236}">
                <a16:creationId xmlns:a16="http://schemas.microsoft.com/office/drawing/2014/main" id="{01171D77-5233-470C-8E74-048FAFF6237F}"/>
              </a:ext>
            </a:extLst>
          </p:cNvPr>
          <p:cNvGraphicFramePr>
            <a:graphicFrameLocks noGrp="1"/>
          </p:cNvGraphicFramePr>
          <p:nvPr>
            <p:ph idx="1"/>
          </p:nvPr>
        </p:nvGraphicFramePr>
        <p:xfrm>
          <a:off x="271083" y="868839"/>
          <a:ext cx="10463003" cy="5459427"/>
        </p:xfrm>
        <a:graphic>
          <a:graphicData uri="http://schemas.openxmlformats.org/drawingml/2006/chart">
            <c:chart xmlns:c="http://schemas.openxmlformats.org/drawingml/2006/chart" xmlns:r="http://schemas.openxmlformats.org/officeDocument/2006/relationships" r:id="rId2"/>
          </a:graphicData>
        </a:graphic>
      </p:graphicFrame>
      <p:grpSp>
        <p:nvGrpSpPr>
          <p:cNvPr id="5" name="Group 4">
            <a:extLst>
              <a:ext uri="{FF2B5EF4-FFF2-40B4-BE49-F238E27FC236}">
                <a16:creationId xmlns:a16="http://schemas.microsoft.com/office/drawing/2014/main" id="{16D75048-F742-B908-26EA-B0949FF364F7}"/>
              </a:ext>
            </a:extLst>
          </p:cNvPr>
          <p:cNvGrpSpPr/>
          <p:nvPr/>
        </p:nvGrpSpPr>
        <p:grpSpPr>
          <a:xfrm>
            <a:off x="9112981" y="1948868"/>
            <a:ext cx="2807937" cy="1405641"/>
            <a:chOff x="6834735" y="1461650"/>
            <a:chExt cx="2105953" cy="1054231"/>
          </a:xfrm>
        </p:grpSpPr>
        <p:sp>
          <p:nvSpPr>
            <p:cNvPr id="8" name="TextBox 7">
              <a:extLst>
                <a:ext uri="{FF2B5EF4-FFF2-40B4-BE49-F238E27FC236}">
                  <a16:creationId xmlns:a16="http://schemas.microsoft.com/office/drawing/2014/main" id="{3FAF4CAB-DD3C-44AA-6290-9C26AF4CF9B3}"/>
                </a:ext>
              </a:extLst>
            </p:cNvPr>
            <p:cNvSpPr txBox="1"/>
            <p:nvPr/>
          </p:nvSpPr>
          <p:spPr>
            <a:xfrm>
              <a:off x="6834735" y="1461650"/>
              <a:ext cx="2105953" cy="1054231"/>
            </a:xfrm>
            <a:prstGeom prst="rect">
              <a:avLst/>
            </a:prstGeom>
            <a:solidFill>
              <a:schemeClr val="bg1"/>
            </a:solidFill>
            <a:ln w="28575">
              <a:solidFill>
                <a:schemeClr val="tx1"/>
              </a:solidFill>
            </a:ln>
          </p:spPr>
          <p:txBody>
            <a:bodyPr wrap="square" rtlCol="0">
              <a:spAutoFit/>
            </a:bodyPr>
            <a:lstStyle/>
            <a:p>
              <a:r>
                <a:rPr lang="en-US" sz="4267"/>
                <a:t>	   ORAL</a:t>
              </a:r>
            </a:p>
            <a:p>
              <a:r>
                <a:rPr lang="en-US" sz="4267"/>
                <a:t>		IV</a:t>
              </a:r>
            </a:p>
          </p:txBody>
        </p:sp>
        <p:cxnSp>
          <p:nvCxnSpPr>
            <p:cNvPr id="10" name="Straight Connector 9">
              <a:extLst>
                <a:ext uri="{FF2B5EF4-FFF2-40B4-BE49-F238E27FC236}">
                  <a16:creationId xmlns:a16="http://schemas.microsoft.com/office/drawing/2014/main" id="{32847D49-7379-CBA0-9E62-AE08DE1F424B}"/>
                </a:ext>
              </a:extLst>
            </p:cNvPr>
            <p:cNvCxnSpPr>
              <a:cxnSpLocks/>
            </p:cNvCxnSpPr>
            <p:nvPr/>
          </p:nvCxnSpPr>
          <p:spPr>
            <a:xfrm>
              <a:off x="6923747" y="1755972"/>
              <a:ext cx="763686" cy="0"/>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1A653AA-ED15-7FE5-76DB-10A3D5D3D660}"/>
                </a:ext>
              </a:extLst>
            </p:cNvPr>
            <p:cNvCxnSpPr>
              <a:cxnSpLocks/>
            </p:cNvCxnSpPr>
            <p:nvPr/>
          </p:nvCxnSpPr>
          <p:spPr>
            <a:xfrm>
              <a:off x="6923747" y="2209126"/>
              <a:ext cx="763686" cy="0"/>
            </a:xfrm>
            <a:prstGeom prst="line">
              <a:avLst/>
            </a:prstGeom>
            <a:ln w="57150">
              <a:solidFill>
                <a:schemeClr val="tx2">
                  <a:lumMod val="60000"/>
                  <a:lumOff val="40000"/>
                </a:schemeClr>
              </a:solidFill>
              <a:prstDash val="sysDash"/>
            </a:ln>
          </p:spPr>
          <p:style>
            <a:lnRef idx="2">
              <a:schemeClr val="accent1"/>
            </a:lnRef>
            <a:fillRef idx="0">
              <a:schemeClr val="accent1"/>
            </a:fillRef>
            <a:effectRef idx="1">
              <a:schemeClr val="accent1"/>
            </a:effectRef>
            <a:fontRef idx="minor">
              <a:schemeClr val="tx1"/>
            </a:fontRef>
          </p:style>
        </p:cxnSp>
      </p:grpSp>
      <p:cxnSp>
        <p:nvCxnSpPr>
          <p:cNvPr id="3" name="Straight Arrow Connector 2">
            <a:extLst>
              <a:ext uri="{FF2B5EF4-FFF2-40B4-BE49-F238E27FC236}">
                <a16:creationId xmlns:a16="http://schemas.microsoft.com/office/drawing/2014/main" id="{46413CF3-6A50-D91E-81BA-D6952194C75D}"/>
              </a:ext>
            </a:extLst>
          </p:cNvPr>
          <p:cNvCxnSpPr>
            <a:cxnSpLocks/>
          </p:cNvCxnSpPr>
          <p:nvPr/>
        </p:nvCxnSpPr>
        <p:spPr>
          <a:xfrm flipV="1">
            <a:off x="5001601" y="3051208"/>
            <a:ext cx="0" cy="661897"/>
          </a:xfrm>
          <a:prstGeom prst="straightConnector1">
            <a:avLst/>
          </a:prstGeom>
          <a:ln w="57150" cap="flat" cmpd="sng" algn="ctr">
            <a:solidFill>
              <a:schemeClr val="accent2"/>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30999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wipe(left)">
                                      <p:cBhvr>
                                        <p:cTn id="7" dur="1500"/>
                                        <p:tgtEl>
                                          <p:spTgt spid="6">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graphicEl>
                                              <a:chart seriesIdx="1" categoryIdx="-4" bldStep="series"/>
                                            </p:graphicEl>
                                          </p:spTgt>
                                        </p:tgtEl>
                                        <p:attrNameLst>
                                          <p:attrName>style.visibility</p:attrName>
                                        </p:attrNameLst>
                                      </p:cBhvr>
                                      <p:to>
                                        <p:strVal val="visible"/>
                                      </p:to>
                                    </p:set>
                                    <p:animEffect transition="in" filter="wipe(left)">
                                      <p:cBhvr>
                                        <p:cTn id="12" dur="750"/>
                                        <p:tgtEl>
                                          <p:spTgt spid="6">
                                            <p:graphicEl>
                                              <a:chart seriesIdx="1"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graphicEl>
                                              <a:chart seriesIdx="2" categoryIdx="-4" bldStep="series"/>
                                            </p:graphicEl>
                                          </p:spTgt>
                                        </p:tgtEl>
                                        <p:attrNameLst>
                                          <p:attrName>style.visibility</p:attrName>
                                        </p:attrNameLst>
                                      </p:cBhvr>
                                      <p:to>
                                        <p:strVal val="visible"/>
                                      </p:to>
                                    </p:set>
                                    <p:animEffect transition="in" filter="wipe(left)">
                                      <p:cBhvr>
                                        <p:cTn id="17" dur="750"/>
                                        <p:tgtEl>
                                          <p:spTgt spid="6">
                                            <p:graphicEl>
                                              <a:chart seriesIdx="2"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42"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outHorizontal)">
                                      <p:cBhvr>
                                        <p:cTn id="22"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animBg="0"/>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3913" y="598884"/>
            <a:ext cx="9743091" cy="1143000"/>
          </a:xfrm>
        </p:spPr>
        <p:txBody>
          <a:bodyPr>
            <a:noAutofit/>
          </a:bodyPr>
          <a:lstStyle/>
          <a:p>
            <a:br>
              <a:rPr lang="en-US" dirty="0">
                <a:latin typeface="+mn-lt"/>
              </a:rPr>
            </a:br>
            <a:r>
              <a:rPr lang="en-US" dirty="0">
                <a:latin typeface="+mn-lt"/>
              </a:rPr>
              <a:t>THE Incretins!</a:t>
            </a:r>
          </a:p>
        </p:txBody>
      </p:sp>
      <p:sp>
        <p:nvSpPr>
          <p:cNvPr id="3" name="Content Placeholder 2"/>
          <p:cNvSpPr>
            <a:spLocks noGrp="1"/>
          </p:cNvSpPr>
          <p:nvPr>
            <p:ph idx="1"/>
          </p:nvPr>
        </p:nvSpPr>
        <p:spPr>
          <a:xfrm>
            <a:off x="727103" y="1973867"/>
            <a:ext cx="10937965" cy="4457700"/>
          </a:xfrm>
        </p:spPr>
        <p:txBody>
          <a:bodyPr>
            <a:normAutofit/>
          </a:bodyPr>
          <a:lstStyle/>
          <a:p>
            <a:r>
              <a:rPr lang="en-US" sz="5400">
                <a:solidFill>
                  <a:schemeClr val="accent6"/>
                </a:solidFill>
              </a:rPr>
              <a:t>GLP1</a:t>
            </a:r>
          </a:p>
          <a:p>
            <a:pPr marL="685783" lvl="2" indent="0">
              <a:buNone/>
            </a:pPr>
            <a:r>
              <a:rPr lang="en-US" sz="4800">
                <a:solidFill>
                  <a:schemeClr val="accent6"/>
                </a:solidFill>
              </a:rPr>
              <a:t>(glucagon-like peptide 1) </a:t>
            </a:r>
          </a:p>
          <a:p>
            <a:pPr marL="685783" lvl="2" indent="0">
              <a:buNone/>
            </a:pPr>
            <a:endParaRPr lang="en-US" sz="2400">
              <a:solidFill>
                <a:schemeClr val="accent6"/>
              </a:solidFill>
            </a:endParaRPr>
          </a:p>
          <a:p>
            <a:r>
              <a:rPr lang="en-US" sz="5400">
                <a:solidFill>
                  <a:schemeClr val="accent6"/>
                </a:solidFill>
              </a:rPr>
              <a:t>GIP</a:t>
            </a:r>
          </a:p>
          <a:p>
            <a:pPr marL="685783" lvl="2" indent="0">
              <a:spcAft>
                <a:spcPts val="2400"/>
              </a:spcAft>
              <a:buNone/>
            </a:pPr>
            <a:r>
              <a:rPr lang="en-US" sz="4100">
                <a:solidFill>
                  <a:schemeClr val="accent6"/>
                </a:solidFill>
              </a:rPr>
              <a:t>(glucose-dependent insulinotropic polypeptide)</a:t>
            </a:r>
          </a:p>
          <a:p>
            <a:pPr marL="685783" lvl="2" indent="0">
              <a:buNone/>
            </a:pPr>
            <a:endParaRPr lang="en-US" sz="3400"/>
          </a:p>
          <a:p>
            <a:pPr lvl="1"/>
            <a:endParaRPr lang="en-US" sz="3800"/>
          </a:p>
        </p:txBody>
      </p:sp>
    </p:spTree>
    <p:custDataLst>
      <p:tags r:id="rId1"/>
    </p:custDataLst>
    <p:extLst>
      <p:ext uri="{BB962C8B-B14F-4D97-AF65-F5344CB8AC3E}">
        <p14:creationId xmlns:p14="http://schemas.microsoft.com/office/powerpoint/2010/main" val="1003698992"/>
      </p:ext>
    </p:extLst>
  </p:cSld>
  <p:clrMapOvr>
    <a:masterClrMapping/>
  </p:clrMapOvr>
  <mc:AlternateContent xmlns:mc="http://schemas.openxmlformats.org/markup-compatibility/2006" xmlns:p14="http://schemas.microsoft.com/office/powerpoint/2010/main">
    <mc:Choice Requires="p14">
      <p:transition p14:dur="0" advTm="22541"/>
    </mc:Choice>
    <mc:Fallback xmlns="">
      <p:transition advTm="2254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Clipart of drawn pancreas free image download">
            <a:extLst>
              <a:ext uri="{FF2B5EF4-FFF2-40B4-BE49-F238E27FC236}">
                <a16:creationId xmlns:a16="http://schemas.microsoft.com/office/drawing/2014/main" id="{F44D9926-C245-4E0F-84C9-877165A11DD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63574" y="667554"/>
            <a:ext cx="2359145" cy="110507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Burger with lettuce and tomat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94643" y="667554"/>
            <a:ext cx="905861" cy="76998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alistic human small intestine isolated on white Vector Image"/>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8302"/>
          <a:stretch/>
        </p:blipFill>
        <p:spPr bwMode="auto">
          <a:xfrm>
            <a:off x="5089818" y="1922972"/>
            <a:ext cx="915513" cy="1008531"/>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9568092" y="4617704"/>
            <a:ext cx="2295995" cy="1285095"/>
          </a:xfrm>
          <a:prstGeom prst="rect">
            <a:avLst/>
          </a:prstGeom>
          <a:noFill/>
        </p:spPr>
        <p:txBody>
          <a:bodyPr wrap="square" rtlCol="0">
            <a:spAutoFit/>
          </a:bodyPr>
          <a:lstStyle/>
          <a:p>
            <a:pPr marL="214307" indent="-214307">
              <a:buFont typeface="Wingdings" panose="05000000000000000000" pitchFamily="2" charset="2"/>
              <a:buChar char="â"/>
            </a:pPr>
            <a:r>
              <a:rPr lang="en-US" sz="3200">
                <a:solidFill>
                  <a:schemeClr val="bg2">
                    <a:lumMod val="25000"/>
                  </a:schemeClr>
                </a:solidFill>
                <a:sym typeface="Wingdings" panose="05000000000000000000" pitchFamily="2" charset="2"/>
              </a:rPr>
              <a:t>Gastric Emptying</a:t>
            </a:r>
          </a:p>
          <a:p>
            <a:endParaRPr lang="en-US" sz="1351"/>
          </a:p>
        </p:txBody>
      </p:sp>
      <p:sp>
        <p:nvSpPr>
          <p:cNvPr id="8" name="TextBox 7"/>
          <p:cNvSpPr txBox="1"/>
          <p:nvPr/>
        </p:nvSpPr>
        <p:spPr>
          <a:xfrm>
            <a:off x="5327905" y="1528130"/>
            <a:ext cx="439340" cy="461665"/>
          </a:xfrm>
          <a:prstGeom prst="rect">
            <a:avLst/>
          </a:prstGeom>
          <a:noFill/>
        </p:spPr>
        <p:txBody>
          <a:bodyPr wrap="square" rtlCol="0">
            <a:spAutoFit/>
          </a:bodyPr>
          <a:lstStyle/>
          <a:p>
            <a:r>
              <a:rPr lang="en-US" sz="2400">
                <a:solidFill>
                  <a:schemeClr val="bg2">
                    <a:lumMod val="25000"/>
                  </a:schemeClr>
                </a:solidFill>
                <a:sym typeface="Wingdings" panose="05000000000000000000" pitchFamily="2" charset="2"/>
              </a:rPr>
              <a:t></a:t>
            </a:r>
            <a:endParaRPr lang="en-US" sz="2400">
              <a:solidFill>
                <a:schemeClr val="bg2">
                  <a:lumMod val="25000"/>
                </a:schemeClr>
              </a:solidFill>
            </a:endParaRPr>
          </a:p>
        </p:txBody>
      </p:sp>
      <p:sp>
        <p:nvSpPr>
          <p:cNvPr id="9" name="!!TextBox 14"/>
          <p:cNvSpPr txBox="1"/>
          <p:nvPr/>
        </p:nvSpPr>
        <p:spPr>
          <a:xfrm>
            <a:off x="4564783" y="3326345"/>
            <a:ext cx="1965583" cy="2308324"/>
          </a:xfrm>
          <a:prstGeom prst="rect">
            <a:avLst/>
          </a:prstGeom>
          <a:noFill/>
        </p:spPr>
        <p:txBody>
          <a:bodyPr wrap="square" rtlCol="0">
            <a:spAutoFit/>
          </a:bodyPr>
          <a:lstStyle/>
          <a:p>
            <a:pPr algn="ctr"/>
            <a:r>
              <a:rPr lang="en-US" sz="4800" b="1">
                <a:solidFill>
                  <a:schemeClr val="bg2">
                    <a:lumMod val="25000"/>
                  </a:schemeClr>
                </a:solidFill>
              </a:rPr>
              <a:t>GLP1 &amp; </a:t>
            </a:r>
          </a:p>
          <a:p>
            <a:pPr algn="ctr"/>
            <a:r>
              <a:rPr lang="en-US" sz="4800" b="1">
                <a:solidFill>
                  <a:schemeClr val="bg2">
                    <a:lumMod val="25000"/>
                  </a:schemeClr>
                </a:solidFill>
              </a:rPr>
              <a:t>GIP</a:t>
            </a:r>
          </a:p>
        </p:txBody>
      </p:sp>
      <p:sp>
        <p:nvSpPr>
          <p:cNvPr id="10" name="AutoShape 30" descr="Free Black Arrow Transparent Background, Download Free Clip Art, Free Clip  Art on Clipart Library"/>
          <p:cNvSpPr>
            <a:spLocks noChangeAspect="1" noChangeArrowheads="1"/>
          </p:cNvSpPr>
          <p:nvPr/>
        </p:nvSpPr>
        <p:spPr bwMode="auto">
          <a:xfrm>
            <a:off x="1640681" y="7489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1" rIns="68580" bIns="34291" numCol="1" anchor="t" anchorCtr="0" compatLnSpc="1">
            <a:prstTxWarp prst="textNoShape">
              <a:avLst/>
            </a:prstTxWarp>
          </a:bodyPr>
          <a:lstStyle/>
          <a:p>
            <a:endParaRPr lang="en-US" sz="1351"/>
          </a:p>
        </p:txBody>
      </p:sp>
      <p:sp>
        <p:nvSpPr>
          <p:cNvPr id="12" name="AutoShape 46" descr="Free Red X Transparent Png, Download Free Clip Art, Free Clip Art on  Clipart Library"/>
          <p:cNvSpPr>
            <a:spLocks noChangeAspect="1" noChangeArrowheads="1"/>
          </p:cNvSpPr>
          <p:nvPr/>
        </p:nvSpPr>
        <p:spPr bwMode="auto">
          <a:xfrm>
            <a:off x="1754981" y="8632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1" rIns="68580" bIns="34291" numCol="1" anchor="t" anchorCtr="0" compatLnSpc="1">
            <a:prstTxWarp prst="textNoShape">
              <a:avLst/>
            </a:prstTxWarp>
          </a:bodyPr>
          <a:lstStyle/>
          <a:p>
            <a:endParaRPr lang="en-US" sz="1351"/>
          </a:p>
        </p:txBody>
      </p:sp>
      <p:sp>
        <p:nvSpPr>
          <p:cNvPr id="13" name="AutoShape 48" descr="Free Red X With Transparent Background, Download Free Clip Art, Free Clip  Art on Clipart Library"/>
          <p:cNvSpPr>
            <a:spLocks noChangeAspect="1" noChangeArrowheads="1"/>
          </p:cNvSpPr>
          <p:nvPr/>
        </p:nvSpPr>
        <p:spPr bwMode="auto">
          <a:xfrm>
            <a:off x="1869281" y="9775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1" rIns="68580" bIns="34291" numCol="1" anchor="t" anchorCtr="0" compatLnSpc="1">
            <a:prstTxWarp prst="textNoShape">
              <a:avLst/>
            </a:prstTxWarp>
          </a:bodyPr>
          <a:lstStyle/>
          <a:p>
            <a:endParaRPr lang="en-US" sz="1351"/>
          </a:p>
        </p:txBody>
      </p:sp>
      <p:sp>
        <p:nvSpPr>
          <p:cNvPr id="14" name="AutoShape 52" descr="Free Red X With Transparent Background, Download Free Clip Art, Free Clip  Art on Clipart Library"/>
          <p:cNvSpPr>
            <a:spLocks noChangeAspect="1" noChangeArrowheads="1"/>
          </p:cNvSpPr>
          <p:nvPr/>
        </p:nvSpPr>
        <p:spPr bwMode="auto">
          <a:xfrm>
            <a:off x="1983581" y="10918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1" rIns="68580" bIns="34291" numCol="1" anchor="t" anchorCtr="0" compatLnSpc="1">
            <a:prstTxWarp prst="textNoShape">
              <a:avLst/>
            </a:prstTxWarp>
          </a:bodyPr>
          <a:lstStyle/>
          <a:p>
            <a:endParaRPr lang="en-US" sz="1351"/>
          </a:p>
        </p:txBody>
      </p:sp>
      <p:pic>
        <p:nvPicPr>
          <p:cNvPr id="18" name="Picture 10" descr="http://www.clipartbest.com/cliparts/aTe/ozn/aTeoznBqc.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8708747">
            <a:off x="6082567" y="2088122"/>
            <a:ext cx="2114143" cy="506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22"/>
          <p:cNvSpPr txBox="1"/>
          <p:nvPr/>
        </p:nvSpPr>
        <p:spPr>
          <a:xfrm>
            <a:off x="5327905" y="3057084"/>
            <a:ext cx="439340" cy="461665"/>
          </a:xfrm>
          <a:prstGeom prst="rect">
            <a:avLst/>
          </a:prstGeom>
          <a:noFill/>
        </p:spPr>
        <p:txBody>
          <a:bodyPr wrap="square" rtlCol="0">
            <a:spAutoFit/>
          </a:bodyPr>
          <a:lstStyle/>
          <a:p>
            <a:r>
              <a:rPr lang="en-US" sz="2400">
                <a:solidFill>
                  <a:schemeClr val="bg2">
                    <a:lumMod val="25000"/>
                  </a:schemeClr>
                </a:solidFill>
                <a:sym typeface="Wingdings" panose="05000000000000000000" pitchFamily="2" charset="2"/>
              </a:rPr>
              <a:t></a:t>
            </a:r>
            <a:endParaRPr lang="en-US" sz="2400">
              <a:solidFill>
                <a:schemeClr val="bg2">
                  <a:lumMod val="25000"/>
                </a:schemeClr>
              </a:solidFill>
            </a:endParaRPr>
          </a:p>
        </p:txBody>
      </p:sp>
      <p:pic>
        <p:nvPicPr>
          <p:cNvPr id="25" name="Picture 10" descr="http://www.clipartbest.com/cliparts/aTe/ozn/aTeoznBqc.png">
            <a:extLst>
              <a:ext uri="{FF2B5EF4-FFF2-40B4-BE49-F238E27FC236}">
                <a16:creationId xmlns:a16="http://schemas.microsoft.com/office/drawing/2014/main" id="{EE46D991-D267-4420-AF40-2165F1529E4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031521">
            <a:off x="6431758" y="3889897"/>
            <a:ext cx="2025337" cy="4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0" descr="http://www.clipartbest.com/cliparts/aTe/ozn/aTeoznBqc.png">
            <a:extLst>
              <a:ext uri="{FF2B5EF4-FFF2-40B4-BE49-F238E27FC236}">
                <a16:creationId xmlns:a16="http://schemas.microsoft.com/office/drawing/2014/main" id="{2A234F2E-467F-41BA-AB82-7E454292C0E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3040918">
            <a:off x="2693262" y="2174827"/>
            <a:ext cx="2238293" cy="527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8" descr="Brain SVG Mind Svg Brain Clipart Brain Files for Cricut | Etsy">
            <a:extLst>
              <a:ext uri="{FF2B5EF4-FFF2-40B4-BE49-F238E27FC236}">
                <a16:creationId xmlns:a16="http://schemas.microsoft.com/office/drawing/2014/main" id="{D8288F25-FC8A-C8E6-28EF-27429205EE6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11469" y="709328"/>
            <a:ext cx="1927643" cy="15421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70B2416-ACBE-D706-DF34-AFB63B326E83}"/>
              </a:ext>
            </a:extLst>
          </p:cNvPr>
          <p:cNvSpPr txBox="1"/>
          <p:nvPr/>
        </p:nvSpPr>
        <p:spPr>
          <a:xfrm>
            <a:off x="293950" y="1896897"/>
            <a:ext cx="2649903" cy="792653"/>
          </a:xfrm>
          <a:prstGeom prst="rect">
            <a:avLst/>
          </a:prstGeom>
          <a:noFill/>
        </p:spPr>
        <p:txBody>
          <a:bodyPr wrap="square" rtlCol="0">
            <a:spAutoFit/>
          </a:bodyPr>
          <a:lstStyle/>
          <a:p>
            <a:pPr marL="214307" indent="-214307">
              <a:buFont typeface="Wingdings" panose="05000000000000000000" pitchFamily="2" charset="2"/>
              <a:buChar char="â"/>
            </a:pPr>
            <a:r>
              <a:rPr lang="en-US" sz="3200">
                <a:solidFill>
                  <a:schemeClr val="bg2">
                    <a:lumMod val="25000"/>
                  </a:schemeClr>
                </a:solidFill>
                <a:sym typeface="Wingdings" panose="05000000000000000000" pitchFamily="2" charset="2"/>
              </a:rPr>
              <a:t>Appetite</a:t>
            </a:r>
          </a:p>
          <a:p>
            <a:endParaRPr lang="en-US" sz="1351"/>
          </a:p>
        </p:txBody>
      </p:sp>
      <p:pic>
        <p:nvPicPr>
          <p:cNvPr id="2" name="Picture 10">
            <a:extLst>
              <a:ext uri="{FF2B5EF4-FFF2-40B4-BE49-F238E27FC236}">
                <a16:creationId xmlns:a16="http://schemas.microsoft.com/office/drawing/2014/main" id="{F144E147-5E06-9A39-E230-50AEA6A76B3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1805" y="3785409"/>
            <a:ext cx="1750256" cy="157753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56165AC-C172-574E-F7DE-D36E6E88A254}"/>
              </a:ext>
            </a:extLst>
          </p:cNvPr>
          <p:cNvSpPr txBox="1"/>
          <p:nvPr/>
        </p:nvSpPr>
        <p:spPr>
          <a:xfrm>
            <a:off x="8514560" y="1586601"/>
            <a:ext cx="2503329" cy="1285095"/>
          </a:xfrm>
          <a:prstGeom prst="rect">
            <a:avLst/>
          </a:prstGeom>
          <a:noFill/>
        </p:spPr>
        <p:txBody>
          <a:bodyPr wrap="square" rtlCol="0">
            <a:spAutoFit/>
          </a:bodyPr>
          <a:lstStyle/>
          <a:p>
            <a:pPr marL="214307" indent="-214307">
              <a:buFont typeface="Wingdings" panose="05000000000000000000" pitchFamily="2" charset="2"/>
              <a:buChar char="á"/>
            </a:pPr>
            <a:r>
              <a:rPr lang="en-US" sz="3200">
                <a:solidFill>
                  <a:schemeClr val="bg2">
                    <a:lumMod val="25000"/>
                  </a:schemeClr>
                </a:solidFill>
                <a:sym typeface="Wingdings" panose="05000000000000000000" pitchFamily="2" charset="2"/>
              </a:rPr>
              <a:t>Insulin</a:t>
            </a:r>
          </a:p>
          <a:p>
            <a:pPr marL="214307" indent="-214307">
              <a:buFont typeface="Wingdings" panose="05000000000000000000" pitchFamily="2" charset="2"/>
              <a:buChar char="â"/>
            </a:pPr>
            <a:r>
              <a:rPr lang="en-US" sz="3200">
                <a:solidFill>
                  <a:schemeClr val="bg2">
                    <a:lumMod val="25000"/>
                  </a:schemeClr>
                </a:solidFill>
                <a:sym typeface="Wingdings" panose="05000000000000000000" pitchFamily="2" charset="2"/>
              </a:rPr>
              <a:t>Glucagon</a:t>
            </a:r>
          </a:p>
          <a:p>
            <a:endParaRPr lang="en-US" sz="1351"/>
          </a:p>
        </p:txBody>
      </p:sp>
    </p:spTree>
    <p:custDataLst>
      <p:tags r:id="rId1"/>
    </p:custDataLst>
    <p:extLst>
      <p:ext uri="{BB962C8B-B14F-4D97-AF65-F5344CB8AC3E}">
        <p14:creationId xmlns:p14="http://schemas.microsoft.com/office/powerpoint/2010/main" val="3569257815"/>
      </p:ext>
    </p:extLst>
  </p:cSld>
  <p:clrMapOvr>
    <a:masterClrMapping/>
  </p:clrMapOvr>
  <mc:AlternateContent xmlns:mc="http://schemas.openxmlformats.org/markup-compatibility/2006">
    <mc:Choice xmlns:p14="http://schemas.microsoft.com/office/powerpoint/2010/main" Requires="p14">
      <p:transition p14:dur="0" advTm="76676"/>
    </mc:Choice>
    <mc:Fallback>
      <p:transition advTm="7667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03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8" grpId="0"/>
      <p:bldP spid="9" grpId="0"/>
      <p:bldP spid="23"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Clipart of drawn pancreas free image download">
            <a:extLst>
              <a:ext uri="{FF2B5EF4-FFF2-40B4-BE49-F238E27FC236}">
                <a16:creationId xmlns:a16="http://schemas.microsoft.com/office/drawing/2014/main" id="{F44D9926-C245-4E0F-84C9-877165A11DD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63574" y="667554"/>
            <a:ext cx="2359145" cy="1105073"/>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Brain SVG Mind Svg Brain Clipart Brain Files for Cricut | Ets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1469" y="709328"/>
            <a:ext cx="1927643" cy="154211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169133" y="1603184"/>
            <a:ext cx="3870928" cy="2269980"/>
          </a:xfrm>
          <a:prstGeom prst="rect">
            <a:avLst/>
          </a:prstGeom>
          <a:noFill/>
        </p:spPr>
        <p:txBody>
          <a:bodyPr wrap="square" rtlCol="0">
            <a:spAutoFit/>
          </a:bodyPr>
          <a:lstStyle/>
          <a:p>
            <a:pPr marL="214307" indent="-214307">
              <a:buFont typeface="Wingdings" panose="05000000000000000000" pitchFamily="2" charset="2"/>
              <a:buChar char="á"/>
            </a:pPr>
            <a:r>
              <a:rPr lang="en-US" sz="3200">
                <a:solidFill>
                  <a:schemeClr val="bg2">
                    <a:lumMod val="25000"/>
                  </a:schemeClr>
                </a:solidFill>
                <a:sym typeface="Wingdings" panose="05000000000000000000" pitchFamily="2" charset="2"/>
              </a:rPr>
              <a:t>Insulin</a:t>
            </a:r>
          </a:p>
          <a:p>
            <a:pPr marL="214307" indent="-214307">
              <a:buFont typeface="Wingdings" panose="05000000000000000000" pitchFamily="2" charset="2"/>
              <a:buChar char="â"/>
            </a:pPr>
            <a:r>
              <a:rPr lang="en-US" sz="3200">
                <a:solidFill>
                  <a:schemeClr val="bg2">
                    <a:lumMod val="25000"/>
                  </a:schemeClr>
                </a:solidFill>
                <a:sym typeface="Wingdings" panose="05000000000000000000" pitchFamily="2" charset="2"/>
              </a:rPr>
              <a:t>Glucagon</a:t>
            </a:r>
          </a:p>
          <a:p>
            <a:pPr marL="214307" indent="-214307">
              <a:buFont typeface="Wingdings" panose="05000000000000000000" pitchFamily="2" charset="2"/>
              <a:buChar char="â"/>
            </a:pPr>
            <a:endParaRPr lang="en-US" sz="3200" b="1">
              <a:sym typeface="Wingdings" panose="05000000000000000000" pitchFamily="2" charset="2"/>
            </a:endParaRPr>
          </a:p>
          <a:p>
            <a:pPr marL="214307" indent="-214307">
              <a:buFont typeface="Wingdings" panose="05000000000000000000" pitchFamily="2" charset="2"/>
              <a:buChar char="â"/>
            </a:pPr>
            <a:endParaRPr lang="en-US" sz="3200">
              <a:sym typeface="Wingdings" panose="05000000000000000000" pitchFamily="2" charset="2"/>
            </a:endParaRPr>
          </a:p>
          <a:p>
            <a:endParaRPr lang="en-US" sz="1351"/>
          </a:p>
        </p:txBody>
      </p:sp>
      <p:sp>
        <p:nvSpPr>
          <p:cNvPr id="21" name="TextBox 20"/>
          <p:cNvSpPr txBox="1"/>
          <p:nvPr/>
        </p:nvSpPr>
        <p:spPr>
          <a:xfrm>
            <a:off x="9568092" y="4617704"/>
            <a:ext cx="2295995" cy="1285095"/>
          </a:xfrm>
          <a:prstGeom prst="rect">
            <a:avLst/>
          </a:prstGeom>
          <a:noFill/>
        </p:spPr>
        <p:txBody>
          <a:bodyPr wrap="square" rtlCol="0">
            <a:spAutoFit/>
          </a:bodyPr>
          <a:lstStyle/>
          <a:p>
            <a:pPr marL="214307" indent="-214307">
              <a:buFont typeface="Wingdings" panose="05000000000000000000" pitchFamily="2" charset="2"/>
              <a:buChar char="â"/>
            </a:pPr>
            <a:r>
              <a:rPr lang="en-US" sz="3200">
                <a:solidFill>
                  <a:schemeClr val="bg2">
                    <a:lumMod val="25000"/>
                  </a:schemeClr>
                </a:solidFill>
                <a:sym typeface="Wingdings" panose="05000000000000000000" pitchFamily="2" charset="2"/>
              </a:rPr>
              <a:t>Gastric Emptying</a:t>
            </a:r>
          </a:p>
          <a:p>
            <a:endParaRPr lang="en-US" sz="1351"/>
          </a:p>
        </p:txBody>
      </p:sp>
      <p:sp>
        <p:nvSpPr>
          <p:cNvPr id="22" name="TextBox 21"/>
          <p:cNvSpPr txBox="1"/>
          <p:nvPr/>
        </p:nvSpPr>
        <p:spPr>
          <a:xfrm>
            <a:off x="293950" y="1896897"/>
            <a:ext cx="2649903" cy="792653"/>
          </a:xfrm>
          <a:prstGeom prst="rect">
            <a:avLst/>
          </a:prstGeom>
          <a:noFill/>
        </p:spPr>
        <p:txBody>
          <a:bodyPr wrap="square" rtlCol="0">
            <a:spAutoFit/>
          </a:bodyPr>
          <a:lstStyle/>
          <a:p>
            <a:pPr marL="214307" indent="-214307">
              <a:buFont typeface="Wingdings" panose="05000000000000000000" pitchFamily="2" charset="2"/>
              <a:buChar char="â"/>
            </a:pPr>
            <a:r>
              <a:rPr lang="en-US" sz="3200">
                <a:solidFill>
                  <a:schemeClr val="bg2">
                    <a:lumMod val="25000"/>
                  </a:schemeClr>
                </a:solidFill>
                <a:sym typeface="Wingdings" panose="05000000000000000000" pitchFamily="2" charset="2"/>
              </a:rPr>
              <a:t>Appetite</a:t>
            </a:r>
          </a:p>
          <a:p>
            <a:endParaRPr lang="en-US" sz="1351"/>
          </a:p>
        </p:txBody>
      </p:sp>
      <p:sp>
        <p:nvSpPr>
          <p:cNvPr id="10" name="AutoShape 30" descr="Free Black Arrow Transparent Background, Download Free Clip Art, Free Clip  Art on Clipart Library"/>
          <p:cNvSpPr>
            <a:spLocks noChangeAspect="1" noChangeArrowheads="1"/>
          </p:cNvSpPr>
          <p:nvPr/>
        </p:nvSpPr>
        <p:spPr bwMode="auto">
          <a:xfrm>
            <a:off x="1640681" y="7489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1" rIns="68580" bIns="34291" numCol="1" anchor="t" anchorCtr="0" compatLnSpc="1">
            <a:prstTxWarp prst="textNoShape">
              <a:avLst/>
            </a:prstTxWarp>
          </a:bodyPr>
          <a:lstStyle/>
          <a:p>
            <a:endParaRPr lang="en-US" sz="1351"/>
          </a:p>
        </p:txBody>
      </p:sp>
      <p:sp>
        <p:nvSpPr>
          <p:cNvPr id="12" name="AutoShape 46" descr="Free Red X Transparent Png, Download Free Clip Art, Free Clip Art on  Clipart Library"/>
          <p:cNvSpPr>
            <a:spLocks noChangeAspect="1" noChangeArrowheads="1"/>
          </p:cNvSpPr>
          <p:nvPr/>
        </p:nvSpPr>
        <p:spPr bwMode="auto">
          <a:xfrm>
            <a:off x="1754981" y="8632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1" rIns="68580" bIns="34291" numCol="1" anchor="t" anchorCtr="0" compatLnSpc="1">
            <a:prstTxWarp prst="textNoShape">
              <a:avLst/>
            </a:prstTxWarp>
          </a:bodyPr>
          <a:lstStyle/>
          <a:p>
            <a:endParaRPr lang="en-US" sz="1351"/>
          </a:p>
        </p:txBody>
      </p:sp>
      <p:sp>
        <p:nvSpPr>
          <p:cNvPr id="13" name="AutoShape 48" descr="Free Red X With Transparent Background, Download Free Clip Art, Free Clip  Art on Clipart Library"/>
          <p:cNvSpPr>
            <a:spLocks noChangeAspect="1" noChangeArrowheads="1"/>
          </p:cNvSpPr>
          <p:nvPr/>
        </p:nvSpPr>
        <p:spPr bwMode="auto">
          <a:xfrm>
            <a:off x="1869281" y="9775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1" rIns="68580" bIns="34291" numCol="1" anchor="t" anchorCtr="0" compatLnSpc="1">
            <a:prstTxWarp prst="textNoShape">
              <a:avLst/>
            </a:prstTxWarp>
          </a:bodyPr>
          <a:lstStyle/>
          <a:p>
            <a:endParaRPr lang="en-US" sz="1351"/>
          </a:p>
        </p:txBody>
      </p:sp>
      <p:sp>
        <p:nvSpPr>
          <p:cNvPr id="14" name="AutoShape 52" descr="Free Red X With Transparent Background, Download Free Clip Art, Free Clip  Art on Clipart Library"/>
          <p:cNvSpPr>
            <a:spLocks noChangeAspect="1" noChangeArrowheads="1"/>
          </p:cNvSpPr>
          <p:nvPr/>
        </p:nvSpPr>
        <p:spPr bwMode="auto">
          <a:xfrm>
            <a:off x="1983581" y="10918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1" rIns="68580" bIns="34291" numCol="1" anchor="t" anchorCtr="0" compatLnSpc="1">
            <a:prstTxWarp prst="textNoShape">
              <a:avLst/>
            </a:prstTxWarp>
          </a:bodyPr>
          <a:lstStyle/>
          <a:p>
            <a:endParaRPr lang="en-US" sz="1351"/>
          </a:p>
        </p:txBody>
      </p:sp>
      <p:pic>
        <p:nvPicPr>
          <p:cNvPr id="18" name="Picture 10" descr="http://www.clipartbest.com/cliparts/aTe/ozn/aTeoznBq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8708747">
            <a:off x="6082567" y="2088122"/>
            <a:ext cx="2114143" cy="506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0" descr="http://www.clipartbest.com/cliparts/aTe/ozn/aTeoznBqc.png">
            <a:extLst>
              <a:ext uri="{FF2B5EF4-FFF2-40B4-BE49-F238E27FC236}">
                <a16:creationId xmlns:a16="http://schemas.microsoft.com/office/drawing/2014/main" id="{EE46D991-D267-4420-AF40-2165F1529E4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031521">
            <a:off x="6431758" y="3889897"/>
            <a:ext cx="2025337" cy="4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0" descr="http://www.clipartbest.com/cliparts/aTe/ozn/aTeoznBqc.png">
            <a:extLst>
              <a:ext uri="{FF2B5EF4-FFF2-40B4-BE49-F238E27FC236}">
                <a16:creationId xmlns:a16="http://schemas.microsoft.com/office/drawing/2014/main" id="{2A234F2E-467F-41BA-AB82-7E454292C0E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3040918">
            <a:off x="2693262" y="2174827"/>
            <a:ext cx="2238293" cy="527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http://www.clipartbest.com/cliparts/aTe/ozn/aTeoznBqc.png">
            <a:extLst>
              <a:ext uri="{FF2B5EF4-FFF2-40B4-BE49-F238E27FC236}">
                <a16:creationId xmlns:a16="http://schemas.microsoft.com/office/drawing/2014/main" id="{CDCACD20-EE92-BEE5-B7A3-F8F99E7672D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9671196">
            <a:off x="2733821" y="3937139"/>
            <a:ext cx="1924616" cy="460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A4B72220-5AA9-4C1F-9E10-D5EFE85AB559}"/>
              </a:ext>
            </a:extLst>
          </p:cNvPr>
          <p:cNvSpPr txBox="1"/>
          <p:nvPr/>
        </p:nvSpPr>
        <p:spPr>
          <a:xfrm>
            <a:off x="8194417" y="2528386"/>
            <a:ext cx="3883113" cy="954107"/>
          </a:xfrm>
          <a:prstGeom prst="rect">
            <a:avLst/>
          </a:prstGeom>
          <a:noFill/>
        </p:spPr>
        <p:txBody>
          <a:bodyPr wrap="square" rtlCol="0">
            <a:spAutoFit/>
          </a:bodyPr>
          <a:lstStyle/>
          <a:p>
            <a:r>
              <a:rPr lang="el-GR" sz="3200">
                <a:solidFill>
                  <a:schemeClr val="bg2">
                    <a:lumMod val="25000"/>
                  </a:schemeClr>
                </a:solidFill>
                <a:cs typeface="Calibri" panose="020F0502020204030204" pitchFamily="34" charset="0"/>
                <a:sym typeface="Wingdings" panose="05000000000000000000" pitchFamily="2" charset="2"/>
              </a:rPr>
              <a:t>β</a:t>
            </a:r>
            <a:r>
              <a:rPr lang="en-US" sz="3200">
                <a:solidFill>
                  <a:schemeClr val="bg2">
                    <a:lumMod val="25000"/>
                  </a:schemeClr>
                </a:solidFill>
                <a:cs typeface="Calibri" panose="020F0502020204030204" pitchFamily="34" charset="0"/>
                <a:sym typeface="Wingdings" panose="05000000000000000000" pitchFamily="2" charset="2"/>
              </a:rPr>
              <a:t>-cell proliferation</a:t>
            </a:r>
            <a:endParaRPr lang="en-US" sz="3200">
              <a:solidFill>
                <a:schemeClr val="bg2">
                  <a:lumMod val="25000"/>
                </a:schemeClr>
              </a:solidFill>
              <a:sym typeface="Wingdings" panose="05000000000000000000" pitchFamily="2" charset="2"/>
            </a:endParaRPr>
          </a:p>
          <a:p>
            <a:endParaRPr lang="en-US" sz="2400" b="1"/>
          </a:p>
        </p:txBody>
      </p:sp>
      <p:sp>
        <p:nvSpPr>
          <p:cNvPr id="20" name="TextBox 19">
            <a:extLst>
              <a:ext uri="{FF2B5EF4-FFF2-40B4-BE49-F238E27FC236}">
                <a16:creationId xmlns:a16="http://schemas.microsoft.com/office/drawing/2014/main" id="{8A3D2639-AC1E-4F4C-9C92-369E2CC430C0}"/>
              </a:ext>
            </a:extLst>
          </p:cNvPr>
          <p:cNvSpPr txBox="1"/>
          <p:nvPr/>
        </p:nvSpPr>
        <p:spPr>
          <a:xfrm>
            <a:off x="8206416" y="3002792"/>
            <a:ext cx="3883113" cy="954107"/>
          </a:xfrm>
          <a:prstGeom prst="rect">
            <a:avLst/>
          </a:prstGeom>
          <a:noFill/>
        </p:spPr>
        <p:txBody>
          <a:bodyPr wrap="square" rtlCol="0">
            <a:spAutoFit/>
          </a:bodyPr>
          <a:lstStyle/>
          <a:p>
            <a:r>
              <a:rPr lang="el-GR" sz="3200" dirty="0">
                <a:solidFill>
                  <a:schemeClr val="bg2">
                    <a:lumMod val="25000"/>
                  </a:schemeClr>
                </a:solidFill>
                <a:cs typeface="Calibri" panose="020F0502020204030204" pitchFamily="34" charset="0"/>
                <a:sym typeface="Wingdings" panose="05000000000000000000" pitchFamily="2" charset="2"/>
              </a:rPr>
              <a:t>β</a:t>
            </a:r>
            <a:r>
              <a:rPr lang="en-US" sz="3200" dirty="0">
                <a:solidFill>
                  <a:schemeClr val="bg2">
                    <a:lumMod val="25000"/>
                  </a:schemeClr>
                </a:solidFill>
                <a:cs typeface="Calibri" panose="020F0502020204030204" pitchFamily="34" charset="0"/>
                <a:sym typeface="Wingdings" panose="05000000000000000000" pitchFamily="2" charset="2"/>
              </a:rPr>
              <a:t>-cell apoptosis</a:t>
            </a:r>
          </a:p>
          <a:p>
            <a:endParaRPr lang="en-US" sz="2400" b="1" dirty="0"/>
          </a:p>
        </p:txBody>
      </p:sp>
      <p:sp>
        <p:nvSpPr>
          <p:cNvPr id="3" name="!!TextBox 14">
            <a:extLst>
              <a:ext uri="{FF2B5EF4-FFF2-40B4-BE49-F238E27FC236}">
                <a16:creationId xmlns:a16="http://schemas.microsoft.com/office/drawing/2014/main" id="{2BFBCF79-9848-954C-F202-A25534951782}"/>
              </a:ext>
            </a:extLst>
          </p:cNvPr>
          <p:cNvSpPr txBox="1"/>
          <p:nvPr/>
        </p:nvSpPr>
        <p:spPr>
          <a:xfrm>
            <a:off x="3975035" y="3040982"/>
            <a:ext cx="3421860" cy="1733680"/>
          </a:xfrm>
          <a:prstGeom prst="rect">
            <a:avLst/>
          </a:prstGeom>
          <a:noFill/>
        </p:spPr>
        <p:txBody>
          <a:bodyPr wrap="square" rtlCol="0">
            <a:spAutoFit/>
          </a:bodyPr>
          <a:lstStyle/>
          <a:p>
            <a:pPr algn="ctr"/>
            <a:r>
              <a:rPr lang="en-US" sz="5333" b="1">
                <a:solidFill>
                  <a:schemeClr val="accent1"/>
                </a:solidFill>
              </a:rPr>
              <a:t>GLP1/ GIP  RA</a:t>
            </a:r>
          </a:p>
        </p:txBody>
      </p:sp>
      <p:pic>
        <p:nvPicPr>
          <p:cNvPr id="5" name="Picture 10">
            <a:extLst>
              <a:ext uri="{FF2B5EF4-FFF2-40B4-BE49-F238E27FC236}">
                <a16:creationId xmlns:a16="http://schemas.microsoft.com/office/drawing/2014/main" id="{D205338A-0F17-315B-BAC4-FE793D62FC6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41805" y="3785409"/>
            <a:ext cx="1750256" cy="157753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7CF37B7-F4B2-9922-4682-E5118ABF24B0}"/>
              </a:ext>
            </a:extLst>
          </p:cNvPr>
          <p:cNvSpPr txBox="1"/>
          <p:nvPr/>
        </p:nvSpPr>
        <p:spPr>
          <a:xfrm>
            <a:off x="3568324" y="436512"/>
            <a:ext cx="3842342" cy="2390141"/>
          </a:xfrm>
          <a:prstGeom prst="rect">
            <a:avLst/>
          </a:prstGeom>
          <a:noFill/>
        </p:spPr>
        <p:txBody>
          <a:bodyPr wrap="square" rtlCol="0">
            <a:spAutoFit/>
          </a:bodyPr>
          <a:lstStyle/>
          <a:p>
            <a:pPr algn="ctr"/>
            <a:r>
              <a:rPr lang="en-US" sz="3733" b="1" dirty="0">
                <a:solidFill>
                  <a:schemeClr val="accent4"/>
                </a:solidFill>
              </a:rPr>
              <a:t>GLP1/GIP-RA works at a supraphysiologic level</a:t>
            </a:r>
          </a:p>
        </p:txBody>
      </p:sp>
      <p:grpSp>
        <p:nvGrpSpPr>
          <p:cNvPr id="28" name="Group 27">
            <a:extLst>
              <a:ext uri="{FF2B5EF4-FFF2-40B4-BE49-F238E27FC236}">
                <a16:creationId xmlns:a16="http://schemas.microsoft.com/office/drawing/2014/main" id="{1242DA30-E251-D411-0FFF-EC354249BCE9}"/>
              </a:ext>
            </a:extLst>
          </p:cNvPr>
          <p:cNvGrpSpPr/>
          <p:nvPr/>
        </p:nvGrpSpPr>
        <p:grpSpPr>
          <a:xfrm>
            <a:off x="335865" y="3268864"/>
            <a:ext cx="6096000" cy="2841145"/>
            <a:chOff x="327913" y="3245985"/>
            <a:chExt cx="6096000" cy="2841145"/>
          </a:xfrm>
        </p:grpSpPr>
        <p:pic>
          <p:nvPicPr>
            <p:cNvPr id="29" name="Picture 4" descr="Home | CardioSmart – American College of Cardiology">
              <a:extLst>
                <a:ext uri="{FF2B5EF4-FFF2-40B4-BE49-F238E27FC236}">
                  <a16:creationId xmlns:a16="http://schemas.microsoft.com/office/drawing/2014/main" id="{8A97D8AA-FA4E-8376-D539-4E3645C3CD2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1470" y="3245985"/>
              <a:ext cx="1638105" cy="2192876"/>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F91C1E62-7A47-AF12-1F86-5A66EBCC618E}"/>
                </a:ext>
              </a:extLst>
            </p:cNvPr>
            <p:cNvSpPr txBox="1"/>
            <p:nvPr/>
          </p:nvSpPr>
          <p:spPr>
            <a:xfrm>
              <a:off x="327913" y="5502355"/>
              <a:ext cx="6096000" cy="584775"/>
            </a:xfrm>
            <a:prstGeom prst="rect">
              <a:avLst/>
            </a:prstGeom>
            <a:noFill/>
          </p:spPr>
          <p:txBody>
            <a:bodyPr wrap="square">
              <a:spAutoFit/>
            </a:bodyPr>
            <a:lstStyle/>
            <a:p>
              <a:r>
                <a:rPr lang="en-US" sz="3200">
                  <a:solidFill>
                    <a:schemeClr val="bg2">
                      <a:lumMod val="25000"/>
                    </a:schemeClr>
                  </a:solidFill>
                  <a:sym typeface="Wingdings" panose="05000000000000000000" pitchFamily="2" charset="2"/>
                </a:rPr>
                <a:t> Cardio-protection</a:t>
              </a:r>
            </a:p>
          </p:txBody>
        </p:sp>
      </p:grpSp>
    </p:spTree>
    <p:custDataLst>
      <p:tags r:id="rId1"/>
    </p:custDataLst>
    <p:extLst>
      <p:ext uri="{BB962C8B-B14F-4D97-AF65-F5344CB8AC3E}">
        <p14:creationId xmlns:p14="http://schemas.microsoft.com/office/powerpoint/2010/main" val="1584349080"/>
      </p:ext>
    </p:extLst>
  </p:cSld>
  <p:clrMapOvr>
    <a:masterClrMapping/>
  </p:clrMapOvr>
  <mc:AlternateContent xmlns:mc="http://schemas.openxmlformats.org/markup-compatibility/2006">
    <mc:Choice xmlns:p14="http://schemas.microsoft.com/office/powerpoint/2010/main" Requires="p14">
      <p:transition spd="med" p14:dur="700" advTm="76676">
        <p:fade/>
      </p:transition>
    </mc:Choice>
    <mc:Fallback>
      <p:transition spd="med" advTm="76676">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48C074-0CCB-ED4F-0CF6-A2B3EC9CAA9C}"/>
              </a:ext>
            </a:extLst>
          </p:cNvPr>
          <p:cNvSpPr>
            <a:spLocks noGrp="1"/>
          </p:cNvSpPr>
          <p:nvPr>
            <p:ph type="title"/>
          </p:nvPr>
        </p:nvSpPr>
        <p:spPr>
          <a:xfrm>
            <a:off x="620067" y="2434710"/>
            <a:ext cx="10951866" cy="2743200"/>
          </a:xfrm>
        </p:spPr>
        <p:txBody>
          <a:bodyPr>
            <a:normAutofit/>
          </a:bodyPr>
          <a:lstStyle/>
          <a:p>
            <a:pPr algn="ctr"/>
            <a:r>
              <a:rPr lang="en-US" sz="6600" cap="none"/>
              <a:t> </a:t>
            </a:r>
            <a:r>
              <a:rPr lang="en-US" sz="6600" cap="none">
                <a:latin typeface="+mn-lt"/>
              </a:rPr>
              <a:t>LET’S MEET THE INCRETIN DRUGS!</a:t>
            </a:r>
            <a:endParaRPr lang="en-US" sz="6600">
              <a:latin typeface="+mn-lt"/>
            </a:endParaRPr>
          </a:p>
        </p:txBody>
      </p:sp>
    </p:spTree>
    <p:extLst>
      <p:ext uri="{BB962C8B-B14F-4D97-AF65-F5344CB8AC3E}">
        <p14:creationId xmlns:p14="http://schemas.microsoft.com/office/powerpoint/2010/main" val="2586123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C87F35A7-E979-2EEF-48AA-C829985C3A97}"/>
              </a:ext>
            </a:extLst>
          </p:cNvPr>
          <p:cNvGraphicFramePr>
            <a:graphicFrameLocks noGrp="1"/>
          </p:cNvGraphicFramePr>
          <p:nvPr>
            <p:ph idx="1"/>
          </p:nvPr>
        </p:nvGraphicFramePr>
        <p:xfrm>
          <a:off x="589052" y="322020"/>
          <a:ext cx="11013897" cy="6213960"/>
        </p:xfrm>
        <a:graphic>
          <a:graphicData uri="http://schemas.openxmlformats.org/drawingml/2006/table">
            <a:tbl>
              <a:tblPr firstRow="1" bandRow="1">
                <a:tableStyleId>{5940675A-B579-460E-94D1-54222C63F5DA}</a:tableStyleId>
              </a:tblPr>
              <a:tblGrid>
                <a:gridCol w="3141067">
                  <a:extLst>
                    <a:ext uri="{9D8B030D-6E8A-4147-A177-3AD203B41FA5}">
                      <a16:colId xmlns:a16="http://schemas.microsoft.com/office/drawing/2014/main" val="2678691995"/>
                    </a:ext>
                  </a:extLst>
                </a:gridCol>
                <a:gridCol w="3133738">
                  <a:extLst>
                    <a:ext uri="{9D8B030D-6E8A-4147-A177-3AD203B41FA5}">
                      <a16:colId xmlns:a16="http://schemas.microsoft.com/office/drawing/2014/main" val="4004944916"/>
                    </a:ext>
                  </a:extLst>
                </a:gridCol>
                <a:gridCol w="4739092">
                  <a:extLst>
                    <a:ext uri="{9D8B030D-6E8A-4147-A177-3AD203B41FA5}">
                      <a16:colId xmlns:a16="http://schemas.microsoft.com/office/drawing/2014/main" val="3622729535"/>
                    </a:ext>
                  </a:extLst>
                </a:gridCol>
              </a:tblGrid>
              <a:tr h="621396">
                <a:tc gridSpan="3">
                  <a:txBody>
                    <a:bodyPr/>
                    <a:lstStyle/>
                    <a:p>
                      <a:pPr algn="ctr"/>
                      <a:r>
                        <a:rPr lang="en-US" sz="3400" b="0" dirty="0">
                          <a:solidFill>
                            <a:schemeClr val="tx2"/>
                          </a:solidFill>
                        </a:rPr>
                        <a:t>GLP1 / GIP RA Drugs</a:t>
                      </a:r>
                    </a:p>
                  </a:txBody>
                  <a:tcPr>
                    <a:solidFill>
                      <a:schemeClr val="accent1"/>
                    </a:solidFill>
                  </a:tcPr>
                </a:tc>
                <a:tc hMerge="1">
                  <a:txBody>
                    <a:bodyPr/>
                    <a:lstStyle/>
                    <a:p>
                      <a:endParaRPr lang="en-US" sz="3300" b="0">
                        <a:solidFill>
                          <a:schemeClr val="tx2"/>
                        </a:solidFill>
                      </a:endParaRPr>
                    </a:p>
                  </a:txBody>
                  <a:tcPr>
                    <a:solidFill>
                      <a:schemeClr val="accent1"/>
                    </a:solidFill>
                  </a:tcPr>
                </a:tc>
                <a:tc hMerge="1">
                  <a:txBody>
                    <a:bodyPr/>
                    <a:lstStyle/>
                    <a:p>
                      <a:endParaRPr lang="en-US" sz="3300" b="0">
                        <a:solidFill>
                          <a:schemeClr val="tx2"/>
                        </a:solidFill>
                      </a:endParaRPr>
                    </a:p>
                  </a:txBody>
                  <a:tcPr>
                    <a:solidFill>
                      <a:schemeClr val="accent1"/>
                    </a:solidFill>
                  </a:tcPr>
                </a:tc>
                <a:extLst>
                  <a:ext uri="{0D108BD9-81ED-4DB2-BD59-A6C34878D82A}">
                    <a16:rowId xmlns:a16="http://schemas.microsoft.com/office/drawing/2014/main" val="2131388515"/>
                  </a:ext>
                </a:extLst>
              </a:tr>
              <a:tr h="621396">
                <a:tc>
                  <a:txBody>
                    <a:bodyPr/>
                    <a:lstStyle/>
                    <a:p>
                      <a:r>
                        <a:rPr lang="en-US" sz="3400" b="0">
                          <a:solidFill>
                            <a:schemeClr val="tx2"/>
                          </a:solidFill>
                          <a:sym typeface="Wingdings" panose="05000000000000000000" pitchFamily="2" charset="2"/>
                        </a:rPr>
                        <a:t>exenatide</a:t>
                      </a:r>
                      <a:endParaRPr lang="en-US" sz="3400" b="0">
                        <a:solidFill>
                          <a:schemeClr val="tx2"/>
                        </a:solidFill>
                      </a:endParaRPr>
                    </a:p>
                  </a:txBody>
                  <a:tcPr>
                    <a:solidFill>
                      <a:schemeClr val="accent2"/>
                    </a:solidFill>
                  </a:tcPr>
                </a:tc>
                <a:tc>
                  <a:txBody>
                    <a:bodyPr/>
                    <a:lstStyle/>
                    <a:p>
                      <a:r>
                        <a:rPr lang="en-US" sz="3400" b="0">
                          <a:solidFill>
                            <a:schemeClr val="tx2"/>
                          </a:solidFill>
                          <a:sym typeface="Wingdings" panose="05000000000000000000" pitchFamily="2" charset="2"/>
                        </a:rPr>
                        <a:t>Bydureon BCise </a:t>
                      </a:r>
                      <a:endParaRPr lang="en-US" sz="3400" b="0">
                        <a:solidFill>
                          <a:schemeClr val="tx2"/>
                        </a:solidFill>
                      </a:endParaRPr>
                    </a:p>
                  </a:txBody>
                  <a:tcPr>
                    <a:solidFill>
                      <a:schemeClr val="accent2"/>
                    </a:solidFill>
                  </a:tcPr>
                </a:tc>
                <a:tc>
                  <a:txBody>
                    <a:bodyPr/>
                    <a:lstStyle/>
                    <a:p>
                      <a:r>
                        <a:rPr lang="en-US" sz="3400" b="0">
                          <a:solidFill>
                            <a:schemeClr val="tx2"/>
                          </a:solidFill>
                        </a:rPr>
                        <a:t>1 x week injection</a:t>
                      </a:r>
                    </a:p>
                  </a:txBody>
                  <a:tcPr>
                    <a:solidFill>
                      <a:schemeClr val="accent2"/>
                    </a:solidFill>
                  </a:tcPr>
                </a:tc>
                <a:extLst>
                  <a:ext uri="{0D108BD9-81ED-4DB2-BD59-A6C34878D82A}">
                    <a16:rowId xmlns:a16="http://schemas.microsoft.com/office/drawing/2014/main" val="2296209168"/>
                  </a:ext>
                </a:extLst>
              </a:tr>
              <a:tr h="621396">
                <a:tc>
                  <a:txBody>
                    <a:bodyPr/>
                    <a:lstStyle/>
                    <a:p>
                      <a:r>
                        <a:rPr lang="en-US" sz="3400" b="0">
                          <a:solidFill>
                            <a:schemeClr val="tx2"/>
                          </a:solidFill>
                          <a:sym typeface="Wingdings" panose="05000000000000000000" pitchFamily="2" charset="2"/>
                        </a:rPr>
                        <a:t>dulaglutide</a:t>
                      </a:r>
                      <a:endParaRPr lang="en-US" sz="3400" b="0">
                        <a:solidFill>
                          <a:schemeClr val="tx2"/>
                        </a:solidFill>
                      </a:endParaRPr>
                    </a:p>
                  </a:txBody>
                  <a:tcPr/>
                </a:tc>
                <a:tc>
                  <a:txBody>
                    <a:bodyPr/>
                    <a:lstStyle/>
                    <a:p>
                      <a:r>
                        <a:rPr lang="en-US" sz="3400">
                          <a:solidFill>
                            <a:schemeClr val="tx2"/>
                          </a:solidFill>
                          <a:sym typeface="Wingdings" panose="05000000000000000000" pitchFamily="2" charset="2"/>
                        </a:rPr>
                        <a:t>Trulicity</a:t>
                      </a:r>
                      <a:endParaRPr lang="en-US" sz="3400">
                        <a:solidFill>
                          <a:schemeClr val="tx2"/>
                        </a:solidFill>
                      </a:endParaRPr>
                    </a:p>
                  </a:txBody>
                  <a:tcPr/>
                </a:tc>
                <a:tc>
                  <a:txBody>
                    <a:bodyPr/>
                    <a:lstStyle/>
                    <a:p>
                      <a:r>
                        <a:rPr lang="en-US" sz="3400">
                          <a:solidFill>
                            <a:schemeClr val="tx2"/>
                          </a:solidFill>
                        </a:rPr>
                        <a:t>1 x week injection</a:t>
                      </a:r>
                    </a:p>
                  </a:txBody>
                  <a:tcPr/>
                </a:tc>
                <a:extLst>
                  <a:ext uri="{0D108BD9-81ED-4DB2-BD59-A6C34878D82A}">
                    <a16:rowId xmlns:a16="http://schemas.microsoft.com/office/drawing/2014/main" val="3765236649"/>
                  </a:ext>
                </a:extLst>
              </a:tr>
              <a:tr h="621396">
                <a:tc rowSpan="2">
                  <a:txBody>
                    <a:bodyPr/>
                    <a:lstStyle/>
                    <a:p>
                      <a:r>
                        <a:rPr lang="en-US" sz="3400" b="0">
                          <a:solidFill>
                            <a:schemeClr val="tx2"/>
                          </a:solidFill>
                          <a:sym typeface="Wingdings" panose="05000000000000000000" pitchFamily="2" charset="2"/>
                        </a:rPr>
                        <a:t>liraglutide</a:t>
                      </a:r>
                      <a:endParaRPr lang="en-US" sz="3400" b="0">
                        <a:solidFill>
                          <a:schemeClr val="tx2"/>
                        </a:solidFill>
                      </a:endParaRPr>
                    </a:p>
                  </a:txBody>
                  <a:tcPr>
                    <a:solidFill>
                      <a:schemeClr val="accent2"/>
                    </a:solidFill>
                  </a:tcPr>
                </a:tc>
                <a:tc>
                  <a:txBody>
                    <a:bodyPr/>
                    <a:lstStyle/>
                    <a:p>
                      <a:r>
                        <a:rPr lang="en-US" sz="3400">
                          <a:solidFill>
                            <a:schemeClr val="tx2"/>
                          </a:solidFill>
                          <a:sym typeface="Wingdings" panose="05000000000000000000" pitchFamily="2" charset="2"/>
                        </a:rPr>
                        <a:t>Victoza</a:t>
                      </a:r>
                      <a:endParaRPr lang="en-US" sz="3400">
                        <a:solidFill>
                          <a:schemeClr val="tx2"/>
                        </a:solidFill>
                      </a:endParaRPr>
                    </a:p>
                  </a:txBody>
                  <a:tcP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400">
                          <a:solidFill>
                            <a:schemeClr val="tx2"/>
                          </a:solidFill>
                        </a:rPr>
                        <a:t>1 x day injection</a:t>
                      </a:r>
                    </a:p>
                  </a:txBody>
                  <a:tcPr>
                    <a:solidFill>
                      <a:schemeClr val="accent2"/>
                    </a:solidFill>
                  </a:tcPr>
                </a:tc>
                <a:extLst>
                  <a:ext uri="{0D108BD9-81ED-4DB2-BD59-A6C34878D82A}">
                    <a16:rowId xmlns:a16="http://schemas.microsoft.com/office/drawing/2014/main" val="1834285327"/>
                  </a:ext>
                </a:extLst>
              </a:tr>
              <a:tr h="621396">
                <a:tc vMerge="1">
                  <a:txBody>
                    <a:bodyPr/>
                    <a:lstStyle/>
                    <a:p>
                      <a:endParaRPr lang="en-US"/>
                    </a:p>
                  </a:txBody>
                  <a:tcPr/>
                </a:tc>
                <a:tc>
                  <a:txBody>
                    <a:bodyPr/>
                    <a:lstStyle/>
                    <a:p>
                      <a:r>
                        <a:rPr lang="en-US" sz="3400">
                          <a:solidFill>
                            <a:schemeClr val="tx2"/>
                          </a:solidFill>
                        </a:rPr>
                        <a:t>Saxenda (Wt)</a:t>
                      </a:r>
                    </a:p>
                  </a:txBody>
                  <a:tcP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400">
                          <a:solidFill>
                            <a:schemeClr val="tx2"/>
                          </a:solidFill>
                        </a:rPr>
                        <a:t>1 x day injection</a:t>
                      </a:r>
                    </a:p>
                  </a:txBody>
                  <a:tcPr>
                    <a:solidFill>
                      <a:schemeClr val="accent2"/>
                    </a:solidFill>
                  </a:tcPr>
                </a:tc>
                <a:extLst>
                  <a:ext uri="{0D108BD9-81ED-4DB2-BD59-A6C34878D82A}">
                    <a16:rowId xmlns:a16="http://schemas.microsoft.com/office/drawing/2014/main" val="2744349323"/>
                  </a:ext>
                </a:extLst>
              </a:tr>
              <a:tr h="621396">
                <a:tc rowSpan="3">
                  <a:txBody>
                    <a:bodyPr/>
                    <a:lstStyle/>
                    <a:p>
                      <a:r>
                        <a:rPr lang="en-US" sz="3400" b="0">
                          <a:solidFill>
                            <a:schemeClr val="tx2"/>
                          </a:solidFill>
                          <a:sym typeface="Wingdings" panose="05000000000000000000" pitchFamily="2" charset="2"/>
                        </a:rPr>
                        <a:t>semaglutide</a:t>
                      </a:r>
                    </a:p>
                  </a:txBody>
                  <a:tcPr/>
                </a:tc>
                <a:tc>
                  <a:txBody>
                    <a:bodyPr/>
                    <a:lstStyle/>
                    <a:p>
                      <a:r>
                        <a:rPr lang="en-US" sz="3400">
                          <a:solidFill>
                            <a:schemeClr val="tx2"/>
                          </a:solidFill>
                        </a:rPr>
                        <a:t>Ozempic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400">
                          <a:solidFill>
                            <a:schemeClr val="tx2"/>
                          </a:solidFill>
                        </a:rPr>
                        <a:t>1 x week injection</a:t>
                      </a:r>
                    </a:p>
                  </a:txBody>
                  <a:tcPr/>
                </a:tc>
                <a:extLst>
                  <a:ext uri="{0D108BD9-81ED-4DB2-BD59-A6C34878D82A}">
                    <a16:rowId xmlns:a16="http://schemas.microsoft.com/office/drawing/2014/main" val="2725153002"/>
                  </a:ext>
                </a:extLst>
              </a:tr>
              <a:tr h="621396">
                <a:tc vMerge="1">
                  <a:txBody>
                    <a:bodyPr/>
                    <a:lstStyle/>
                    <a:p>
                      <a:endParaRPr/>
                    </a:p>
                  </a:txBody>
                  <a:tcPr/>
                </a:tc>
                <a:tc>
                  <a:txBody>
                    <a:bodyPr/>
                    <a:lstStyle/>
                    <a:p>
                      <a:r>
                        <a:rPr lang="en-US" sz="3400">
                          <a:solidFill>
                            <a:schemeClr val="tx2"/>
                          </a:solidFill>
                        </a:rPr>
                        <a:t>Rybelsus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400">
                          <a:solidFill>
                            <a:schemeClr val="tx2"/>
                          </a:solidFill>
                        </a:rPr>
                        <a:t>1 x day pill</a:t>
                      </a:r>
                    </a:p>
                  </a:txBody>
                  <a:tcPr/>
                </a:tc>
                <a:extLst>
                  <a:ext uri="{0D108BD9-81ED-4DB2-BD59-A6C34878D82A}">
                    <a16:rowId xmlns:a16="http://schemas.microsoft.com/office/drawing/2014/main" val="451265285"/>
                  </a:ext>
                </a:extLst>
              </a:tr>
              <a:tr h="621396">
                <a:tc vMerge="1">
                  <a:txBody>
                    <a:bodyPr/>
                    <a:lstStyle/>
                    <a:p>
                      <a:endParaRPr/>
                    </a:p>
                  </a:txBody>
                  <a:tcPr/>
                </a:tc>
                <a:tc>
                  <a:txBody>
                    <a:bodyPr/>
                    <a:lstStyle/>
                    <a:p>
                      <a:r>
                        <a:rPr lang="en-US" sz="3400">
                          <a:solidFill>
                            <a:schemeClr val="tx2"/>
                          </a:solidFill>
                        </a:rPr>
                        <a:t>Wegovy (Wt)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400">
                          <a:solidFill>
                            <a:schemeClr val="tx2"/>
                          </a:solidFill>
                        </a:rPr>
                        <a:t>1 x week injection</a:t>
                      </a:r>
                    </a:p>
                  </a:txBody>
                  <a:tcPr/>
                </a:tc>
                <a:extLst>
                  <a:ext uri="{0D108BD9-81ED-4DB2-BD59-A6C34878D82A}">
                    <a16:rowId xmlns:a16="http://schemas.microsoft.com/office/drawing/2014/main" val="214002325"/>
                  </a:ext>
                </a:extLst>
              </a:tr>
              <a:tr h="621396">
                <a:tc rowSpan="2">
                  <a:txBody>
                    <a:bodyPr/>
                    <a:lstStyle/>
                    <a:p>
                      <a:r>
                        <a:rPr lang="en-US" sz="3400" b="0">
                          <a:solidFill>
                            <a:schemeClr val="tx2"/>
                          </a:solidFill>
                        </a:rPr>
                        <a:t>tirzepatide</a:t>
                      </a:r>
                    </a:p>
                  </a:txBody>
                  <a:tcPr>
                    <a:solidFill>
                      <a:schemeClr val="accent2"/>
                    </a:solidFill>
                  </a:tcPr>
                </a:tc>
                <a:tc>
                  <a:txBody>
                    <a:bodyPr/>
                    <a:lstStyle/>
                    <a:p>
                      <a:r>
                        <a:rPr lang="en-US" sz="3400">
                          <a:solidFill>
                            <a:schemeClr val="tx2"/>
                          </a:solidFill>
                        </a:rPr>
                        <a:t>Moujaro</a:t>
                      </a:r>
                    </a:p>
                  </a:txBody>
                  <a:tcP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400">
                          <a:solidFill>
                            <a:schemeClr val="tx2"/>
                          </a:solidFill>
                        </a:rPr>
                        <a:t>1 x week injection</a:t>
                      </a:r>
                    </a:p>
                  </a:txBody>
                  <a:tcPr>
                    <a:solidFill>
                      <a:schemeClr val="accent2"/>
                    </a:solidFill>
                  </a:tcPr>
                </a:tc>
                <a:extLst>
                  <a:ext uri="{0D108BD9-81ED-4DB2-BD59-A6C34878D82A}">
                    <a16:rowId xmlns:a16="http://schemas.microsoft.com/office/drawing/2014/main" val="2582906787"/>
                  </a:ext>
                </a:extLst>
              </a:tr>
              <a:tr h="621396">
                <a:tc vMerge="1">
                  <a:txBody>
                    <a:bodyPr/>
                    <a:lstStyle/>
                    <a:p>
                      <a:endParaRPr/>
                    </a:p>
                  </a:txBody>
                  <a:tcPr/>
                </a:tc>
                <a:tc>
                  <a:txBody>
                    <a:bodyPr/>
                    <a:lstStyle/>
                    <a:p>
                      <a:r>
                        <a:rPr lang="en-US" sz="3400">
                          <a:solidFill>
                            <a:schemeClr val="tx2"/>
                          </a:solidFill>
                        </a:rPr>
                        <a:t>Zepbound (Wt)</a:t>
                      </a:r>
                    </a:p>
                  </a:txBody>
                  <a:tcP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400" dirty="0">
                          <a:solidFill>
                            <a:schemeClr val="tx2"/>
                          </a:solidFill>
                        </a:rPr>
                        <a:t>1 x week injection</a:t>
                      </a:r>
                    </a:p>
                  </a:txBody>
                  <a:tcPr>
                    <a:solidFill>
                      <a:schemeClr val="accent2"/>
                    </a:solidFill>
                  </a:tcPr>
                </a:tc>
                <a:extLst>
                  <a:ext uri="{0D108BD9-81ED-4DB2-BD59-A6C34878D82A}">
                    <a16:rowId xmlns:a16="http://schemas.microsoft.com/office/drawing/2014/main" val="2600859182"/>
                  </a:ext>
                </a:extLst>
              </a:tr>
            </a:tbl>
          </a:graphicData>
        </a:graphic>
      </p:graphicFrame>
    </p:spTree>
    <p:custDataLst>
      <p:tags r:id="rId1"/>
    </p:custDataLst>
    <p:extLst>
      <p:ext uri="{BB962C8B-B14F-4D97-AF65-F5344CB8AC3E}">
        <p14:creationId xmlns:p14="http://schemas.microsoft.com/office/powerpoint/2010/main" val="3654507477"/>
      </p:ext>
    </p:extLst>
  </p:cSld>
  <p:clrMapOvr>
    <a:masterClrMapping/>
  </p:clrMapOvr>
  <mc:AlternateContent xmlns:mc="http://schemas.openxmlformats.org/markup-compatibility/2006" xmlns:p14="http://schemas.microsoft.com/office/powerpoint/2010/main">
    <mc:Choice Requires="p14">
      <p:transition p14:dur="0" advTm="16040"/>
    </mc:Choice>
    <mc:Fallback xmlns="">
      <p:transition advTm="1604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Picture 4" descr="Bydureon® Bcise™ Injectable Medicine Now Available In The Us For Patients">
            <a:extLst>
              <a:ext uri="{FF2B5EF4-FFF2-40B4-BE49-F238E27FC236}">
                <a16:creationId xmlns:a16="http://schemas.microsoft.com/office/drawing/2014/main" id="{D9C6EFEE-8665-B4F3-BE6A-46FFD5EE8EF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1853" b="22117"/>
          <a:stretch/>
        </p:blipFill>
        <p:spPr bwMode="auto">
          <a:xfrm>
            <a:off x="216568" y="348916"/>
            <a:ext cx="10154653" cy="3200400"/>
          </a:xfrm>
          <a:prstGeom prst="rect">
            <a:avLst/>
          </a:prstGeom>
          <a:noFill/>
          <a:extLst>
            <a:ext uri="{909E8E84-426E-40DD-AFC4-6F175D3DCCD1}">
              <a14:hiddenFill xmlns:a14="http://schemas.microsoft.com/office/drawing/2010/main">
                <a:solidFill>
                  <a:srgbClr val="FFFFFF"/>
                </a:solidFill>
              </a14:hiddenFill>
            </a:ext>
          </a:extLst>
        </p:spPr>
      </p:pic>
      <p:pic>
        <p:nvPicPr>
          <p:cNvPr id="38918" name="Picture 6" descr="FDA Approves Bydureon BCise – New Autoinjector to Launch Early 2018">
            <a:extLst>
              <a:ext uri="{FF2B5EF4-FFF2-40B4-BE49-F238E27FC236}">
                <a16:creationId xmlns:a16="http://schemas.microsoft.com/office/drawing/2014/main" id="{4C6F5B34-5E7F-9268-6DA0-C65F52ABC9B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2144" b="11973"/>
          <a:stretch/>
        </p:blipFill>
        <p:spPr bwMode="auto">
          <a:xfrm>
            <a:off x="2802856" y="3946357"/>
            <a:ext cx="9172575" cy="203333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163824150"/>
      </p:ext>
    </p:extLst>
  </p:cSld>
  <p:clrMapOvr>
    <a:masterClrMapping/>
  </p:clrMapOvr>
  <mc:AlternateContent xmlns:mc="http://schemas.openxmlformats.org/markup-compatibility/2006">
    <mc:Choice xmlns:p14="http://schemas.microsoft.com/office/powerpoint/2010/main" Requires="p14">
      <p:transition p14:dur="0" advTm="24515"/>
    </mc:Choice>
    <mc:Fallback>
      <p:transition advTm="2451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918"/>
                                        </p:tgtEl>
                                        <p:attrNameLst>
                                          <p:attrName>style.visibility</p:attrName>
                                        </p:attrNameLst>
                                      </p:cBhvr>
                                      <p:to>
                                        <p:strVal val="visible"/>
                                      </p:to>
                                    </p:set>
                                    <p:animEffect transition="in" filter="fade">
                                      <p:cBhvr>
                                        <p:cTn id="7" dur="500"/>
                                        <p:tgtEl>
                                          <p:spTgt spid="38918"/>
                                        </p:tgtEl>
                                      </p:cBhvr>
                                    </p:animEffect>
                                  </p:childTnLst>
                                </p:cTn>
                              </p:par>
                              <p:par>
                                <p:cTn id="8" presetID="10" presetClass="entr" presetSubtype="0" fill="hold" nodeType="withEffect">
                                  <p:stCondLst>
                                    <p:cond delay="0"/>
                                  </p:stCondLst>
                                  <p:childTnLst>
                                    <p:set>
                                      <p:cBhvr>
                                        <p:cTn id="9" dur="1" fill="hold">
                                          <p:stCondLst>
                                            <p:cond delay="0"/>
                                          </p:stCondLst>
                                        </p:cTn>
                                        <p:tgtEl>
                                          <p:spTgt spid="38916"/>
                                        </p:tgtEl>
                                        <p:attrNameLst>
                                          <p:attrName>style.visibility</p:attrName>
                                        </p:attrNameLst>
                                      </p:cBhvr>
                                      <p:to>
                                        <p:strVal val="visible"/>
                                      </p:to>
                                    </p:set>
                                    <p:animEffect transition="in" filter="fade">
                                      <p:cBhvr>
                                        <p:cTn id="10" dur="500"/>
                                        <p:tgtEl>
                                          <p:spTgt spid="38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linical Trials: A1C, Weight Change &amp; Cardiovascular Data | HCP | Trulicity  (dulaglutide)">
            <a:extLst>
              <a:ext uri="{FF2B5EF4-FFF2-40B4-BE49-F238E27FC236}">
                <a16:creationId xmlns:a16="http://schemas.microsoft.com/office/drawing/2014/main" id="{441B5DFE-C9EE-4BD5-83D5-8B8A8962E3E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3616"/>
          <a:stretch/>
        </p:blipFill>
        <p:spPr bwMode="auto">
          <a:xfrm>
            <a:off x="4758043" y="421044"/>
            <a:ext cx="7253336" cy="4352800"/>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Buy Trulicity Insulin Online and Save up to 90%">
            <a:extLst>
              <a:ext uri="{FF2B5EF4-FFF2-40B4-BE49-F238E27FC236}">
                <a16:creationId xmlns:a16="http://schemas.microsoft.com/office/drawing/2014/main" id="{3B09E85F-337D-4605-80F4-0C2BBFF29A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467" y="1959148"/>
            <a:ext cx="6231467" cy="311573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549605048"/>
      </p:ext>
    </p:extLst>
  </p:cSld>
  <p:clrMapOvr>
    <a:masterClrMapping/>
  </p:clrMapOvr>
  <mc:AlternateContent xmlns:mc="http://schemas.openxmlformats.org/markup-compatibility/2006">
    <mc:Choice xmlns:p14="http://schemas.microsoft.com/office/powerpoint/2010/main" Requires="p14">
      <p:transition spd="med" p14:dur="700" advTm="24515">
        <p:fade/>
      </p:transition>
    </mc:Choice>
    <mc:Fallback>
      <p:transition spd="med" advTm="24515">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0187" y="554777"/>
            <a:ext cx="9875520" cy="857251"/>
          </a:xfrm>
        </p:spPr>
        <p:txBody>
          <a:bodyPr>
            <a:normAutofit/>
          </a:bodyPr>
          <a:lstStyle/>
          <a:p>
            <a:r>
              <a:rPr lang="en-US" sz="4800" dirty="0">
                <a:cs typeface="Arial" panose="020B0604020202020204" pitchFamily="34" charset="0"/>
              </a:rPr>
              <a:t>What We’re Covering Today</a:t>
            </a:r>
          </a:p>
        </p:txBody>
      </p:sp>
      <p:sp>
        <p:nvSpPr>
          <p:cNvPr id="4" name="Content Placeholder 3"/>
          <p:cNvSpPr>
            <a:spLocks noGrp="1"/>
          </p:cNvSpPr>
          <p:nvPr>
            <p:ph idx="1"/>
          </p:nvPr>
        </p:nvSpPr>
        <p:spPr>
          <a:xfrm>
            <a:off x="1140276" y="1498222"/>
            <a:ext cx="10539307" cy="3476296"/>
          </a:xfrm>
        </p:spPr>
        <p:txBody>
          <a:bodyPr>
            <a:noAutofit/>
          </a:bodyPr>
          <a:lstStyle/>
          <a:p>
            <a:pPr>
              <a:spcAft>
                <a:spcPts val="1800"/>
              </a:spcAft>
            </a:pPr>
            <a:r>
              <a:rPr lang="en-US" sz="5400"/>
              <a:t>Cardioprotective? </a:t>
            </a:r>
          </a:p>
          <a:p>
            <a:pPr>
              <a:spcAft>
                <a:spcPts val="1800"/>
              </a:spcAft>
            </a:pPr>
            <a:r>
              <a:rPr lang="en-US" sz="5400"/>
              <a:t>Basic metabolism and diabetes</a:t>
            </a:r>
          </a:p>
          <a:p>
            <a:pPr>
              <a:spcAft>
                <a:spcPts val="600"/>
              </a:spcAft>
            </a:pPr>
            <a:r>
              <a:rPr lang="en-US" sz="5400"/>
              <a:t>Incretin system</a:t>
            </a:r>
          </a:p>
          <a:p>
            <a:pPr>
              <a:spcAft>
                <a:spcPts val="600"/>
              </a:spcAft>
            </a:pPr>
            <a:r>
              <a:rPr lang="en-US" sz="5400"/>
              <a:t>GLP1 /GIP Drugs</a:t>
            </a:r>
          </a:p>
        </p:txBody>
      </p:sp>
    </p:spTree>
    <p:custDataLst>
      <p:tags r:id="rId1"/>
    </p:custDataLst>
    <p:extLst>
      <p:ext uri="{BB962C8B-B14F-4D97-AF65-F5344CB8AC3E}">
        <p14:creationId xmlns:p14="http://schemas.microsoft.com/office/powerpoint/2010/main" val="1058108728"/>
      </p:ext>
    </p:extLst>
  </p:cSld>
  <p:clrMapOvr>
    <a:masterClrMapping/>
  </p:clrMapOvr>
  <mc:AlternateContent xmlns:mc="http://schemas.openxmlformats.org/markup-compatibility/2006" xmlns:p14="http://schemas.microsoft.com/office/powerpoint/2010/main">
    <mc:Choice Requires="p14">
      <p:transition p14:dur="0" advTm="40601"/>
    </mc:Choice>
    <mc:Fallback xmlns="">
      <p:transition advTm="4060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ovo to pay nearly $60M to settle Victoza marketing suits with DOJ,  whistleblowers | Fierce Pharma">
            <a:extLst>
              <a:ext uri="{FF2B5EF4-FFF2-40B4-BE49-F238E27FC236}">
                <a16:creationId xmlns:a16="http://schemas.microsoft.com/office/drawing/2014/main" id="{D1915688-BDB3-4600-9A2A-177B7F6866E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9162" b="20687"/>
          <a:stretch/>
        </p:blipFill>
        <p:spPr bwMode="auto">
          <a:xfrm>
            <a:off x="5740192" y="1359546"/>
            <a:ext cx="6451809" cy="413890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2" descr="victoza-logo-425px - Taking Control Of Your Diabetes®">
            <a:extLst>
              <a:ext uri="{FF2B5EF4-FFF2-40B4-BE49-F238E27FC236}">
                <a16:creationId xmlns:a16="http://schemas.microsoft.com/office/drawing/2014/main" id="{ED350990-1B2F-44C1-39CB-32B9BC426E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040" y="1008356"/>
            <a:ext cx="5579778" cy="262577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166642558"/>
      </p:ext>
    </p:extLst>
  </p:cSld>
  <p:clrMapOvr>
    <a:masterClrMapping/>
  </p:clrMapOvr>
  <mc:AlternateContent xmlns:mc="http://schemas.openxmlformats.org/markup-compatibility/2006">
    <mc:Choice xmlns:p14="http://schemas.microsoft.com/office/powerpoint/2010/main" Requires="p14">
      <p:transition spd="med" p14:dur="700" advTm="24515">
        <p:fade/>
      </p:transition>
    </mc:Choice>
    <mc:Fallback>
      <p:transition spd="med" advTm="24515">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Novo Nordisk announces Saxenda® (liraglutide [rDNA origin] injection) is  now commercially available in the United States">
            <a:extLst>
              <a:ext uri="{FF2B5EF4-FFF2-40B4-BE49-F238E27FC236}">
                <a16:creationId xmlns:a16="http://schemas.microsoft.com/office/drawing/2014/main" id="{A042C64E-5F62-22F4-E330-B40508D9959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875"/>
          <a:stretch/>
        </p:blipFill>
        <p:spPr bwMode="auto">
          <a:xfrm>
            <a:off x="1140037" y="0"/>
            <a:ext cx="9638985" cy="4312713"/>
          </a:xfrm>
          <a:prstGeom prst="rect">
            <a:avLst/>
          </a:prstGeom>
          <a:noFill/>
          <a:extLst>
            <a:ext uri="{909E8E84-426E-40DD-AFC4-6F175D3DCCD1}">
              <a14:hiddenFill xmlns:a14="http://schemas.microsoft.com/office/drawing/2010/main">
                <a:solidFill>
                  <a:srgbClr val="FFFFFF"/>
                </a:solidFill>
              </a14:hiddenFill>
            </a:ext>
          </a:extLst>
        </p:spPr>
      </p:pic>
      <p:pic>
        <p:nvPicPr>
          <p:cNvPr id="43016" name="Picture 8" descr="Novo Nordisk announces Saxenda® (liraglutide [rDNA origin] injection) is  now commercially available in the United States">
            <a:extLst>
              <a:ext uri="{FF2B5EF4-FFF2-40B4-BE49-F238E27FC236}">
                <a16:creationId xmlns:a16="http://schemas.microsoft.com/office/drawing/2014/main" id="{A9076A43-2B56-138B-78B5-943F4336A15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8020" y="3881955"/>
            <a:ext cx="6809873" cy="21715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AB65A06-AE36-CA67-56E5-75BC1795584D}"/>
              </a:ext>
            </a:extLst>
          </p:cNvPr>
          <p:cNvSpPr txBox="1"/>
          <p:nvPr/>
        </p:nvSpPr>
        <p:spPr>
          <a:xfrm>
            <a:off x="7685589" y="5706319"/>
            <a:ext cx="4506411" cy="923330"/>
          </a:xfrm>
          <a:prstGeom prst="rect">
            <a:avLst/>
          </a:prstGeom>
          <a:noFill/>
        </p:spPr>
        <p:txBody>
          <a:bodyPr wrap="square" rtlCol="0">
            <a:spAutoFit/>
          </a:bodyPr>
          <a:lstStyle/>
          <a:p>
            <a:r>
              <a:rPr lang="en-US" sz="5400" i="1">
                <a:solidFill>
                  <a:schemeClr val="accent1"/>
                </a:solidFill>
              </a:rPr>
              <a:t>For weight loss</a:t>
            </a:r>
          </a:p>
        </p:txBody>
      </p:sp>
    </p:spTree>
    <p:extLst>
      <p:ext uri="{BB962C8B-B14F-4D97-AF65-F5344CB8AC3E}">
        <p14:creationId xmlns:p14="http://schemas.microsoft.com/office/powerpoint/2010/main" val="28203161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Saxenda HCP">
            <a:extLst>
              <a:ext uri="{FF2B5EF4-FFF2-40B4-BE49-F238E27FC236}">
                <a16:creationId xmlns:a16="http://schemas.microsoft.com/office/drawing/2014/main" id="{130E02E1-F972-5CE7-891E-0E99738795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271" y="3663412"/>
            <a:ext cx="7740430" cy="255389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victoza-logo-425px - Taking Control Of Your Diabetes®">
            <a:extLst>
              <a:ext uri="{FF2B5EF4-FFF2-40B4-BE49-F238E27FC236}">
                <a16:creationId xmlns:a16="http://schemas.microsoft.com/office/drawing/2014/main" id="{8715042A-2311-12DD-46C6-CAD78A0860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7369" y="0"/>
            <a:ext cx="8230884" cy="387335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CE38FA7-F82C-DCDF-63C4-AE0752B13CD1}"/>
              </a:ext>
            </a:extLst>
          </p:cNvPr>
          <p:cNvSpPr txBox="1"/>
          <p:nvPr/>
        </p:nvSpPr>
        <p:spPr>
          <a:xfrm>
            <a:off x="8285196" y="4356432"/>
            <a:ext cx="3522563" cy="830997"/>
          </a:xfrm>
          <a:prstGeom prst="rect">
            <a:avLst/>
          </a:prstGeom>
          <a:noFill/>
        </p:spPr>
        <p:txBody>
          <a:bodyPr wrap="square" rtlCol="0">
            <a:spAutoFit/>
          </a:bodyPr>
          <a:lstStyle/>
          <a:p>
            <a:r>
              <a:rPr lang="en-US" sz="4800" i="1" dirty="0">
                <a:solidFill>
                  <a:schemeClr val="accent1"/>
                </a:solidFill>
              </a:rPr>
              <a:t>←weight loss</a:t>
            </a:r>
          </a:p>
        </p:txBody>
      </p:sp>
      <p:sp>
        <p:nvSpPr>
          <p:cNvPr id="3" name="TextBox 2">
            <a:extLst>
              <a:ext uri="{FF2B5EF4-FFF2-40B4-BE49-F238E27FC236}">
                <a16:creationId xmlns:a16="http://schemas.microsoft.com/office/drawing/2014/main" id="{01EE9B7C-2EAE-ED48-C055-08B3196F7FC9}"/>
              </a:ext>
            </a:extLst>
          </p:cNvPr>
          <p:cNvSpPr txBox="1"/>
          <p:nvPr/>
        </p:nvSpPr>
        <p:spPr>
          <a:xfrm>
            <a:off x="814271" y="1420625"/>
            <a:ext cx="3100087" cy="830997"/>
          </a:xfrm>
          <a:prstGeom prst="rect">
            <a:avLst/>
          </a:prstGeom>
          <a:noFill/>
        </p:spPr>
        <p:txBody>
          <a:bodyPr wrap="square" rtlCol="0">
            <a:spAutoFit/>
          </a:bodyPr>
          <a:lstStyle/>
          <a:p>
            <a:r>
              <a:rPr lang="en-US" sz="4800" i="1" dirty="0">
                <a:solidFill>
                  <a:schemeClr val="accent1"/>
                </a:solidFill>
              </a:rPr>
              <a:t>Diabetes→</a:t>
            </a:r>
          </a:p>
        </p:txBody>
      </p:sp>
    </p:spTree>
    <p:extLst>
      <p:ext uri="{BB962C8B-B14F-4D97-AF65-F5344CB8AC3E}">
        <p14:creationId xmlns:p14="http://schemas.microsoft.com/office/powerpoint/2010/main" val="31456912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Effect transition="in" filter="fade">
                                      <p:cBhvr>
                                        <p:cTn id="13" dur="500"/>
                                        <p:tgtEl>
                                          <p:spTgt spid="102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Dosing &amp; Prescribing | Ozempic® (semaglutide) injection 0.5 mg, 1 mg, or 2  mg">
            <a:extLst>
              <a:ext uri="{FF2B5EF4-FFF2-40B4-BE49-F238E27FC236}">
                <a16:creationId xmlns:a16="http://schemas.microsoft.com/office/drawing/2014/main" id="{3581A5F4-F0D6-4236-9CC0-7801B4B9A0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02514" y="457786"/>
            <a:ext cx="4127500" cy="5715000"/>
          </a:xfrm>
          <a:prstGeom prst="rect">
            <a:avLst/>
          </a:prstGeom>
          <a:noFill/>
          <a:extLst>
            <a:ext uri="{909E8E84-426E-40DD-AFC4-6F175D3DCCD1}">
              <a14:hiddenFill xmlns:a14="http://schemas.microsoft.com/office/drawing/2010/main">
                <a:solidFill>
                  <a:srgbClr val="FFFFFF"/>
                </a:solidFill>
              </a14:hiddenFill>
            </a:ext>
          </a:extLst>
        </p:spPr>
      </p:pic>
      <p:pic>
        <p:nvPicPr>
          <p:cNvPr id="44034" name="Picture 2" descr="Another non-insulin treatment option for adults with type 2 diabetes from  Novo Nordisk">
            <a:extLst>
              <a:ext uri="{FF2B5EF4-FFF2-40B4-BE49-F238E27FC236}">
                <a16:creationId xmlns:a16="http://schemas.microsoft.com/office/drawing/2014/main" id="{2A0C8384-0627-8C0F-B0DF-192EE8DE4D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9443" y="2863516"/>
            <a:ext cx="6743569" cy="297364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13045746"/>
      </p:ext>
    </p:extLst>
  </p:cSld>
  <p:clrMapOvr>
    <a:masterClrMapping/>
  </p:clrMapOvr>
  <mc:AlternateContent xmlns:mc="http://schemas.openxmlformats.org/markup-compatibility/2006">
    <mc:Choice xmlns:p14="http://schemas.microsoft.com/office/powerpoint/2010/main" Requires="p14">
      <p:transition spd="med" p14:dur="700" advTm="24515">
        <p:fade/>
      </p:transition>
    </mc:Choice>
    <mc:Fallback>
      <p:transition spd="med" advTm="24515">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rybelsus-logo-425px - Taking Control Of Your Diabetes®">
            <a:extLst>
              <a:ext uri="{FF2B5EF4-FFF2-40B4-BE49-F238E27FC236}">
                <a16:creationId xmlns:a16="http://schemas.microsoft.com/office/drawing/2014/main" id="{B3F6BF3D-1C56-A3D1-6465-119C6AEE6E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548" y="0"/>
            <a:ext cx="7839076" cy="3688977"/>
          </a:xfrm>
          <a:prstGeom prst="rect">
            <a:avLst/>
          </a:prstGeom>
          <a:noFill/>
          <a:extLst>
            <a:ext uri="{909E8E84-426E-40DD-AFC4-6F175D3DCCD1}">
              <a14:hiddenFill xmlns:a14="http://schemas.microsoft.com/office/drawing/2010/main">
                <a:solidFill>
                  <a:srgbClr val="FFFFFF"/>
                </a:solidFill>
              </a14:hiddenFill>
            </a:ext>
          </a:extLst>
        </p:spPr>
      </p:pic>
      <p:pic>
        <p:nvPicPr>
          <p:cNvPr id="40964" name="Picture 4" descr="Rybelsus (semaglutide) New Label Update Allows for Early Use in Type 2  Diabetes Treatment - Xtalks">
            <a:extLst>
              <a:ext uri="{FF2B5EF4-FFF2-40B4-BE49-F238E27FC236}">
                <a16:creationId xmlns:a16="http://schemas.microsoft.com/office/drawing/2014/main" id="{C6725585-EF54-D014-3569-C692C9E21FB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1072" b="9109"/>
          <a:stretch/>
        </p:blipFill>
        <p:spPr bwMode="auto">
          <a:xfrm>
            <a:off x="4812633" y="3033206"/>
            <a:ext cx="6789820" cy="305005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318678851"/>
      </p:ext>
    </p:extLst>
  </p:cSld>
  <p:clrMapOvr>
    <a:masterClrMapping/>
  </p:clrMapOvr>
  <mc:AlternateContent xmlns:mc="http://schemas.openxmlformats.org/markup-compatibility/2006">
    <mc:Choice xmlns:p14="http://schemas.microsoft.com/office/powerpoint/2010/main" Requires="p14">
      <p:transition spd="med" p14:dur="700" advTm="18000">
        <p:fade/>
      </p:transition>
    </mc:Choice>
    <mc:Fallback>
      <p:transition spd="med" advTm="18000">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Weight Loss Medication">
            <a:extLst>
              <a:ext uri="{FF2B5EF4-FFF2-40B4-BE49-F238E27FC236}">
                <a16:creationId xmlns:a16="http://schemas.microsoft.com/office/drawing/2014/main" id="{B8954C1C-0493-F659-B97E-A3A27291B4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7992" y="3123065"/>
            <a:ext cx="6220030" cy="1795212"/>
          </a:xfrm>
          <a:prstGeom prst="rect">
            <a:avLst/>
          </a:prstGeom>
          <a:noFill/>
          <a:extLst>
            <a:ext uri="{909E8E84-426E-40DD-AFC4-6F175D3DCCD1}">
              <a14:hiddenFill xmlns:a14="http://schemas.microsoft.com/office/drawing/2010/main">
                <a:solidFill>
                  <a:srgbClr val="FFFFFF"/>
                </a:solidFill>
              </a14:hiddenFill>
            </a:ext>
          </a:extLst>
        </p:spPr>
      </p:pic>
      <p:pic>
        <p:nvPicPr>
          <p:cNvPr id="45060" name="Picture 4" descr="What is the Wegovy Dose Schedule for weight Loss? | PrivateDoc | PrivateDoc®">
            <a:extLst>
              <a:ext uri="{FF2B5EF4-FFF2-40B4-BE49-F238E27FC236}">
                <a16:creationId xmlns:a16="http://schemas.microsoft.com/office/drawing/2014/main" id="{1B873635-245C-BB7D-058D-0E56D22F2D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978" y="346661"/>
            <a:ext cx="5480313" cy="520165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55BE9B2-E474-31C4-DFA9-6A20ACD42F13}"/>
              </a:ext>
            </a:extLst>
          </p:cNvPr>
          <p:cNvSpPr txBox="1"/>
          <p:nvPr/>
        </p:nvSpPr>
        <p:spPr>
          <a:xfrm>
            <a:off x="7685589" y="5706319"/>
            <a:ext cx="4506411" cy="923330"/>
          </a:xfrm>
          <a:prstGeom prst="rect">
            <a:avLst/>
          </a:prstGeom>
          <a:noFill/>
        </p:spPr>
        <p:txBody>
          <a:bodyPr wrap="square" rtlCol="0">
            <a:spAutoFit/>
          </a:bodyPr>
          <a:lstStyle/>
          <a:p>
            <a:r>
              <a:rPr lang="en-US" sz="5400" i="1">
                <a:solidFill>
                  <a:schemeClr val="accent1"/>
                </a:solidFill>
              </a:rPr>
              <a:t>For weight loss</a:t>
            </a:r>
          </a:p>
        </p:txBody>
      </p:sp>
    </p:spTree>
    <p:extLst>
      <p:ext uri="{BB962C8B-B14F-4D97-AF65-F5344CB8AC3E}">
        <p14:creationId xmlns:p14="http://schemas.microsoft.com/office/powerpoint/2010/main" val="435650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Weight Loss Medication">
            <a:extLst>
              <a:ext uri="{FF2B5EF4-FFF2-40B4-BE49-F238E27FC236}">
                <a16:creationId xmlns:a16="http://schemas.microsoft.com/office/drawing/2014/main" id="{B8954C1C-0493-F659-B97E-A3A27291B4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5195" y="4664467"/>
            <a:ext cx="6541611" cy="188802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rybelsus-logo-425px - Taking Control Of Your Diabetes®">
            <a:extLst>
              <a:ext uri="{FF2B5EF4-FFF2-40B4-BE49-F238E27FC236}">
                <a16:creationId xmlns:a16="http://schemas.microsoft.com/office/drawing/2014/main" id="{A866D3AE-C43D-F22B-568A-F963AA9EF0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7868" y="1978060"/>
            <a:ext cx="6276264" cy="295353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nother non-insulin treatment option for adults with type 2 diabetes from  Novo Nordisk">
            <a:extLst>
              <a:ext uri="{FF2B5EF4-FFF2-40B4-BE49-F238E27FC236}">
                <a16:creationId xmlns:a16="http://schemas.microsoft.com/office/drawing/2014/main" id="{8C6A57F7-68E6-CC4D-BC88-15A1AB4EF8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9343" y="-256472"/>
            <a:ext cx="6313314" cy="278391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F62120F-D6AF-A228-B275-6D5366D9B6DA}"/>
              </a:ext>
            </a:extLst>
          </p:cNvPr>
          <p:cNvSpPr txBox="1"/>
          <p:nvPr/>
        </p:nvSpPr>
        <p:spPr>
          <a:xfrm>
            <a:off x="212387" y="494050"/>
            <a:ext cx="3100087" cy="830997"/>
          </a:xfrm>
          <a:prstGeom prst="rect">
            <a:avLst/>
          </a:prstGeom>
          <a:noFill/>
        </p:spPr>
        <p:txBody>
          <a:bodyPr wrap="square" rtlCol="0">
            <a:spAutoFit/>
          </a:bodyPr>
          <a:lstStyle/>
          <a:p>
            <a:r>
              <a:rPr lang="en-US" sz="4800" i="1" dirty="0">
                <a:solidFill>
                  <a:schemeClr val="accent1"/>
                </a:solidFill>
              </a:rPr>
              <a:t>Diabetes→</a:t>
            </a:r>
          </a:p>
        </p:txBody>
      </p:sp>
      <p:sp>
        <p:nvSpPr>
          <p:cNvPr id="6" name="TextBox 5">
            <a:extLst>
              <a:ext uri="{FF2B5EF4-FFF2-40B4-BE49-F238E27FC236}">
                <a16:creationId xmlns:a16="http://schemas.microsoft.com/office/drawing/2014/main" id="{7B59395F-29C8-6E92-A1AC-F22774D540F0}"/>
              </a:ext>
            </a:extLst>
          </p:cNvPr>
          <p:cNvSpPr txBox="1"/>
          <p:nvPr/>
        </p:nvSpPr>
        <p:spPr>
          <a:xfrm>
            <a:off x="212386" y="2764957"/>
            <a:ext cx="3100087" cy="830997"/>
          </a:xfrm>
          <a:prstGeom prst="rect">
            <a:avLst/>
          </a:prstGeom>
          <a:noFill/>
        </p:spPr>
        <p:txBody>
          <a:bodyPr wrap="square" rtlCol="0">
            <a:spAutoFit/>
          </a:bodyPr>
          <a:lstStyle/>
          <a:p>
            <a:r>
              <a:rPr lang="en-US" sz="4800" i="1" dirty="0">
                <a:solidFill>
                  <a:schemeClr val="accent1"/>
                </a:solidFill>
              </a:rPr>
              <a:t>Diabetes→</a:t>
            </a:r>
          </a:p>
        </p:txBody>
      </p:sp>
      <p:sp>
        <p:nvSpPr>
          <p:cNvPr id="7" name="TextBox 6">
            <a:extLst>
              <a:ext uri="{FF2B5EF4-FFF2-40B4-BE49-F238E27FC236}">
                <a16:creationId xmlns:a16="http://schemas.microsoft.com/office/drawing/2014/main" id="{D686630C-ED23-3024-1748-B7EAAF8F7F58}"/>
              </a:ext>
            </a:extLst>
          </p:cNvPr>
          <p:cNvSpPr txBox="1"/>
          <p:nvPr/>
        </p:nvSpPr>
        <p:spPr>
          <a:xfrm>
            <a:off x="7472850" y="4911047"/>
            <a:ext cx="3522563" cy="830997"/>
          </a:xfrm>
          <a:prstGeom prst="rect">
            <a:avLst/>
          </a:prstGeom>
          <a:noFill/>
        </p:spPr>
        <p:txBody>
          <a:bodyPr wrap="square" rtlCol="0">
            <a:spAutoFit/>
          </a:bodyPr>
          <a:lstStyle/>
          <a:p>
            <a:r>
              <a:rPr lang="en-US" sz="4800" i="1" dirty="0">
                <a:solidFill>
                  <a:schemeClr val="accent1"/>
                </a:solidFill>
              </a:rPr>
              <a:t>←weight loss</a:t>
            </a:r>
          </a:p>
        </p:txBody>
      </p:sp>
    </p:spTree>
    <p:extLst>
      <p:ext uri="{BB962C8B-B14F-4D97-AF65-F5344CB8AC3E}">
        <p14:creationId xmlns:p14="http://schemas.microsoft.com/office/powerpoint/2010/main" val="9015394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5058"/>
                                        </p:tgtEl>
                                        <p:attrNameLst>
                                          <p:attrName>style.visibility</p:attrName>
                                        </p:attrNameLst>
                                      </p:cBhvr>
                                      <p:to>
                                        <p:strVal val="visible"/>
                                      </p:to>
                                    </p:se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Getting Started, Dosing &amp; Prescribing | Mounjaro® (tirzepatide)">
            <a:extLst>
              <a:ext uri="{FF2B5EF4-FFF2-40B4-BE49-F238E27FC236}">
                <a16:creationId xmlns:a16="http://schemas.microsoft.com/office/drawing/2014/main" id="{FB1A2466-EE0C-217A-631D-5E3C6242E33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4994" y="2269837"/>
            <a:ext cx="5488406" cy="2410468"/>
          </a:xfrm>
          <a:prstGeom prst="rect">
            <a:avLst/>
          </a:prstGeom>
          <a:noFill/>
          <a:extLst>
            <a:ext uri="{909E8E84-426E-40DD-AFC4-6F175D3DCCD1}">
              <a14:hiddenFill xmlns:a14="http://schemas.microsoft.com/office/drawing/2010/main">
                <a:solidFill>
                  <a:srgbClr val="FFFFFF"/>
                </a:solidFill>
              </a14:hiddenFill>
            </a:ext>
          </a:extLst>
        </p:spPr>
      </p:pic>
      <p:pic>
        <p:nvPicPr>
          <p:cNvPr id="41988" name="Picture 4" descr="Type 2 Diabetes Treatment to Lower A1C | Mounjaro® (tirzepatide)">
            <a:extLst>
              <a:ext uri="{FF2B5EF4-FFF2-40B4-BE49-F238E27FC236}">
                <a16:creationId xmlns:a16="http://schemas.microsoft.com/office/drawing/2014/main" id="{2B442D18-3F7A-D5A3-1696-7947422E82F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4340" y="1527544"/>
            <a:ext cx="5182351" cy="3152761"/>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a:extLst>
              <a:ext uri="{FF2B5EF4-FFF2-40B4-BE49-F238E27FC236}">
                <a16:creationId xmlns:a16="http://schemas.microsoft.com/office/drawing/2014/main" id="{6440B213-C9CC-2BB9-5683-6919C17592F1}"/>
              </a:ext>
            </a:extLst>
          </p:cNvPr>
          <p:cNvCxnSpPr>
            <a:cxnSpLocks/>
          </p:cNvCxnSpPr>
          <p:nvPr/>
        </p:nvCxnSpPr>
        <p:spPr>
          <a:xfrm>
            <a:off x="6096000" y="697832"/>
            <a:ext cx="0" cy="4836694"/>
          </a:xfrm>
          <a:prstGeom prst="line">
            <a:avLst/>
          </a:prstGeom>
          <a:ln w="38100"/>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298794210"/>
      </p:ext>
    </p:extLst>
  </p:cSld>
  <p:clrMapOvr>
    <a:masterClrMapping/>
  </p:clrMapOvr>
  <mc:AlternateContent xmlns:mc="http://schemas.openxmlformats.org/markup-compatibility/2006">
    <mc:Choice xmlns:p14="http://schemas.microsoft.com/office/powerpoint/2010/main" Requires="p14">
      <p:transition spd="med" p14:dur="700" advTm="18000">
        <p:fade/>
      </p:transition>
    </mc:Choice>
    <mc:Fallback>
      <p:transition spd="med" advTm="18000">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Zepbound Weight Loss Medication NJ | Weightloss and Wellness Center">
            <a:extLst>
              <a:ext uri="{FF2B5EF4-FFF2-40B4-BE49-F238E27FC236}">
                <a16:creationId xmlns:a16="http://schemas.microsoft.com/office/drawing/2014/main" id="{834D8A74-44C7-E237-4270-E8DE1E5D8A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7560" y="3429000"/>
            <a:ext cx="8414535" cy="2287702"/>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Zepbound: The newest obesity medication explained by an expert | CNN">
            <a:extLst>
              <a:ext uri="{FF2B5EF4-FFF2-40B4-BE49-F238E27FC236}">
                <a16:creationId xmlns:a16="http://schemas.microsoft.com/office/drawing/2014/main" id="{59707194-CD2B-97D4-29A4-A6611B187D5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0262" b="28331"/>
          <a:stretch/>
        </p:blipFill>
        <p:spPr bwMode="auto">
          <a:xfrm>
            <a:off x="2260315" y="986319"/>
            <a:ext cx="9822095" cy="22877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E267684-DBFC-E725-7F7B-CCDB5C0FF861}"/>
              </a:ext>
            </a:extLst>
          </p:cNvPr>
          <p:cNvSpPr txBox="1"/>
          <p:nvPr/>
        </p:nvSpPr>
        <p:spPr>
          <a:xfrm>
            <a:off x="7685589" y="5706319"/>
            <a:ext cx="4506411" cy="923330"/>
          </a:xfrm>
          <a:prstGeom prst="rect">
            <a:avLst/>
          </a:prstGeom>
          <a:noFill/>
        </p:spPr>
        <p:txBody>
          <a:bodyPr wrap="square" rtlCol="0">
            <a:spAutoFit/>
          </a:bodyPr>
          <a:lstStyle/>
          <a:p>
            <a:r>
              <a:rPr lang="en-US" sz="5400" i="1">
                <a:solidFill>
                  <a:schemeClr val="accent1"/>
                </a:solidFill>
              </a:rPr>
              <a:t>For weight loss</a:t>
            </a:r>
          </a:p>
        </p:txBody>
      </p:sp>
    </p:spTree>
    <p:custDataLst>
      <p:tags r:id="rId1"/>
    </p:custDataLst>
    <p:extLst>
      <p:ext uri="{BB962C8B-B14F-4D97-AF65-F5344CB8AC3E}">
        <p14:creationId xmlns:p14="http://schemas.microsoft.com/office/powerpoint/2010/main" val="3910142131"/>
      </p:ext>
    </p:extLst>
  </p:cSld>
  <p:clrMapOvr>
    <a:masterClrMapping/>
  </p:clrMapOvr>
  <mc:AlternateContent xmlns:mc="http://schemas.openxmlformats.org/markup-compatibility/2006">
    <mc:Choice xmlns:p14="http://schemas.microsoft.com/office/powerpoint/2010/main" Requires="p14">
      <p:transition spd="med" p14:dur="700" advTm="16040">
        <p:fade/>
      </p:transition>
    </mc:Choice>
    <mc:Fallback>
      <p:transition spd="med" advTm="16040">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Zepbound Weight Loss Medication NJ | Weightloss and Wellness Center">
            <a:extLst>
              <a:ext uri="{FF2B5EF4-FFF2-40B4-BE49-F238E27FC236}">
                <a16:creationId xmlns:a16="http://schemas.microsoft.com/office/drawing/2014/main" id="{834D8A74-44C7-E237-4270-E8DE1E5D8A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5452" y="3754617"/>
            <a:ext cx="8140643" cy="221323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Type 2 Diabetes Treatment to Lower A1C | Mounjaro® (tirzepatide)">
            <a:extLst>
              <a:ext uri="{FF2B5EF4-FFF2-40B4-BE49-F238E27FC236}">
                <a16:creationId xmlns:a16="http://schemas.microsoft.com/office/drawing/2014/main" id="{EBE7C023-5170-4A82-A830-0B6D795A8A5B}"/>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1582"/>
          <a:stretch/>
        </p:blipFill>
        <p:spPr bwMode="auto">
          <a:xfrm>
            <a:off x="2814295" y="0"/>
            <a:ext cx="6980100" cy="37546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C9BE58A-C0ED-F089-E360-80A5AC70E6DE}"/>
              </a:ext>
            </a:extLst>
          </p:cNvPr>
          <p:cNvSpPr txBox="1"/>
          <p:nvPr/>
        </p:nvSpPr>
        <p:spPr>
          <a:xfrm>
            <a:off x="0" y="1822161"/>
            <a:ext cx="3100087" cy="830997"/>
          </a:xfrm>
          <a:prstGeom prst="rect">
            <a:avLst/>
          </a:prstGeom>
          <a:noFill/>
        </p:spPr>
        <p:txBody>
          <a:bodyPr wrap="square" rtlCol="0">
            <a:spAutoFit/>
          </a:bodyPr>
          <a:lstStyle/>
          <a:p>
            <a:r>
              <a:rPr lang="en-US" sz="4800" i="1" dirty="0">
                <a:solidFill>
                  <a:schemeClr val="accent1"/>
                </a:solidFill>
              </a:rPr>
              <a:t>Diabetes→</a:t>
            </a:r>
          </a:p>
        </p:txBody>
      </p:sp>
      <p:sp>
        <p:nvSpPr>
          <p:cNvPr id="7" name="TextBox 6">
            <a:extLst>
              <a:ext uri="{FF2B5EF4-FFF2-40B4-BE49-F238E27FC236}">
                <a16:creationId xmlns:a16="http://schemas.microsoft.com/office/drawing/2014/main" id="{2160DAC6-6D5B-57AA-3B81-14CAE287C2FD}"/>
              </a:ext>
            </a:extLst>
          </p:cNvPr>
          <p:cNvSpPr txBox="1"/>
          <p:nvPr/>
        </p:nvSpPr>
        <p:spPr>
          <a:xfrm>
            <a:off x="8275899" y="5136857"/>
            <a:ext cx="3819645" cy="830997"/>
          </a:xfrm>
          <a:prstGeom prst="rect">
            <a:avLst/>
          </a:prstGeom>
          <a:noFill/>
        </p:spPr>
        <p:txBody>
          <a:bodyPr wrap="square">
            <a:spAutoFit/>
          </a:bodyPr>
          <a:lstStyle/>
          <a:p>
            <a:r>
              <a:rPr lang="en-US" sz="4800" i="1" dirty="0">
                <a:solidFill>
                  <a:schemeClr val="accent1"/>
                </a:solidFill>
              </a:rPr>
              <a:t>↖weight loss</a:t>
            </a:r>
          </a:p>
        </p:txBody>
      </p:sp>
    </p:spTree>
    <p:custDataLst>
      <p:tags r:id="rId1"/>
    </p:custDataLst>
    <p:extLst>
      <p:ext uri="{BB962C8B-B14F-4D97-AF65-F5344CB8AC3E}">
        <p14:creationId xmlns:p14="http://schemas.microsoft.com/office/powerpoint/2010/main" val="3655970241"/>
      </p:ext>
    </p:extLst>
  </p:cSld>
  <p:clrMapOvr>
    <a:masterClrMapping/>
  </p:clrMapOvr>
  <mc:AlternateContent xmlns:mc="http://schemas.openxmlformats.org/markup-compatibility/2006">
    <mc:Choice xmlns:p14="http://schemas.microsoft.com/office/powerpoint/2010/main" Requires="p14">
      <p:transition p14:dur="0" advTm="16040"/>
    </mc:Choice>
    <mc:Fallback>
      <p:transition advTm="1604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0187" y="554777"/>
            <a:ext cx="9875520" cy="857251"/>
          </a:xfrm>
        </p:spPr>
        <p:txBody>
          <a:bodyPr>
            <a:normAutofit/>
          </a:bodyPr>
          <a:lstStyle/>
          <a:p>
            <a:r>
              <a:rPr lang="en-US" sz="4800">
                <a:cs typeface="Arial" panose="020B0604020202020204" pitchFamily="34" charset="0"/>
              </a:rPr>
              <a:t>What We’re Covering Today</a:t>
            </a:r>
          </a:p>
        </p:txBody>
      </p:sp>
      <p:sp>
        <p:nvSpPr>
          <p:cNvPr id="4" name="Content Placeholder 3"/>
          <p:cNvSpPr>
            <a:spLocks noGrp="1"/>
          </p:cNvSpPr>
          <p:nvPr>
            <p:ph idx="1"/>
          </p:nvPr>
        </p:nvSpPr>
        <p:spPr>
          <a:xfrm>
            <a:off x="1162363" y="1493804"/>
            <a:ext cx="10539307" cy="4412247"/>
          </a:xfrm>
        </p:spPr>
        <p:txBody>
          <a:bodyPr>
            <a:noAutofit/>
          </a:bodyPr>
          <a:lstStyle/>
          <a:p>
            <a:pPr>
              <a:spcAft>
                <a:spcPts val="1800"/>
              </a:spcAft>
            </a:pPr>
            <a:r>
              <a:rPr lang="en-US"/>
              <a:t>Basic kidney function</a:t>
            </a:r>
          </a:p>
          <a:p>
            <a:pPr>
              <a:spcAft>
                <a:spcPts val="1800"/>
              </a:spcAft>
            </a:pPr>
            <a:r>
              <a:rPr lang="en-US" sz="4800"/>
              <a:t>SGLT2i</a:t>
            </a:r>
          </a:p>
          <a:p>
            <a:pPr>
              <a:spcAft>
                <a:spcPts val="1800"/>
              </a:spcAft>
            </a:pPr>
            <a:r>
              <a:rPr lang="en-US"/>
              <a:t>When to use these drugs</a:t>
            </a:r>
          </a:p>
          <a:p>
            <a:pPr>
              <a:spcAft>
                <a:spcPts val="1800"/>
              </a:spcAft>
            </a:pPr>
            <a:r>
              <a:rPr lang="en-US"/>
              <a:t>What’s next?</a:t>
            </a:r>
          </a:p>
        </p:txBody>
      </p:sp>
    </p:spTree>
    <p:custDataLst>
      <p:tags r:id="rId1"/>
    </p:custDataLst>
    <p:extLst>
      <p:ext uri="{BB962C8B-B14F-4D97-AF65-F5344CB8AC3E}">
        <p14:creationId xmlns:p14="http://schemas.microsoft.com/office/powerpoint/2010/main" val="4030713336"/>
      </p:ext>
    </p:extLst>
  </p:cSld>
  <p:clrMapOvr>
    <a:masterClrMapping/>
  </p:clrMapOvr>
  <mc:AlternateContent xmlns:mc="http://schemas.openxmlformats.org/markup-compatibility/2006" xmlns:p14="http://schemas.microsoft.com/office/powerpoint/2010/main">
    <mc:Choice Requires="p14">
      <p:transition p14:dur="0" advTm="40601"/>
    </mc:Choice>
    <mc:Fallback xmlns="">
      <p:transition advTm="4060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4A7551-6C56-7777-2779-221A1D20E059}"/>
              </a:ext>
            </a:extLst>
          </p:cNvPr>
          <p:cNvSpPr>
            <a:spLocks noGrp="1"/>
          </p:cNvSpPr>
          <p:nvPr>
            <p:ph type="ctrTitle"/>
          </p:nvPr>
        </p:nvSpPr>
        <p:spPr>
          <a:xfrm>
            <a:off x="727668" y="4956349"/>
            <a:ext cx="10515600" cy="1473588"/>
          </a:xfrm>
        </p:spPr>
        <p:txBody>
          <a:bodyPr>
            <a:noAutofit/>
          </a:bodyPr>
          <a:lstStyle/>
          <a:p>
            <a:pPr algn="ctr"/>
            <a:r>
              <a:rPr lang="en-US" sz="8800" b="1" cap="none"/>
              <a:t>Glycemic Benefits</a:t>
            </a:r>
            <a:br>
              <a:rPr lang="en-US" sz="8800" b="1" cap="none"/>
            </a:br>
            <a:endParaRPr lang="en-US" sz="8800" b="1" cap="none"/>
          </a:p>
        </p:txBody>
      </p:sp>
    </p:spTree>
    <p:extLst>
      <p:ext uri="{BB962C8B-B14F-4D97-AF65-F5344CB8AC3E}">
        <p14:creationId xmlns:p14="http://schemas.microsoft.com/office/powerpoint/2010/main" val="192215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B6F0CA27-9BBB-44DF-A039-67A588DBE8CA}"/>
              </a:ext>
            </a:extLst>
          </p:cNvPr>
          <p:cNvGraphicFramePr>
            <a:graphicFrameLocks noGrp="1"/>
          </p:cNvGraphicFramePr>
          <p:nvPr/>
        </p:nvGraphicFramePr>
        <p:xfrm>
          <a:off x="7796645" y="228600"/>
          <a:ext cx="2022763" cy="5595148"/>
        </p:xfrm>
        <a:graphic>
          <a:graphicData uri="http://schemas.openxmlformats.org/drawingml/2006/table">
            <a:tbl>
              <a:tblPr firstRow="1" bandRow="1">
                <a:tableStyleId>{21E4AEA4-8DFA-4A89-87EB-49C32662AFE0}</a:tableStyleId>
              </a:tblPr>
              <a:tblGrid>
                <a:gridCol w="2022763">
                  <a:extLst>
                    <a:ext uri="{9D8B030D-6E8A-4147-A177-3AD203B41FA5}">
                      <a16:colId xmlns:a16="http://schemas.microsoft.com/office/drawing/2014/main" val="4153558428"/>
                    </a:ext>
                  </a:extLst>
                </a:gridCol>
              </a:tblGrid>
              <a:tr h="1159412">
                <a:tc>
                  <a:txBody>
                    <a:bodyPr/>
                    <a:lstStyle/>
                    <a:p>
                      <a:r>
                        <a:rPr lang="en-US" sz="3600" b="1">
                          <a:solidFill>
                            <a:schemeClr val="tx2">
                              <a:lumMod val="85000"/>
                              <a:lumOff val="15000"/>
                            </a:schemeClr>
                          </a:solidFill>
                        </a:rPr>
                        <a:t>A1C%</a:t>
                      </a:r>
                    </a:p>
                  </a:txBody>
                  <a:tcPr/>
                </a:tc>
                <a:extLst>
                  <a:ext uri="{0D108BD9-81ED-4DB2-BD59-A6C34878D82A}">
                    <a16:rowId xmlns:a16="http://schemas.microsoft.com/office/drawing/2014/main" val="141178807"/>
                  </a:ext>
                </a:extLst>
              </a:tr>
              <a:tr h="646826">
                <a:tc>
                  <a:txBody>
                    <a:bodyPr/>
                    <a:lstStyle/>
                    <a:p>
                      <a:r>
                        <a:rPr lang="en-US" sz="2800" b="1">
                          <a:solidFill>
                            <a:schemeClr val="tx2">
                              <a:lumMod val="85000"/>
                              <a:lumOff val="15000"/>
                            </a:schemeClr>
                          </a:solidFill>
                        </a:rPr>
                        <a:t>9</a:t>
                      </a:r>
                    </a:p>
                  </a:txBody>
                  <a:tcPr/>
                </a:tc>
                <a:extLst>
                  <a:ext uri="{0D108BD9-81ED-4DB2-BD59-A6C34878D82A}">
                    <a16:rowId xmlns:a16="http://schemas.microsoft.com/office/drawing/2014/main" val="1779748875"/>
                  </a:ext>
                </a:extLst>
              </a:tr>
              <a:tr h="630727">
                <a:tc>
                  <a:txBody>
                    <a:bodyPr/>
                    <a:lstStyle/>
                    <a:p>
                      <a:r>
                        <a:rPr lang="en-US" sz="2800" b="1">
                          <a:solidFill>
                            <a:schemeClr val="tx2">
                              <a:lumMod val="85000"/>
                              <a:lumOff val="15000"/>
                            </a:schemeClr>
                          </a:solidFill>
                        </a:rPr>
                        <a:t>8.5</a:t>
                      </a:r>
                    </a:p>
                  </a:txBody>
                  <a:tcPr/>
                </a:tc>
                <a:extLst>
                  <a:ext uri="{0D108BD9-81ED-4DB2-BD59-A6C34878D82A}">
                    <a16:rowId xmlns:a16="http://schemas.microsoft.com/office/drawing/2014/main" val="1527026200"/>
                  </a:ext>
                </a:extLst>
              </a:tr>
              <a:tr h="650659">
                <a:tc>
                  <a:txBody>
                    <a:bodyPr/>
                    <a:lstStyle/>
                    <a:p>
                      <a:r>
                        <a:rPr lang="en-US" sz="2800" b="1">
                          <a:solidFill>
                            <a:schemeClr val="tx2">
                              <a:lumMod val="85000"/>
                              <a:lumOff val="15000"/>
                            </a:schemeClr>
                          </a:solidFill>
                        </a:rPr>
                        <a:t>8</a:t>
                      </a:r>
                    </a:p>
                  </a:txBody>
                  <a:tcPr/>
                </a:tc>
                <a:extLst>
                  <a:ext uri="{0D108BD9-81ED-4DB2-BD59-A6C34878D82A}">
                    <a16:rowId xmlns:a16="http://schemas.microsoft.com/office/drawing/2014/main" val="3645047219"/>
                  </a:ext>
                </a:extLst>
              </a:tr>
              <a:tr h="620144">
                <a:tc>
                  <a:txBody>
                    <a:bodyPr/>
                    <a:lstStyle/>
                    <a:p>
                      <a:r>
                        <a:rPr lang="en-US" sz="2800" b="1">
                          <a:solidFill>
                            <a:schemeClr val="tx2">
                              <a:lumMod val="85000"/>
                              <a:lumOff val="15000"/>
                            </a:schemeClr>
                          </a:solidFill>
                        </a:rPr>
                        <a:t>7.5</a:t>
                      </a:r>
                    </a:p>
                  </a:txBody>
                  <a:tcPr/>
                </a:tc>
                <a:extLst>
                  <a:ext uri="{0D108BD9-81ED-4DB2-BD59-A6C34878D82A}">
                    <a16:rowId xmlns:a16="http://schemas.microsoft.com/office/drawing/2014/main" val="1364023377"/>
                  </a:ext>
                </a:extLst>
              </a:tr>
              <a:tr h="596837">
                <a:tc>
                  <a:txBody>
                    <a:bodyPr/>
                    <a:lstStyle/>
                    <a:p>
                      <a:r>
                        <a:rPr lang="en-US" sz="2800" b="1">
                          <a:solidFill>
                            <a:schemeClr val="tx2">
                              <a:lumMod val="85000"/>
                              <a:lumOff val="15000"/>
                            </a:schemeClr>
                          </a:solidFill>
                        </a:rPr>
                        <a:t>7</a:t>
                      </a:r>
                    </a:p>
                  </a:txBody>
                  <a:tcPr/>
                </a:tc>
                <a:extLst>
                  <a:ext uri="{0D108BD9-81ED-4DB2-BD59-A6C34878D82A}">
                    <a16:rowId xmlns:a16="http://schemas.microsoft.com/office/drawing/2014/main" val="1752786152"/>
                  </a:ext>
                </a:extLst>
              </a:tr>
              <a:tr h="595786">
                <a:tc>
                  <a:txBody>
                    <a:bodyPr/>
                    <a:lstStyle/>
                    <a:p>
                      <a:r>
                        <a:rPr lang="en-US" sz="2800" b="1">
                          <a:solidFill>
                            <a:schemeClr val="tx2">
                              <a:lumMod val="85000"/>
                              <a:lumOff val="15000"/>
                            </a:schemeClr>
                          </a:solidFill>
                        </a:rPr>
                        <a:t>6.5</a:t>
                      </a:r>
                    </a:p>
                  </a:txBody>
                  <a:tcPr/>
                </a:tc>
                <a:extLst>
                  <a:ext uri="{0D108BD9-81ED-4DB2-BD59-A6C34878D82A}">
                    <a16:rowId xmlns:a16="http://schemas.microsoft.com/office/drawing/2014/main" val="3782168135"/>
                  </a:ext>
                </a:extLst>
              </a:tr>
              <a:tr h="694757">
                <a:tc>
                  <a:txBody>
                    <a:bodyPr/>
                    <a:lstStyle/>
                    <a:p>
                      <a:r>
                        <a:rPr lang="en-US" sz="2800" b="1">
                          <a:solidFill>
                            <a:schemeClr val="tx2">
                              <a:lumMod val="85000"/>
                              <a:lumOff val="15000"/>
                            </a:schemeClr>
                          </a:solidFill>
                        </a:rPr>
                        <a:t>6</a:t>
                      </a:r>
                    </a:p>
                  </a:txBody>
                  <a:tcPr/>
                </a:tc>
                <a:extLst>
                  <a:ext uri="{0D108BD9-81ED-4DB2-BD59-A6C34878D82A}">
                    <a16:rowId xmlns:a16="http://schemas.microsoft.com/office/drawing/2014/main" val="2400779551"/>
                  </a:ext>
                </a:extLst>
              </a:tr>
            </a:tbl>
          </a:graphicData>
        </a:graphic>
      </p:graphicFrame>
      <p:sp>
        <p:nvSpPr>
          <p:cNvPr id="8" name="Title 7">
            <a:extLst>
              <a:ext uri="{FF2B5EF4-FFF2-40B4-BE49-F238E27FC236}">
                <a16:creationId xmlns:a16="http://schemas.microsoft.com/office/drawing/2014/main" id="{274CA049-8D26-D954-A669-3DA6E7FDF4BC}"/>
              </a:ext>
            </a:extLst>
          </p:cNvPr>
          <p:cNvSpPr>
            <a:spLocks noGrp="1"/>
          </p:cNvSpPr>
          <p:nvPr>
            <p:ph type="title"/>
          </p:nvPr>
        </p:nvSpPr>
        <p:spPr>
          <a:xfrm>
            <a:off x="1350676" y="1954643"/>
            <a:ext cx="6715558" cy="1325563"/>
          </a:xfrm>
        </p:spPr>
        <p:txBody>
          <a:bodyPr>
            <a:noAutofit/>
          </a:bodyPr>
          <a:lstStyle/>
          <a:p>
            <a:r>
              <a:rPr lang="en-US" sz="5400" b="1" cap="none" dirty="0"/>
              <a:t>					A1C </a:t>
            </a:r>
            <a:r>
              <a:rPr lang="en-US" sz="5400" b="1" cap="none" dirty="0">
                <a:solidFill>
                  <a:schemeClr val="bg1"/>
                </a:solidFill>
              </a:rPr>
              <a:t>t</a:t>
            </a:r>
            <a:br>
              <a:rPr lang="en-US" sz="5400" b="1" cap="none" dirty="0">
                <a:solidFill>
                  <a:schemeClr val="bg1"/>
                </a:solidFill>
              </a:rPr>
            </a:br>
            <a:r>
              <a:rPr lang="en-US" sz="5400" b="1" cap="none" dirty="0">
                <a:solidFill>
                  <a:schemeClr val="bg1"/>
                </a:solidFill>
              </a:rPr>
              <a:t>Estimated Average Glucose </a:t>
            </a:r>
            <a:br>
              <a:rPr lang="en-US" sz="5400" b="1" cap="none" dirty="0">
                <a:solidFill>
                  <a:schemeClr val="bg1"/>
                </a:solidFill>
              </a:rPr>
            </a:br>
            <a:r>
              <a:rPr lang="en-US" sz="5400" b="1" cap="none" dirty="0">
                <a:solidFill>
                  <a:schemeClr val="bg1"/>
                </a:solidFill>
              </a:rPr>
              <a:t>(</a:t>
            </a:r>
            <a:r>
              <a:rPr lang="en-US" sz="5400" b="1" cap="none" dirty="0" err="1">
                <a:solidFill>
                  <a:schemeClr val="bg1"/>
                </a:solidFill>
              </a:rPr>
              <a:t>eAG</a:t>
            </a:r>
            <a:r>
              <a:rPr lang="en-US" sz="5400" b="1" cap="none" dirty="0">
                <a:solidFill>
                  <a:schemeClr val="bg1"/>
                </a:solidFill>
              </a:rPr>
              <a:t>)</a:t>
            </a:r>
          </a:p>
        </p:txBody>
      </p:sp>
    </p:spTree>
    <p:custDataLst>
      <p:tags r:id="rId1"/>
    </p:custDataLst>
    <p:extLst>
      <p:ext uri="{BB962C8B-B14F-4D97-AF65-F5344CB8AC3E}">
        <p14:creationId xmlns:p14="http://schemas.microsoft.com/office/powerpoint/2010/main" val="2178743249"/>
      </p:ext>
    </p:extLst>
  </p:cSld>
  <p:clrMapOvr>
    <a:masterClrMapping/>
  </p:clrMapOvr>
  <mc:AlternateContent xmlns:mc="http://schemas.openxmlformats.org/markup-compatibility/2006" xmlns:p14="http://schemas.microsoft.com/office/powerpoint/2010/main">
    <mc:Choice Requires="p14">
      <p:transition spd="med" p14:dur="700" advTm="40601">
        <p:fade/>
      </p:transition>
    </mc:Choice>
    <mc:Fallback xmlns="">
      <p:transition spd="med" advTm="4060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B6F0CA27-9BBB-44DF-A039-67A588DBE8CA}"/>
              </a:ext>
            </a:extLst>
          </p:cNvPr>
          <p:cNvGraphicFramePr>
            <a:graphicFrameLocks noGrp="1"/>
          </p:cNvGraphicFramePr>
          <p:nvPr/>
        </p:nvGraphicFramePr>
        <p:xfrm>
          <a:off x="7796645" y="228600"/>
          <a:ext cx="4315692" cy="5595148"/>
        </p:xfrm>
        <a:graphic>
          <a:graphicData uri="http://schemas.openxmlformats.org/drawingml/2006/table">
            <a:tbl>
              <a:tblPr firstRow="1" bandRow="1">
                <a:tableStyleId>{21E4AEA4-8DFA-4A89-87EB-49C32662AFE0}</a:tableStyleId>
              </a:tblPr>
              <a:tblGrid>
                <a:gridCol w="2022763">
                  <a:extLst>
                    <a:ext uri="{9D8B030D-6E8A-4147-A177-3AD203B41FA5}">
                      <a16:colId xmlns:a16="http://schemas.microsoft.com/office/drawing/2014/main" val="4153558428"/>
                    </a:ext>
                  </a:extLst>
                </a:gridCol>
                <a:gridCol w="2292929">
                  <a:extLst>
                    <a:ext uri="{9D8B030D-6E8A-4147-A177-3AD203B41FA5}">
                      <a16:colId xmlns:a16="http://schemas.microsoft.com/office/drawing/2014/main" val="4177569603"/>
                    </a:ext>
                  </a:extLst>
                </a:gridCol>
              </a:tblGrid>
              <a:tr h="1159412">
                <a:tc>
                  <a:txBody>
                    <a:bodyPr/>
                    <a:lstStyle/>
                    <a:p>
                      <a:r>
                        <a:rPr lang="en-US" sz="3600" b="1">
                          <a:solidFill>
                            <a:schemeClr val="tx2">
                              <a:lumMod val="85000"/>
                              <a:lumOff val="15000"/>
                            </a:schemeClr>
                          </a:solidFill>
                        </a:rPr>
                        <a:t>A1C%</a:t>
                      </a:r>
                    </a:p>
                  </a:txBody>
                  <a:tcPr/>
                </a:tc>
                <a:tc>
                  <a:txBody>
                    <a:bodyPr/>
                    <a:lstStyle/>
                    <a:p>
                      <a:r>
                        <a:rPr lang="en-US" sz="3600" b="1">
                          <a:solidFill>
                            <a:schemeClr val="tx2">
                              <a:lumMod val="85000"/>
                              <a:lumOff val="15000"/>
                            </a:schemeClr>
                          </a:solidFill>
                        </a:rPr>
                        <a:t>eAG</a:t>
                      </a:r>
                    </a:p>
                  </a:txBody>
                  <a:tcPr/>
                </a:tc>
                <a:extLst>
                  <a:ext uri="{0D108BD9-81ED-4DB2-BD59-A6C34878D82A}">
                    <a16:rowId xmlns:a16="http://schemas.microsoft.com/office/drawing/2014/main" val="141178807"/>
                  </a:ext>
                </a:extLst>
              </a:tr>
              <a:tr h="646826">
                <a:tc>
                  <a:txBody>
                    <a:bodyPr/>
                    <a:lstStyle/>
                    <a:p>
                      <a:r>
                        <a:rPr lang="en-US" sz="2800" b="1">
                          <a:solidFill>
                            <a:schemeClr val="tx2">
                              <a:lumMod val="85000"/>
                              <a:lumOff val="15000"/>
                            </a:schemeClr>
                          </a:solidFill>
                        </a:rPr>
                        <a:t>9</a:t>
                      </a:r>
                    </a:p>
                  </a:txBody>
                  <a:tcPr/>
                </a:tc>
                <a:tc>
                  <a:txBody>
                    <a:bodyPr/>
                    <a:lstStyle/>
                    <a:p>
                      <a:r>
                        <a:rPr lang="en-US" sz="2800" b="1">
                          <a:solidFill>
                            <a:schemeClr val="tx2">
                              <a:lumMod val="85000"/>
                              <a:lumOff val="15000"/>
                            </a:schemeClr>
                          </a:solidFill>
                        </a:rPr>
                        <a:t>212</a:t>
                      </a:r>
                    </a:p>
                  </a:txBody>
                  <a:tcPr/>
                </a:tc>
                <a:extLst>
                  <a:ext uri="{0D108BD9-81ED-4DB2-BD59-A6C34878D82A}">
                    <a16:rowId xmlns:a16="http://schemas.microsoft.com/office/drawing/2014/main" val="1779748875"/>
                  </a:ext>
                </a:extLst>
              </a:tr>
              <a:tr h="630727">
                <a:tc>
                  <a:txBody>
                    <a:bodyPr/>
                    <a:lstStyle/>
                    <a:p>
                      <a:r>
                        <a:rPr lang="en-US" sz="2800" b="1">
                          <a:solidFill>
                            <a:schemeClr val="tx2">
                              <a:lumMod val="85000"/>
                              <a:lumOff val="15000"/>
                            </a:schemeClr>
                          </a:solidFill>
                        </a:rPr>
                        <a:t>8.5</a:t>
                      </a:r>
                    </a:p>
                  </a:txBody>
                  <a:tcPr/>
                </a:tc>
                <a:tc>
                  <a:txBody>
                    <a:bodyPr/>
                    <a:lstStyle/>
                    <a:p>
                      <a:r>
                        <a:rPr lang="en-US" sz="2800" b="1">
                          <a:solidFill>
                            <a:schemeClr val="tx2">
                              <a:lumMod val="85000"/>
                              <a:lumOff val="15000"/>
                            </a:schemeClr>
                          </a:solidFill>
                        </a:rPr>
                        <a:t>197</a:t>
                      </a:r>
                    </a:p>
                  </a:txBody>
                  <a:tcPr/>
                </a:tc>
                <a:extLst>
                  <a:ext uri="{0D108BD9-81ED-4DB2-BD59-A6C34878D82A}">
                    <a16:rowId xmlns:a16="http://schemas.microsoft.com/office/drawing/2014/main" val="1527026200"/>
                  </a:ext>
                </a:extLst>
              </a:tr>
              <a:tr h="650659">
                <a:tc>
                  <a:txBody>
                    <a:bodyPr/>
                    <a:lstStyle/>
                    <a:p>
                      <a:r>
                        <a:rPr lang="en-US" sz="2800" b="1">
                          <a:solidFill>
                            <a:schemeClr val="tx2">
                              <a:lumMod val="85000"/>
                              <a:lumOff val="15000"/>
                            </a:schemeClr>
                          </a:solidFill>
                        </a:rPr>
                        <a:t>8</a:t>
                      </a:r>
                    </a:p>
                  </a:txBody>
                  <a:tcPr/>
                </a:tc>
                <a:tc>
                  <a:txBody>
                    <a:bodyPr/>
                    <a:lstStyle/>
                    <a:p>
                      <a:r>
                        <a:rPr lang="en-US" sz="2800" b="1">
                          <a:solidFill>
                            <a:schemeClr val="tx2">
                              <a:lumMod val="85000"/>
                              <a:lumOff val="15000"/>
                            </a:schemeClr>
                          </a:solidFill>
                        </a:rPr>
                        <a:t>183</a:t>
                      </a:r>
                    </a:p>
                  </a:txBody>
                  <a:tcPr/>
                </a:tc>
                <a:extLst>
                  <a:ext uri="{0D108BD9-81ED-4DB2-BD59-A6C34878D82A}">
                    <a16:rowId xmlns:a16="http://schemas.microsoft.com/office/drawing/2014/main" val="3645047219"/>
                  </a:ext>
                </a:extLst>
              </a:tr>
              <a:tr h="620144">
                <a:tc>
                  <a:txBody>
                    <a:bodyPr/>
                    <a:lstStyle/>
                    <a:p>
                      <a:r>
                        <a:rPr lang="en-US" sz="2800" b="1">
                          <a:solidFill>
                            <a:schemeClr val="tx2">
                              <a:lumMod val="85000"/>
                              <a:lumOff val="15000"/>
                            </a:schemeClr>
                          </a:solidFill>
                        </a:rPr>
                        <a:t>7.5</a:t>
                      </a:r>
                    </a:p>
                  </a:txBody>
                  <a:tcPr/>
                </a:tc>
                <a:tc>
                  <a:txBody>
                    <a:bodyPr/>
                    <a:lstStyle/>
                    <a:p>
                      <a:r>
                        <a:rPr lang="en-US" sz="2800" b="1">
                          <a:solidFill>
                            <a:schemeClr val="tx2">
                              <a:lumMod val="85000"/>
                              <a:lumOff val="15000"/>
                            </a:schemeClr>
                          </a:solidFill>
                        </a:rPr>
                        <a:t>169</a:t>
                      </a:r>
                    </a:p>
                  </a:txBody>
                  <a:tcPr/>
                </a:tc>
                <a:extLst>
                  <a:ext uri="{0D108BD9-81ED-4DB2-BD59-A6C34878D82A}">
                    <a16:rowId xmlns:a16="http://schemas.microsoft.com/office/drawing/2014/main" val="1364023377"/>
                  </a:ext>
                </a:extLst>
              </a:tr>
              <a:tr h="596837">
                <a:tc>
                  <a:txBody>
                    <a:bodyPr/>
                    <a:lstStyle/>
                    <a:p>
                      <a:r>
                        <a:rPr lang="en-US" sz="2800" b="1">
                          <a:solidFill>
                            <a:schemeClr val="tx2">
                              <a:lumMod val="85000"/>
                              <a:lumOff val="15000"/>
                            </a:schemeClr>
                          </a:solidFill>
                        </a:rPr>
                        <a:t>7</a:t>
                      </a:r>
                    </a:p>
                  </a:txBody>
                  <a:tcPr/>
                </a:tc>
                <a:tc>
                  <a:txBody>
                    <a:bodyPr/>
                    <a:lstStyle/>
                    <a:p>
                      <a:r>
                        <a:rPr lang="en-US" sz="2800" b="1">
                          <a:solidFill>
                            <a:schemeClr val="tx2">
                              <a:lumMod val="85000"/>
                              <a:lumOff val="15000"/>
                            </a:schemeClr>
                          </a:solidFill>
                        </a:rPr>
                        <a:t>154</a:t>
                      </a:r>
                    </a:p>
                  </a:txBody>
                  <a:tcPr/>
                </a:tc>
                <a:extLst>
                  <a:ext uri="{0D108BD9-81ED-4DB2-BD59-A6C34878D82A}">
                    <a16:rowId xmlns:a16="http://schemas.microsoft.com/office/drawing/2014/main" val="1752786152"/>
                  </a:ext>
                </a:extLst>
              </a:tr>
              <a:tr h="595786">
                <a:tc>
                  <a:txBody>
                    <a:bodyPr/>
                    <a:lstStyle/>
                    <a:p>
                      <a:r>
                        <a:rPr lang="en-US" sz="2800" b="1">
                          <a:solidFill>
                            <a:schemeClr val="tx2">
                              <a:lumMod val="85000"/>
                              <a:lumOff val="15000"/>
                            </a:schemeClr>
                          </a:solidFill>
                        </a:rPr>
                        <a:t>6.5</a:t>
                      </a:r>
                    </a:p>
                  </a:txBody>
                  <a:tcPr/>
                </a:tc>
                <a:tc>
                  <a:txBody>
                    <a:bodyPr/>
                    <a:lstStyle/>
                    <a:p>
                      <a:r>
                        <a:rPr lang="en-US" sz="2800" b="1">
                          <a:solidFill>
                            <a:schemeClr val="tx2">
                              <a:lumMod val="85000"/>
                              <a:lumOff val="15000"/>
                            </a:schemeClr>
                          </a:solidFill>
                        </a:rPr>
                        <a:t>140</a:t>
                      </a:r>
                    </a:p>
                  </a:txBody>
                  <a:tcPr/>
                </a:tc>
                <a:extLst>
                  <a:ext uri="{0D108BD9-81ED-4DB2-BD59-A6C34878D82A}">
                    <a16:rowId xmlns:a16="http://schemas.microsoft.com/office/drawing/2014/main" val="3782168135"/>
                  </a:ext>
                </a:extLst>
              </a:tr>
              <a:tr h="694757">
                <a:tc>
                  <a:txBody>
                    <a:bodyPr/>
                    <a:lstStyle/>
                    <a:p>
                      <a:r>
                        <a:rPr lang="en-US" sz="2800" b="1">
                          <a:solidFill>
                            <a:schemeClr val="tx2">
                              <a:lumMod val="85000"/>
                              <a:lumOff val="15000"/>
                            </a:schemeClr>
                          </a:solidFill>
                        </a:rPr>
                        <a:t>6</a:t>
                      </a:r>
                    </a:p>
                  </a:txBody>
                  <a:tcPr/>
                </a:tc>
                <a:tc>
                  <a:txBody>
                    <a:bodyPr/>
                    <a:lstStyle/>
                    <a:p>
                      <a:r>
                        <a:rPr lang="en-US" sz="2800" b="1">
                          <a:solidFill>
                            <a:schemeClr val="tx2">
                              <a:lumMod val="85000"/>
                              <a:lumOff val="15000"/>
                            </a:schemeClr>
                          </a:solidFill>
                        </a:rPr>
                        <a:t>126</a:t>
                      </a:r>
                    </a:p>
                  </a:txBody>
                  <a:tcPr/>
                </a:tc>
                <a:extLst>
                  <a:ext uri="{0D108BD9-81ED-4DB2-BD59-A6C34878D82A}">
                    <a16:rowId xmlns:a16="http://schemas.microsoft.com/office/drawing/2014/main" val="2400779551"/>
                  </a:ext>
                </a:extLst>
              </a:tr>
            </a:tbl>
          </a:graphicData>
        </a:graphic>
      </p:graphicFrame>
      <p:sp>
        <p:nvSpPr>
          <p:cNvPr id="10" name="TextBox 9">
            <a:extLst>
              <a:ext uri="{FF2B5EF4-FFF2-40B4-BE49-F238E27FC236}">
                <a16:creationId xmlns:a16="http://schemas.microsoft.com/office/drawing/2014/main" id="{A4E7BC1A-EBCD-6909-0648-63281B0CA027}"/>
              </a:ext>
            </a:extLst>
          </p:cNvPr>
          <p:cNvSpPr txBox="1"/>
          <p:nvPr/>
        </p:nvSpPr>
        <p:spPr>
          <a:xfrm>
            <a:off x="0" y="5811981"/>
            <a:ext cx="10841182" cy="369332"/>
          </a:xfrm>
          <a:prstGeom prst="rect">
            <a:avLst/>
          </a:prstGeom>
          <a:noFill/>
        </p:spPr>
        <p:txBody>
          <a:bodyPr wrap="square">
            <a:spAutoFit/>
          </a:bodyPr>
          <a:lstStyle/>
          <a:p>
            <a:r>
              <a:rPr lang="en-US"/>
              <a:t>From the American Diabetes Association https://professional.diabetes.org/diapro/glucose_calc</a:t>
            </a:r>
          </a:p>
        </p:txBody>
      </p:sp>
      <p:sp>
        <p:nvSpPr>
          <p:cNvPr id="8" name="Title 7">
            <a:extLst>
              <a:ext uri="{FF2B5EF4-FFF2-40B4-BE49-F238E27FC236}">
                <a16:creationId xmlns:a16="http://schemas.microsoft.com/office/drawing/2014/main" id="{274CA049-8D26-D954-A669-3DA6E7FDF4BC}"/>
              </a:ext>
            </a:extLst>
          </p:cNvPr>
          <p:cNvSpPr>
            <a:spLocks noGrp="1"/>
          </p:cNvSpPr>
          <p:nvPr>
            <p:ph type="title"/>
          </p:nvPr>
        </p:nvSpPr>
        <p:spPr>
          <a:xfrm>
            <a:off x="717630" y="3170494"/>
            <a:ext cx="6715558" cy="1325563"/>
          </a:xfrm>
        </p:spPr>
        <p:txBody>
          <a:bodyPr>
            <a:noAutofit/>
          </a:bodyPr>
          <a:lstStyle/>
          <a:p>
            <a:r>
              <a:rPr lang="en-US" sz="5400" b="1" cap="none"/>
              <a:t>A1C to </a:t>
            </a:r>
            <a:br>
              <a:rPr lang="en-US" sz="5400" b="1" cap="none"/>
            </a:br>
            <a:r>
              <a:rPr lang="en-US" sz="5400" b="1" cap="none"/>
              <a:t>Estimated Average Glucose </a:t>
            </a:r>
            <a:br>
              <a:rPr lang="en-US" sz="5400" b="1" cap="none"/>
            </a:br>
            <a:r>
              <a:rPr lang="en-US" sz="5400" b="1" cap="none"/>
              <a:t>(eAG)</a:t>
            </a:r>
          </a:p>
        </p:txBody>
      </p:sp>
    </p:spTree>
    <p:custDataLst>
      <p:tags r:id="rId1"/>
    </p:custDataLst>
    <p:extLst>
      <p:ext uri="{BB962C8B-B14F-4D97-AF65-F5344CB8AC3E}">
        <p14:creationId xmlns:p14="http://schemas.microsoft.com/office/powerpoint/2010/main" val="181364420"/>
      </p:ext>
    </p:extLst>
  </p:cSld>
  <p:clrMapOvr>
    <a:masterClrMapping/>
  </p:clrMapOvr>
  <mc:AlternateContent xmlns:mc="http://schemas.openxmlformats.org/markup-compatibility/2006" xmlns:p14="http://schemas.microsoft.com/office/powerpoint/2010/main">
    <mc:Choice Requires="p14">
      <p:transition spd="med" p14:dur="700" advTm="40601">
        <p:fade/>
      </p:transition>
    </mc:Choice>
    <mc:Fallback xmlns="">
      <p:transition spd="med" advTm="40601">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B6F0CA27-9BBB-44DF-A039-67A588DBE8CA}"/>
              </a:ext>
            </a:extLst>
          </p:cNvPr>
          <p:cNvGraphicFramePr>
            <a:graphicFrameLocks noGrp="1"/>
          </p:cNvGraphicFramePr>
          <p:nvPr/>
        </p:nvGraphicFramePr>
        <p:xfrm>
          <a:off x="7796645" y="228600"/>
          <a:ext cx="4315692" cy="5583381"/>
        </p:xfrm>
        <a:graphic>
          <a:graphicData uri="http://schemas.openxmlformats.org/drawingml/2006/table">
            <a:tbl>
              <a:tblPr firstRow="1" bandRow="1">
                <a:tableStyleId>{21E4AEA4-8DFA-4A89-87EB-49C32662AFE0}</a:tableStyleId>
              </a:tblPr>
              <a:tblGrid>
                <a:gridCol w="2022763">
                  <a:extLst>
                    <a:ext uri="{9D8B030D-6E8A-4147-A177-3AD203B41FA5}">
                      <a16:colId xmlns:a16="http://schemas.microsoft.com/office/drawing/2014/main" val="4153558428"/>
                    </a:ext>
                  </a:extLst>
                </a:gridCol>
                <a:gridCol w="2292929">
                  <a:extLst>
                    <a:ext uri="{9D8B030D-6E8A-4147-A177-3AD203B41FA5}">
                      <a16:colId xmlns:a16="http://schemas.microsoft.com/office/drawing/2014/main" val="4177569603"/>
                    </a:ext>
                  </a:extLst>
                </a:gridCol>
              </a:tblGrid>
              <a:tr h="1147645">
                <a:tc>
                  <a:txBody>
                    <a:bodyPr/>
                    <a:lstStyle/>
                    <a:p>
                      <a:r>
                        <a:rPr lang="en-US" sz="3600" b="1">
                          <a:solidFill>
                            <a:schemeClr val="tx2">
                              <a:lumMod val="85000"/>
                              <a:lumOff val="15000"/>
                            </a:schemeClr>
                          </a:solidFill>
                        </a:rPr>
                        <a:t>A1C%</a:t>
                      </a:r>
                    </a:p>
                  </a:txBody>
                  <a:tcPr/>
                </a:tc>
                <a:tc>
                  <a:txBody>
                    <a:bodyPr/>
                    <a:lstStyle/>
                    <a:p>
                      <a:r>
                        <a:rPr lang="en-US" sz="3600" b="1">
                          <a:solidFill>
                            <a:schemeClr val="tx2">
                              <a:lumMod val="85000"/>
                              <a:lumOff val="15000"/>
                            </a:schemeClr>
                          </a:solidFill>
                        </a:rPr>
                        <a:t>eAG</a:t>
                      </a:r>
                    </a:p>
                  </a:txBody>
                  <a:tcPr/>
                </a:tc>
                <a:extLst>
                  <a:ext uri="{0D108BD9-81ED-4DB2-BD59-A6C34878D82A}">
                    <a16:rowId xmlns:a16="http://schemas.microsoft.com/office/drawing/2014/main" val="141178807"/>
                  </a:ext>
                </a:extLst>
              </a:tr>
              <a:tr h="646826">
                <a:tc>
                  <a:txBody>
                    <a:bodyPr/>
                    <a:lstStyle/>
                    <a:p>
                      <a:r>
                        <a:rPr lang="en-US" sz="2800" b="1">
                          <a:solidFill>
                            <a:schemeClr val="tx2">
                              <a:lumMod val="85000"/>
                              <a:lumOff val="15000"/>
                            </a:schemeClr>
                          </a:solidFill>
                        </a:rPr>
                        <a:t>9</a:t>
                      </a:r>
                    </a:p>
                  </a:txBody>
                  <a:tcPr/>
                </a:tc>
                <a:tc>
                  <a:txBody>
                    <a:bodyPr/>
                    <a:lstStyle/>
                    <a:p>
                      <a:r>
                        <a:rPr lang="en-US" sz="2800" b="1">
                          <a:solidFill>
                            <a:schemeClr val="tx2">
                              <a:lumMod val="85000"/>
                              <a:lumOff val="15000"/>
                            </a:schemeClr>
                          </a:solidFill>
                        </a:rPr>
                        <a:t>212</a:t>
                      </a:r>
                    </a:p>
                  </a:txBody>
                  <a:tcPr/>
                </a:tc>
                <a:extLst>
                  <a:ext uri="{0D108BD9-81ED-4DB2-BD59-A6C34878D82A}">
                    <a16:rowId xmlns:a16="http://schemas.microsoft.com/office/drawing/2014/main" val="1779748875"/>
                  </a:ext>
                </a:extLst>
              </a:tr>
              <a:tr h="630727">
                <a:tc>
                  <a:txBody>
                    <a:bodyPr/>
                    <a:lstStyle/>
                    <a:p>
                      <a:r>
                        <a:rPr lang="en-US" sz="2800" b="1">
                          <a:solidFill>
                            <a:schemeClr val="tx2">
                              <a:lumMod val="85000"/>
                              <a:lumOff val="15000"/>
                            </a:schemeClr>
                          </a:solidFill>
                        </a:rPr>
                        <a:t>8.5</a:t>
                      </a:r>
                    </a:p>
                  </a:txBody>
                  <a:tcPr/>
                </a:tc>
                <a:tc>
                  <a:txBody>
                    <a:bodyPr/>
                    <a:lstStyle/>
                    <a:p>
                      <a:r>
                        <a:rPr lang="en-US" sz="2800" b="1">
                          <a:solidFill>
                            <a:schemeClr val="tx2">
                              <a:lumMod val="85000"/>
                              <a:lumOff val="15000"/>
                            </a:schemeClr>
                          </a:solidFill>
                        </a:rPr>
                        <a:t>197</a:t>
                      </a:r>
                    </a:p>
                  </a:txBody>
                  <a:tcPr/>
                </a:tc>
                <a:extLst>
                  <a:ext uri="{0D108BD9-81ED-4DB2-BD59-A6C34878D82A}">
                    <a16:rowId xmlns:a16="http://schemas.microsoft.com/office/drawing/2014/main" val="1527026200"/>
                  </a:ext>
                </a:extLst>
              </a:tr>
              <a:tr h="650659">
                <a:tc>
                  <a:txBody>
                    <a:bodyPr/>
                    <a:lstStyle/>
                    <a:p>
                      <a:r>
                        <a:rPr lang="en-US" sz="2800" b="1">
                          <a:solidFill>
                            <a:schemeClr val="tx2">
                              <a:lumMod val="85000"/>
                              <a:lumOff val="15000"/>
                            </a:schemeClr>
                          </a:solidFill>
                        </a:rPr>
                        <a:t>8</a:t>
                      </a:r>
                    </a:p>
                  </a:txBody>
                  <a:tcPr/>
                </a:tc>
                <a:tc>
                  <a:txBody>
                    <a:bodyPr/>
                    <a:lstStyle/>
                    <a:p>
                      <a:r>
                        <a:rPr lang="en-US" sz="2800" b="1">
                          <a:solidFill>
                            <a:schemeClr val="tx2">
                              <a:lumMod val="85000"/>
                              <a:lumOff val="15000"/>
                            </a:schemeClr>
                          </a:solidFill>
                        </a:rPr>
                        <a:t>183</a:t>
                      </a:r>
                    </a:p>
                  </a:txBody>
                  <a:tcPr/>
                </a:tc>
                <a:extLst>
                  <a:ext uri="{0D108BD9-81ED-4DB2-BD59-A6C34878D82A}">
                    <a16:rowId xmlns:a16="http://schemas.microsoft.com/office/drawing/2014/main" val="3645047219"/>
                  </a:ext>
                </a:extLst>
              </a:tr>
              <a:tr h="620144">
                <a:tc>
                  <a:txBody>
                    <a:bodyPr/>
                    <a:lstStyle/>
                    <a:p>
                      <a:r>
                        <a:rPr lang="en-US" sz="2800" b="1">
                          <a:solidFill>
                            <a:schemeClr val="tx2">
                              <a:lumMod val="85000"/>
                              <a:lumOff val="15000"/>
                            </a:schemeClr>
                          </a:solidFill>
                        </a:rPr>
                        <a:t>7.5</a:t>
                      </a:r>
                    </a:p>
                  </a:txBody>
                  <a:tcPr/>
                </a:tc>
                <a:tc>
                  <a:txBody>
                    <a:bodyPr/>
                    <a:lstStyle/>
                    <a:p>
                      <a:r>
                        <a:rPr lang="en-US" sz="2800" b="1">
                          <a:solidFill>
                            <a:schemeClr val="tx2">
                              <a:lumMod val="85000"/>
                              <a:lumOff val="15000"/>
                            </a:schemeClr>
                          </a:solidFill>
                        </a:rPr>
                        <a:t>169</a:t>
                      </a:r>
                    </a:p>
                  </a:txBody>
                  <a:tcPr/>
                </a:tc>
                <a:extLst>
                  <a:ext uri="{0D108BD9-81ED-4DB2-BD59-A6C34878D82A}">
                    <a16:rowId xmlns:a16="http://schemas.microsoft.com/office/drawing/2014/main" val="1364023377"/>
                  </a:ext>
                </a:extLst>
              </a:tr>
              <a:tr h="596837">
                <a:tc>
                  <a:txBody>
                    <a:bodyPr/>
                    <a:lstStyle/>
                    <a:p>
                      <a:r>
                        <a:rPr lang="en-US" sz="2800" b="1">
                          <a:solidFill>
                            <a:schemeClr val="tx2">
                              <a:lumMod val="85000"/>
                              <a:lumOff val="15000"/>
                            </a:schemeClr>
                          </a:solidFill>
                        </a:rPr>
                        <a:t>7</a:t>
                      </a:r>
                    </a:p>
                  </a:txBody>
                  <a:tcPr/>
                </a:tc>
                <a:tc>
                  <a:txBody>
                    <a:bodyPr/>
                    <a:lstStyle/>
                    <a:p>
                      <a:r>
                        <a:rPr lang="en-US" sz="2800" b="1">
                          <a:solidFill>
                            <a:schemeClr val="tx2">
                              <a:lumMod val="85000"/>
                              <a:lumOff val="15000"/>
                            </a:schemeClr>
                          </a:solidFill>
                        </a:rPr>
                        <a:t>154</a:t>
                      </a:r>
                    </a:p>
                  </a:txBody>
                  <a:tcPr/>
                </a:tc>
                <a:extLst>
                  <a:ext uri="{0D108BD9-81ED-4DB2-BD59-A6C34878D82A}">
                    <a16:rowId xmlns:a16="http://schemas.microsoft.com/office/drawing/2014/main" val="1752786152"/>
                  </a:ext>
                </a:extLst>
              </a:tr>
              <a:tr h="595786">
                <a:tc>
                  <a:txBody>
                    <a:bodyPr/>
                    <a:lstStyle/>
                    <a:p>
                      <a:r>
                        <a:rPr lang="en-US" sz="2800" b="1">
                          <a:solidFill>
                            <a:schemeClr val="tx2">
                              <a:lumMod val="85000"/>
                              <a:lumOff val="15000"/>
                            </a:schemeClr>
                          </a:solidFill>
                        </a:rPr>
                        <a:t>6.5</a:t>
                      </a:r>
                    </a:p>
                  </a:txBody>
                  <a:tcPr/>
                </a:tc>
                <a:tc>
                  <a:txBody>
                    <a:bodyPr/>
                    <a:lstStyle/>
                    <a:p>
                      <a:r>
                        <a:rPr lang="en-US" sz="2800" b="1">
                          <a:solidFill>
                            <a:schemeClr val="tx2">
                              <a:lumMod val="85000"/>
                              <a:lumOff val="15000"/>
                            </a:schemeClr>
                          </a:solidFill>
                        </a:rPr>
                        <a:t>140</a:t>
                      </a:r>
                    </a:p>
                  </a:txBody>
                  <a:tcPr/>
                </a:tc>
                <a:extLst>
                  <a:ext uri="{0D108BD9-81ED-4DB2-BD59-A6C34878D82A}">
                    <a16:rowId xmlns:a16="http://schemas.microsoft.com/office/drawing/2014/main" val="3782168135"/>
                  </a:ext>
                </a:extLst>
              </a:tr>
              <a:tr h="694757">
                <a:tc>
                  <a:txBody>
                    <a:bodyPr/>
                    <a:lstStyle/>
                    <a:p>
                      <a:r>
                        <a:rPr lang="en-US" sz="2800" b="1">
                          <a:solidFill>
                            <a:schemeClr val="tx2">
                              <a:lumMod val="85000"/>
                              <a:lumOff val="15000"/>
                            </a:schemeClr>
                          </a:solidFill>
                        </a:rPr>
                        <a:t>6</a:t>
                      </a:r>
                    </a:p>
                  </a:txBody>
                  <a:tcPr/>
                </a:tc>
                <a:tc>
                  <a:txBody>
                    <a:bodyPr/>
                    <a:lstStyle/>
                    <a:p>
                      <a:r>
                        <a:rPr lang="en-US" sz="2800" b="1">
                          <a:solidFill>
                            <a:schemeClr val="tx2">
                              <a:lumMod val="85000"/>
                              <a:lumOff val="15000"/>
                            </a:schemeClr>
                          </a:solidFill>
                        </a:rPr>
                        <a:t>126</a:t>
                      </a:r>
                    </a:p>
                  </a:txBody>
                  <a:tcPr/>
                </a:tc>
                <a:extLst>
                  <a:ext uri="{0D108BD9-81ED-4DB2-BD59-A6C34878D82A}">
                    <a16:rowId xmlns:a16="http://schemas.microsoft.com/office/drawing/2014/main" val="2400779551"/>
                  </a:ext>
                </a:extLst>
              </a:tr>
            </a:tbl>
          </a:graphicData>
        </a:graphic>
      </p:graphicFrame>
      <p:sp>
        <p:nvSpPr>
          <p:cNvPr id="5" name="TextBox 4">
            <a:extLst>
              <a:ext uri="{FF2B5EF4-FFF2-40B4-BE49-F238E27FC236}">
                <a16:creationId xmlns:a16="http://schemas.microsoft.com/office/drawing/2014/main" id="{9C4627F7-CDAD-7E68-F470-1C63E3A07CE4}"/>
              </a:ext>
            </a:extLst>
          </p:cNvPr>
          <p:cNvSpPr txBox="1"/>
          <p:nvPr/>
        </p:nvSpPr>
        <p:spPr>
          <a:xfrm>
            <a:off x="2680854" y="3881593"/>
            <a:ext cx="3934691" cy="584775"/>
          </a:xfrm>
          <a:prstGeom prst="rect">
            <a:avLst/>
          </a:prstGeom>
          <a:noFill/>
        </p:spPr>
        <p:txBody>
          <a:bodyPr wrap="square" rtlCol="0">
            <a:spAutoFit/>
          </a:bodyPr>
          <a:lstStyle/>
          <a:p>
            <a:r>
              <a:rPr lang="en-US" sz="3200">
                <a:solidFill>
                  <a:schemeClr val="bg2">
                    <a:lumMod val="25000"/>
                  </a:schemeClr>
                </a:solidFill>
              </a:rPr>
              <a:t>ADA  – Less than 7%</a:t>
            </a:r>
          </a:p>
        </p:txBody>
      </p:sp>
      <p:sp>
        <p:nvSpPr>
          <p:cNvPr id="7" name="TextBox 6">
            <a:extLst>
              <a:ext uri="{FF2B5EF4-FFF2-40B4-BE49-F238E27FC236}">
                <a16:creationId xmlns:a16="http://schemas.microsoft.com/office/drawing/2014/main" id="{A89DAA1C-CD2B-E7BE-18E3-E87A833D5B04}"/>
              </a:ext>
            </a:extLst>
          </p:cNvPr>
          <p:cNvSpPr txBox="1"/>
          <p:nvPr/>
        </p:nvSpPr>
        <p:spPr>
          <a:xfrm>
            <a:off x="2739736" y="4466368"/>
            <a:ext cx="3678382" cy="584775"/>
          </a:xfrm>
          <a:prstGeom prst="rect">
            <a:avLst/>
          </a:prstGeom>
          <a:noFill/>
        </p:spPr>
        <p:txBody>
          <a:bodyPr wrap="square" rtlCol="0">
            <a:spAutoFit/>
          </a:bodyPr>
          <a:lstStyle/>
          <a:p>
            <a:r>
              <a:rPr lang="en-US" sz="3200">
                <a:solidFill>
                  <a:schemeClr val="bg2">
                    <a:lumMod val="25000"/>
                  </a:schemeClr>
                </a:solidFill>
              </a:rPr>
              <a:t>AACE -  6.5% or less</a:t>
            </a:r>
          </a:p>
        </p:txBody>
      </p:sp>
      <p:sp>
        <p:nvSpPr>
          <p:cNvPr id="8" name="Title 7">
            <a:extLst>
              <a:ext uri="{FF2B5EF4-FFF2-40B4-BE49-F238E27FC236}">
                <a16:creationId xmlns:a16="http://schemas.microsoft.com/office/drawing/2014/main" id="{274CA049-8D26-D954-A669-3DA6E7FDF4BC}"/>
              </a:ext>
            </a:extLst>
          </p:cNvPr>
          <p:cNvSpPr>
            <a:spLocks noGrp="1"/>
          </p:cNvSpPr>
          <p:nvPr>
            <p:ph type="title"/>
          </p:nvPr>
        </p:nvSpPr>
        <p:spPr>
          <a:xfrm>
            <a:off x="331610" y="2103437"/>
            <a:ext cx="7465035" cy="1325563"/>
          </a:xfrm>
        </p:spPr>
        <p:txBody>
          <a:bodyPr>
            <a:noAutofit/>
          </a:bodyPr>
          <a:lstStyle/>
          <a:p>
            <a:pPr algn="ctr"/>
            <a:r>
              <a:rPr lang="en-US" sz="5400" b="1" u="sng" cap="none"/>
              <a:t>Diabetes A1C goals (general)</a:t>
            </a:r>
            <a:br>
              <a:rPr lang="en-US" sz="3200" u="sng"/>
            </a:br>
            <a:endParaRPr lang="en-US" sz="3200" u="sng"/>
          </a:p>
        </p:txBody>
      </p:sp>
      <p:sp>
        <p:nvSpPr>
          <p:cNvPr id="13" name="Arrow: Right 12">
            <a:extLst>
              <a:ext uri="{FF2B5EF4-FFF2-40B4-BE49-F238E27FC236}">
                <a16:creationId xmlns:a16="http://schemas.microsoft.com/office/drawing/2014/main" id="{0CE2AAD7-A52E-186D-DEE2-924527D92A2C}"/>
              </a:ext>
            </a:extLst>
          </p:cNvPr>
          <p:cNvSpPr/>
          <p:nvPr/>
        </p:nvSpPr>
        <p:spPr>
          <a:xfrm>
            <a:off x="6385213" y="4008258"/>
            <a:ext cx="1343891" cy="3693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3ECBFBE2-131C-D639-0789-5FFF0C3F4547}"/>
              </a:ext>
            </a:extLst>
          </p:cNvPr>
          <p:cNvSpPr/>
          <p:nvPr/>
        </p:nvSpPr>
        <p:spPr>
          <a:xfrm>
            <a:off x="6385213" y="4654548"/>
            <a:ext cx="1343891" cy="3693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0E2FA14-D45B-32C9-2B3A-91419065C336}"/>
              </a:ext>
            </a:extLst>
          </p:cNvPr>
          <p:cNvSpPr txBox="1"/>
          <p:nvPr/>
        </p:nvSpPr>
        <p:spPr>
          <a:xfrm>
            <a:off x="79663" y="5725441"/>
            <a:ext cx="6260123" cy="461665"/>
          </a:xfrm>
          <a:prstGeom prst="rect">
            <a:avLst/>
          </a:prstGeom>
          <a:noFill/>
        </p:spPr>
        <p:txBody>
          <a:bodyPr wrap="square" rtlCol="0">
            <a:spAutoFit/>
          </a:bodyPr>
          <a:lstStyle/>
          <a:p>
            <a:r>
              <a:rPr lang="en-US" sz="2300"/>
              <a:t>ADA – American Diabetes Association</a:t>
            </a:r>
          </a:p>
        </p:txBody>
      </p:sp>
      <p:sp>
        <p:nvSpPr>
          <p:cNvPr id="4" name="TextBox 3">
            <a:extLst>
              <a:ext uri="{FF2B5EF4-FFF2-40B4-BE49-F238E27FC236}">
                <a16:creationId xmlns:a16="http://schemas.microsoft.com/office/drawing/2014/main" id="{155EDD89-154C-D0AC-2CDE-AFCB37CDFAEC}"/>
              </a:ext>
            </a:extLst>
          </p:cNvPr>
          <p:cNvSpPr txBox="1"/>
          <p:nvPr/>
        </p:nvSpPr>
        <p:spPr>
          <a:xfrm>
            <a:off x="4928435" y="5740830"/>
            <a:ext cx="7183902" cy="446276"/>
          </a:xfrm>
          <a:prstGeom prst="rect">
            <a:avLst/>
          </a:prstGeom>
          <a:noFill/>
        </p:spPr>
        <p:txBody>
          <a:bodyPr wrap="square" rtlCol="0">
            <a:spAutoFit/>
          </a:bodyPr>
          <a:lstStyle/>
          <a:p>
            <a:r>
              <a:rPr lang="en-US" sz="2300"/>
              <a:t>AACE – American Association of Clinical Endocrinologists</a:t>
            </a:r>
          </a:p>
        </p:txBody>
      </p:sp>
    </p:spTree>
    <p:custDataLst>
      <p:tags r:id="rId1"/>
    </p:custDataLst>
    <p:extLst>
      <p:ext uri="{BB962C8B-B14F-4D97-AF65-F5344CB8AC3E}">
        <p14:creationId xmlns:p14="http://schemas.microsoft.com/office/powerpoint/2010/main" val="1739279490"/>
      </p:ext>
    </p:extLst>
  </p:cSld>
  <p:clrMapOvr>
    <a:masterClrMapping/>
  </p:clrMapOvr>
  <mc:AlternateContent xmlns:mc="http://schemas.openxmlformats.org/markup-compatibility/2006" xmlns:p14="http://schemas.microsoft.com/office/powerpoint/2010/main">
    <mc:Choice Requires="p14">
      <p:transition spd="med" p14:dur="700" advTm="40601">
        <p:fade/>
      </p:transition>
    </mc:Choice>
    <mc:Fallback xmlns="">
      <p:transition spd="med" advTm="4060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75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3" grpId="0" animBg="1"/>
      <p:bldP spid="14" grpId="0" animBg="1"/>
      <p:bldP spid="2" grpId="0"/>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893A0D3-7CB9-AA71-750B-60CE09EB02F1}"/>
              </a:ext>
            </a:extLst>
          </p:cNvPr>
          <p:cNvSpPr txBox="1"/>
          <p:nvPr/>
        </p:nvSpPr>
        <p:spPr>
          <a:xfrm>
            <a:off x="6926802" y="352432"/>
            <a:ext cx="4427738" cy="369332"/>
          </a:xfrm>
          <a:prstGeom prst="rect">
            <a:avLst/>
          </a:prstGeom>
          <a:noFill/>
        </p:spPr>
        <p:txBody>
          <a:bodyPr wrap="square">
            <a:spAutoFit/>
          </a:bodyPr>
          <a:lstStyle/>
          <a:p>
            <a:endParaRPr lang="en-US"/>
          </a:p>
        </p:txBody>
      </p:sp>
      <p:graphicFrame>
        <p:nvGraphicFramePr>
          <p:cNvPr id="8" name="Content Placeholder 7">
            <a:extLst>
              <a:ext uri="{FF2B5EF4-FFF2-40B4-BE49-F238E27FC236}">
                <a16:creationId xmlns:a16="http://schemas.microsoft.com/office/drawing/2014/main" id="{6043E0D1-03D4-0D40-F721-78EDC41A1D73}"/>
              </a:ext>
            </a:extLst>
          </p:cNvPr>
          <p:cNvGraphicFramePr>
            <a:graphicFrameLocks noGrp="1"/>
          </p:cNvGraphicFramePr>
          <p:nvPr>
            <p:ph idx="1"/>
          </p:nvPr>
        </p:nvGraphicFramePr>
        <p:xfrm>
          <a:off x="327837" y="1393685"/>
          <a:ext cx="11536326" cy="4736806"/>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93F7CCE8-5451-FC2D-6775-739FA2091631}"/>
              </a:ext>
            </a:extLst>
          </p:cNvPr>
          <p:cNvSpPr txBox="1"/>
          <p:nvPr/>
        </p:nvSpPr>
        <p:spPr>
          <a:xfrm>
            <a:off x="656824" y="467833"/>
            <a:ext cx="10878353" cy="600164"/>
          </a:xfrm>
          <a:prstGeom prst="rect">
            <a:avLst/>
          </a:prstGeom>
          <a:noFill/>
        </p:spPr>
        <p:txBody>
          <a:bodyPr wrap="square" rtlCol="0">
            <a:spAutoFit/>
          </a:bodyPr>
          <a:lstStyle/>
          <a:p>
            <a:r>
              <a:rPr lang="en-US" sz="3300" b="1" u="sng">
                <a:solidFill>
                  <a:schemeClr val="tx2"/>
                </a:solidFill>
              </a:rPr>
              <a:t>Average A1C Reduction on Highest Dose of Each Medication</a:t>
            </a:r>
          </a:p>
        </p:txBody>
      </p:sp>
      <p:sp>
        <p:nvSpPr>
          <p:cNvPr id="10" name="TextBox 9">
            <a:extLst>
              <a:ext uri="{FF2B5EF4-FFF2-40B4-BE49-F238E27FC236}">
                <a16:creationId xmlns:a16="http://schemas.microsoft.com/office/drawing/2014/main" id="{FFC5E0C4-E3BD-1295-9DB1-32A49E986959}"/>
              </a:ext>
            </a:extLst>
          </p:cNvPr>
          <p:cNvSpPr txBox="1"/>
          <p:nvPr/>
        </p:nvSpPr>
        <p:spPr>
          <a:xfrm>
            <a:off x="972879" y="1430079"/>
            <a:ext cx="749595" cy="3308598"/>
          </a:xfrm>
          <a:prstGeom prst="rect">
            <a:avLst/>
          </a:prstGeom>
          <a:noFill/>
        </p:spPr>
        <p:txBody>
          <a:bodyPr wrap="square" rtlCol="0">
            <a:spAutoFit/>
          </a:bodyPr>
          <a:lstStyle/>
          <a:p>
            <a:r>
              <a:rPr lang="en-US" sz="1900"/>
              <a:t>0</a:t>
            </a:r>
          </a:p>
          <a:p>
            <a:endParaRPr lang="en-US" sz="1900"/>
          </a:p>
          <a:p>
            <a:r>
              <a:rPr lang="en-US" sz="1900"/>
              <a:t>-0.5</a:t>
            </a:r>
          </a:p>
          <a:p>
            <a:endParaRPr lang="en-US" sz="1900"/>
          </a:p>
          <a:p>
            <a:r>
              <a:rPr lang="en-US" sz="1900"/>
              <a:t>-1</a:t>
            </a:r>
          </a:p>
          <a:p>
            <a:endParaRPr lang="en-US" sz="1900"/>
          </a:p>
          <a:p>
            <a:r>
              <a:rPr lang="en-US" sz="1900"/>
              <a:t>-1.5</a:t>
            </a:r>
          </a:p>
          <a:p>
            <a:endParaRPr lang="en-US" sz="1900"/>
          </a:p>
          <a:p>
            <a:r>
              <a:rPr lang="en-US" sz="1900"/>
              <a:t>-2</a:t>
            </a:r>
          </a:p>
          <a:p>
            <a:endParaRPr lang="en-US" sz="1900"/>
          </a:p>
          <a:p>
            <a:r>
              <a:rPr lang="en-US" sz="1900"/>
              <a:t>-2.5</a:t>
            </a:r>
          </a:p>
        </p:txBody>
      </p:sp>
    </p:spTree>
    <p:extLst>
      <p:ext uri="{BB962C8B-B14F-4D97-AF65-F5344CB8AC3E}">
        <p14:creationId xmlns:p14="http://schemas.microsoft.com/office/powerpoint/2010/main" val="3449928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893A0D3-7CB9-AA71-750B-60CE09EB02F1}"/>
              </a:ext>
            </a:extLst>
          </p:cNvPr>
          <p:cNvSpPr txBox="1"/>
          <p:nvPr/>
        </p:nvSpPr>
        <p:spPr>
          <a:xfrm>
            <a:off x="6926802" y="352432"/>
            <a:ext cx="4427738" cy="369332"/>
          </a:xfrm>
          <a:prstGeom prst="rect">
            <a:avLst/>
          </a:prstGeom>
          <a:noFill/>
        </p:spPr>
        <p:txBody>
          <a:bodyPr wrap="square">
            <a:spAutoFit/>
          </a:bodyPr>
          <a:lstStyle/>
          <a:p>
            <a:endParaRPr lang="en-US"/>
          </a:p>
        </p:txBody>
      </p:sp>
      <p:sp>
        <p:nvSpPr>
          <p:cNvPr id="9" name="TextBox 8">
            <a:extLst>
              <a:ext uri="{FF2B5EF4-FFF2-40B4-BE49-F238E27FC236}">
                <a16:creationId xmlns:a16="http://schemas.microsoft.com/office/drawing/2014/main" id="{93F7CCE8-5451-FC2D-6775-739FA2091631}"/>
              </a:ext>
            </a:extLst>
          </p:cNvPr>
          <p:cNvSpPr txBox="1"/>
          <p:nvPr/>
        </p:nvSpPr>
        <p:spPr>
          <a:xfrm>
            <a:off x="509553" y="157702"/>
            <a:ext cx="11066866" cy="1446550"/>
          </a:xfrm>
          <a:prstGeom prst="rect">
            <a:avLst/>
          </a:prstGeom>
          <a:noFill/>
        </p:spPr>
        <p:txBody>
          <a:bodyPr wrap="square" rtlCol="0">
            <a:spAutoFit/>
          </a:bodyPr>
          <a:lstStyle/>
          <a:p>
            <a:pPr algn="ctr"/>
            <a:r>
              <a:rPr lang="en-US" sz="4400" b="1">
                <a:solidFill>
                  <a:schemeClr val="tx2"/>
                </a:solidFill>
              </a:rPr>
              <a:t>Average A1C Reduction for </a:t>
            </a:r>
          </a:p>
          <a:p>
            <a:pPr algn="ctr"/>
            <a:r>
              <a:rPr lang="en-US" sz="4400" b="1">
                <a:solidFill>
                  <a:schemeClr val="tx2"/>
                </a:solidFill>
              </a:rPr>
              <a:t>Highest Dose in Each Drug Category</a:t>
            </a:r>
          </a:p>
        </p:txBody>
      </p:sp>
      <p:graphicFrame>
        <p:nvGraphicFramePr>
          <p:cNvPr id="7" name="Chart 6">
            <a:extLst>
              <a:ext uri="{FF2B5EF4-FFF2-40B4-BE49-F238E27FC236}">
                <a16:creationId xmlns:a16="http://schemas.microsoft.com/office/drawing/2014/main" id="{2C7DD164-9D54-2AE9-21C6-F9E22D71F19B}"/>
              </a:ext>
            </a:extLst>
          </p:cNvPr>
          <p:cNvGraphicFramePr/>
          <p:nvPr>
            <p:extLst>
              <p:ext uri="{D42A27DB-BD31-4B8C-83A1-F6EECF244321}">
                <p14:modId xmlns:p14="http://schemas.microsoft.com/office/powerpoint/2010/main" val="889595521"/>
              </p:ext>
            </p:extLst>
          </p:nvPr>
        </p:nvGraphicFramePr>
        <p:xfrm>
          <a:off x="647339" y="1685886"/>
          <a:ext cx="10547883" cy="444710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B096D52B-167E-7DAD-F993-533507A3AB0E}"/>
              </a:ext>
            </a:extLst>
          </p:cNvPr>
          <p:cNvSpPr txBox="1"/>
          <p:nvPr/>
        </p:nvSpPr>
        <p:spPr>
          <a:xfrm>
            <a:off x="3029243" y="3362582"/>
            <a:ext cx="1082722" cy="400110"/>
          </a:xfrm>
          <a:prstGeom prst="rect">
            <a:avLst/>
          </a:prstGeom>
          <a:noFill/>
        </p:spPr>
        <p:txBody>
          <a:bodyPr wrap="square">
            <a:spAutoFit/>
          </a:bodyPr>
          <a:lstStyle/>
          <a:p>
            <a:pPr algn="ctr" rtl="0">
              <a:defRPr sz="1330" b="1" i="0" u="none" strike="noStrike" kern="1200" baseline="0">
                <a:solidFill>
                  <a:srgbClr val="FFFFFF"/>
                </a:solidFill>
                <a:latin typeface="+mn-lt"/>
                <a:ea typeface="+mn-ea"/>
                <a:cs typeface="+mn-cs"/>
              </a:defRPr>
            </a:pPr>
            <a:r>
              <a:rPr lang="en-US" sz="2000">
                <a:solidFill>
                  <a:schemeClr val="tx2"/>
                </a:solidFill>
              </a:rPr>
              <a:t>–0.83%</a:t>
            </a:r>
          </a:p>
        </p:txBody>
      </p:sp>
      <p:sp>
        <p:nvSpPr>
          <p:cNvPr id="6" name="TextBox 5">
            <a:extLst>
              <a:ext uri="{FF2B5EF4-FFF2-40B4-BE49-F238E27FC236}">
                <a16:creationId xmlns:a16="http://schemas.microsoft.com/office/drawing/2014/main" id="{B50154E7-1160-1F0E-C89E-07B0309975C7}"/>
              </a:ext>
            </a:extLst>
          </p:cNvPr>
          <p:cNvSpPr txBox="1"/>
          <p:nvPr/>
        </p:nvSpPr>
        <p:spPr>
          <a:xfrm>
            <a:off x="4609373" y="3709383"/>
            <a:ext cx="1228299" cy="400110"/>
          </a:xfrm>
          <a:prstGeom prst="rect">
            <a:avLst/>
          </a:prstGeom>
          <a:noFill/>
        </p:spPr>
        <p:txBody>
          <a:bodyPr wrap="square">
            <a:spAutoFit/>
          </a:bodyPr>
          <a:lstStyle/>
          <a:p>
            <a:pPr algn="ctr" rtl="0">
              <a:defRPr sz="1330" b="1" i="0" u="none" strike="noStrike" kern="1200" baseline="0">
                <a:solidFill>
                  <a:srgbClr val="FFFFFF"/>
                </a:solidFill>
                <a:latin typeface="+mn-lt"/>
                <a:ea typeface="+mn-ea"/>
                <a:cs typeface="+mn-cs"/>
              </a:defRPr>
            </a:pPr>
            <a:r>
              <a:rPr lang="en-US" sz="2000">
                <a:solidFill>
                  <a:schemeClr val="tx2"/>
                </a:solidFill>
              </a:rPr>
              <a:t>–0.98%</a:t>
            </a:r>
          </a:p>
        </p:txBody>
      </p:sp>
      <p:sp>
        <p:nvSpPr>
          <p:cNvPr id="10" name="TextBox 9">
            <a:extLst>
              <a:ext uri="{FF2B5EF4-FFF2-40B4-BE49-F238E27FC236}">
                <a16:creationId xmlns:a16="http://schemas.microsoft.com/office/drawing/2014/main" id="{1BAE8117-49E9-6C39-F9E2-32025B3BD73D}"/>
              </a:ext>
            </a:extLst>
          </p:cNvPr>
          <p:cNvSpPr txBox="1"/>
          <p:nvPr/>
        </p:nvSpPr>
        <p:spPr>
          <a:xfrm>
            <a:off x="6267085" y="3762692"/>
            <a:ext cx="1310185" cy="400110"/>
          </a:xfrm>
          <a:prstGeom prst="rect">
            <a:avLst/>
          </a:prstGeom>
          <a:noFill/>
        </p:spPr>
        <p:txBody>
          <a:bodyPr wrap="square">
            <a:spAutoFit/>
          </a:bodyPr>
          <a:lstStyle/>
          <a:p>
            <a:pPr algn="ctr" rtl="0">
              <a:defRPr sz="1330" b="1" i="0" u="none" strike="noStrike" kern="1200" baseline="0">
                <a:solidFill>
                  <a:srgbClr val="FFFFFF"/>
                </a:solidFill>
                <a:latin typeface="+mn-lt"/>
                <a:ea typeface="+mn-ea"/>
                <a:cs typeface="+mn-cs"/>
              </a:defRPr>
            </a:pPr>
            <a:r>
              <a:rPr lang="en-US" sz="2000">
                <a:solidFill>
                  <a:schemeClr val="tx2"/>
                </a:solidFill>
              </a:rPr>
              <a:t>–1%</a:t>
            </a:r>
          </a:p>
        </p:txBody>
      </p:sp>
      <p:sp>
        <p:nvSpPr>
          <p:cNvPr id="12" name="TextBox 11">
            <a:extLst>
              <a:ext uri="{FF2B5EF4-FFF2-40B4-BE49-F238E27FC236}">
                <a16:creationId xmlns:a16="http://schemas.microsoft.com/office/drawing/2014/main" id="{430592AD-E56F-E3B6-2673-644AE2713AA1}"/>
              </a:ext>
            </a:extLst>
          </p:cNvPr>
          <p:cNvSpPr txBox="1"/>
          <p:nvPr/>
        </p:nvSpPr>
        <p:spPr>
          <a:xfrm>
            <a:off x="8006683" y="3962747"/>
            <a:ext cx="1093168" cy="400110"/>
          </a:xfrm>
          <a:prstGeom prst="rect">
            <a:avLst/>
          </a:prstGeom>
          <a:noFill/>
        </p:spPr>
        <p:txBody>
          <a:bodyPr wrap="square">
            <a:spAutoFit/>
          </a:bodyPr>
          <a:lstStyle/>
          <a:p>
            <a:pPr algn="ctr" rtl="0">
              <a:defRPr sz="1330" b="1" i="0" u="none" strike="noStrike" kern="1200" baseline="0">
                <a:solidFill>
                  <a:srgbClr val="FFFFFF"/>
                </a:solidFill>
                <a:latin typeface="+mn-lt"/>
                <a:ea typeface="+mn-ea"/>
                <a:cs typeface="+mn-cs"/>
              </a:defRPr>
            </a:pPr>
            <a:r>
              <a:rPr lang="en-US" sz="2000">
                <a:solidFill>
                  <a:schemeClr val="tx2"/>
                </a:solidFill>
              </a:rPr>
              <a:t>–1.09%</a:t>
            </a:r>
          </a:p>
        </p:txBody>
      </p:sp>
      <p:sp>
        <p:nvSpPr>
          <p:cNvPr id="14" name="TextBox 13">
            <a:extLst>
              <a:ext uri="{FF2B5EF4-FFF2-40B4-BE49-F238E27FC236}">
                <a16:creationId xmlns:a16="http://schemas.microsoft.com/office/drawing/2014/main" id="{C250D5EA-0284-17B6-FDE5-5871A83C4124}"/>
              </a:ext>
            </a:extLst>
          </p:cNvPr>
          <p:cNvSpPr txBox="1"/>
          <p:nvPr/>
        </p:nvSpPr>
        <p:spPr>
          <a:xfrm>
            <a:off x="9640568" y="5199737"/>
            <a:ext cx="1110018" cy="400110"/>
          </a:xfrm>
          <a:prstGeom prst="rect">
            <a:avLst/>
          </a:prstGeom>
          <a:noFill/>
        </p:spPr>
        <p:txBody>
          <a:bodyPr wrap="square">
            <a:spAutoFit/>
          </a:bodyPr>
          <a:lstStyle/>
          <a:p>
            <a:pPr algn="ctr" rtl="0">
              <a:defRPr sz="1330" b="1" i="0" u="none" strike="noStrike" kern="1200" baseline="0">
                <a:solidFill>
                  <a:srgbClr val="FFFFFF"/>
                </a:solidFill>
                <a:latin typeface="+mn-lt"/>
                <a:ea typeface="+mn-ea"/>
                <a:cs typeface="+mn-cs"/>
              </a:defRPr>
            </a:pPr>
            <a:r>
              <a:rPr lang="en-US" sz="2000"/>
              <a:t>–1.64%</a:t>
            </a:r>
          </a:p>
        </p:txBody>
      </p:sp>
      <p:sp>
        <p:nvSpPr>
          <p:cNvPr id="4" name="TextBox 3">
            <a:extLst>
              <a:ext uri="{FF2B5EF4-FFF2-40B4-BE49-F238E27FC236}">
                <a16:creationId xmlns:a16="http://schemas.microsoft.com/office/drawing/2014/main" id="{21187145-9B0D-0294-26AA-70E8B63ED1B4}"/>
              </a:ext>
            </a:extLst>
          </p:cNvPr>
          <p:cNvSpPr txBox="1"/>
          <p:nvPr/>
        </p:nvSpPr>
        <p:spPr>
          <a:xfrm>
            <a:off x="9837530" y="1964780"/>
            <a:ext cx="843722" cy="400110"/>
          </a:xfrm>
          <a:prstGeom prst="rect">
            <a:avLst/>
          </a:prstGeom>
          <a:noFill/>
        </p:spPr>
        <p:txBody>
          <a:bodyPr wrap="square" rtlCol="0">
            <a:spAutoFit/>
          </a:bodyPr>
          <a:lstStyle/>
          <a:p>
            <a:r>
              <a:rPr lang="en-US" sz="2000" b="1" dirty="0">
                <a:solidFill>
                  <a:schemeClr val="bg1"/>
                </a:solidFill>
              </a:rPr>
              <a:t>GLP1</a:t>
            </a:r>
          </a:p>
        </p:txBody>
      </p:sp>
    </p:spTree>
    <p:extLst>
      <p:ext uri="{BB962C8B-B14F-4D97-AF65-F5344CB8AC3E}">
        <p14:creationId xmlns:p14="http://schemas.microsoft.com/office/powerpoint/2010/main" val="407190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2535" y="2719954"/>
            <a:ext cx="10789920" cy="1143000"/>
          </a:xfrm>
        </p:spPr>
        <p:txBody>
          <a:bodyPr>
            <a:noAutofit/>
          </a:bodyPr>
          <a:lstStyle/>
          <a:p>
            <a:pPr algn="ctr"/>
            <a:r>
              <a:rPr lang="en-US" sz="4400" b="1" cap="none">
                <a:latin typeface="+mn-lt"/>
              </a:rPr>
              <a:t>The weakest GLP1s are stronger than all other diabetes medication categories. </a:t>
            </a:r>
          </a:p>
        </p:txBody>
      </p:sp>
    </p:spTree>
    <p:custDataLst>
      <p:tags r:id="rId1"/>
    </p:custDataLst>
    <p:extLst>
      <p:ext uri="{BB962C8B-B14F-4D97-AF65-F5344CB8AC3E}">
        <p14:creationId xmlns:p14="http://schemas.microsoft.com/office/powerpoint/2010/main" val="2233080222"/>
      </p:ext>
    </p:extLst>
  </p:cSld>
  <p:clrMapOvr>
    <a:masterClrMapping/>
  </p:clrMapOvr>
  <mc:AlternateContent xmlns:mc="http://schemas.openxmlformats.org/markup-compatibility/2006" xmlns:p14="http://schemas.microsoft.com/office/powerpoint/2010/main">
    <mc:Choice Requires="p14">
      <p:transition p14:dur="0" advTm="19200"/>
    </mc:Choice>
    <mc:Fallback xmlns="">
      <p:transition advTm="192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893A0D3-7CB9-AA71-750B-60CE09EB02F1}"/>
              </a:ext>
            </a:extLst>
          </p:cNvPr>
          <p:cNvSpPr txBox="1"/>
          <p:nvPr/>
        </p:nvSpPr>
        <p:spPr>
          <a:xfrm>
            <a:off x="6926802" y="352432"/>
            <a:ext cx="4427738" cy="369332"/>
          </a:xfrm>
          <a:prstGeom prst="rect">
            <a:avLst/>
          </a:prstGeom>
          <a:noFill/>
        </p:spPr>
        <p:txBody>
          <a:bodyPr wrap="square">
            <a:spAutoFit/>
          </a:bodyPr>
          <a:lstStyle/>
          <a:p>
            <a:endParaRPr lang="en-US"/>
          </a:p>
        </p:txBody>
      </p:sp>
      <p:graphicFrame>
        <p:nvGraphicFramePr>
          <p:cNvPr id="7" name="Chart 6">
            <a:extLst>
              <a:ext uri="{FF2B5EF4-FFF2-40B4-BE49-F238E27FC236}">
                <a16:creationId xmlns:a16="http://schemas.microsoft.com/office/drawing/2014/main" id="{2C7DD164-9D54-2AE9-21C6-F9E22D71F19B}"/>
              </a:ext>
            </a:extLst>
          </p:cNvPr>
          <p:cNvGraphicFramePr/>
          <p:nvPr/>
        </p:nvGraphicFramePr>
        <p:xfrm>
          <a:off x="647339" y="1691230"/>
          <a:ext cx="10547883" cy="444710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B096D52B-167E-7DAD-F993-533507A3AB0E}"/>
              </a:ext>
            </a:extLst>
          </p:cNvPr>
          <p:cNvSpPr txBox="1"/>
          <p:nvPr/>
        </p:nvSpPr>
        <p:spPr>
          <a:xfrm>
            <a:off x="3029243" y="3362582"/>
            <a:ext cx="1082722" cy="400110"/>
          </a:xfrm>
          <a:prstGeom prst="rect">
            <a:avLst/>
          </a:prstGeom>
          <a:noFill/>
        </p:spPr>
        <p:txBody>
          <a:bodyPr wrap="square">
            <a:spAutoFit/>
          </a:bodyPr>
          <a:lstStyle/>
          <a:p>
            <a:pPr algn="ctr" rtl="0">
              <a:defRPr sz="1330" b="1" i="0" u="none" strike="noStrike" kern="1200" baseline="0">
                <a:solidFill>
                  <a:srgbClr val="FFFFFF"/>
                </a:solidFill>
                <a:latin typeface="+mn-lt"/>
                <a:ea typeface="+mn-ea"/>
                <a:cs typeface="+mn-cs"/>
              </a:defRPr>
            </a:pPr>
            <a:r>
              <a:rPr lang="en-US" sz="2000">
                <a:solidFill>
                  <a:schemeClr val="tx2"/>
                </a:solidFill>
              </a:rPr>
              <a:t>–0.83%</a:t>
            </a:r>
          </a:p>
        </p:txBody>
      </p:sp>
      <p:sp>
        <p:nvSpPr>
          <p:cNvPr id="6" name="TextBox 5">
            <a:extLst>
              <a:ext uri="{FF2B5EF4-FFF2-40B4-BE49-F238E27FC236}">
                <a16:creationId xmlns:a16="http://schemas.microsoft.com/office/drawing/2014/main" id="{B50154E7-1160-1F0E-C89E-07B0309975C7}"/>
              </a:ext>
            </a:extLst>
          </p:cNvPr>
          <p:cNvSpPr txBox="1"/>
          <p:nvPr/>
        </p:nvSpPr>
        <p:spPr>
          <a:xfrm>
            <a:off x="4609373" y="3709383"/>
            <a:ext cx="1228299" cy="400110"/>
          </a:xfrm>
          <a:prstGeom prst="rect">
            <a:avLst/>
          </a:prstGeom>
          <a:noFill/>
        </p:spPr>
        <p:txBody>
          <a:bodyPr wrap="square">
            <a:spAutoFit/>
          </a:bodyPr>
          <a:lstStyle/>
          <a:p>
            <a:pPr algn="ctr" rtl="0">
              <a:defRPr sz="1330" b="1" i="0" u="none" strike="noStrike" kern="1200" baseline="0">
                <a:solidFill>
                  <a:srgbClr val="FFFFFF"/>
                </a:solidFill>
                <a:latin typeface="+mn-lt"/>
                <a:ea typeface="+mn-ea"/>
                <a:cs typeface="+mn-cs"/>
              </a:defRPr>
            </a:pPr>
            <a:r>
              <a:rPr lang="en-US" sz="2000">
                <a:solidFill>
                  <a:schemeClr val="tx2"/>
                </a:solidFill>
              </a:rPr>
              <a:t>–0.98%</a:t>
            </a:r>
          </a:p>
        </p:txBody>
      </p:sp>
      <p:sp>
        <p:nvSpPr>
          <p:cNvPr id="10" name="TextBox 9">
            <a:extLst>
              <a:ext uri="{FF2B5EF4-FFF2-40B4-BE49-F238E27FC236}">
                <a16:creationId xmlns:a16="http://schemas.microsoft.com/office/drawing/2014/main" id="{1BAE8117-49E9-6C39-F9E2-32025B3BD73D}"/>
              </a:ext>
            </a:extLst>
          </p:cNvPr>
          <p:cNvSpPr txBox="1"/>
          <p:nvPr/>
        </p:nvSpPr>
        <p:spPr>
          <a:xfrm>
            <a:off x="6267085" y="3762692"/>
            <a:ext cx="1310185" cy="400110"/>
          </a:xfrm>
          <a:prstGeom prst="rect">
            <a:avLst/>
          </a:prstGeom>
          <a:noFill/>
        </p:spPr>
        <p:txBody>
          <a:bodyPr wrap="square">
            <a:spAutoFit/>
          </a:bodyPr>
          <a:lstStyle/>
          <a:p>
            <a:pPr algn="ctr" rtl="0">
              <a:defRPr sz="1330" b="1" i="0" u="none" strike="noStrike" kern="1200" baseline="0">
                <a:solidFill>
                  <a:srgbClr val="FFFFFF"/>
                </a:solidFill>
                <a:latin typeface="+mn-lt"/>
                <a:ea typeface="+mn-ea"/>
                <a:cs typeface="+mn-cs"/>
              </a:defRPr>
            </a:pPr>
            <a:r>
              <a:rPr lang="en-US" sz="2000">
                <a:solidFill>
                  <a:schemeClr val="tx2"/>
                </a:solidFill>
              </a:rPr>
              <a:t>–1%</a:t>
            </a:r>
          </a:p>
        </p:txBody>
      </p:sp>
      <p:sp>
        <p:nvSpPr>
          <p:cNvPr id="12" name="TextBox 11">
            <a:extLst>
              <a:ext uri="{FF2B5EF4-FFF2-40B4-BE49-F238E27FC236}">
                <a16:creationId xmlns:a16="http://schemas.microsoft.com/office/drawing/2014/main" id="{430592AD-E56F-E3B6-2673-644AE2713AA1}"/>
              </a:ext>
            </a:extLst>
          </p:cNvPr>
          <p:cNvSpPr txBox="1"/>
          <p:nvPr/>
        </p:nvSpPr>
        <p:spPr>
          <a:xfrm>
            <a:off x="8006683" y="3962747"/>
            <a:ext cx="1093168" cy="400110"/>
          </a:xfrm>
          <a:prstGeom prst="rect">
            <a:avLst/>
          </a:prstGeom>
          <a:noFill/>
        </p:spPr>
        <p:txBody>
          <a:bodyPr wrap="square">
            <a:spAutoFit/>
          </a:bodyPr>
          <a:lstStyle/>
          <a:p>
            <a:pPr algn="ctr" rtl="0">
              <a:defRPr sz="1330" b="1" i="0" u="none" strike="noStrike" kern="1200" baseline="0">
                <a:solidFill>
                  <a:srgbClr val="FFFFFF"/>
                </a:solidFill>
                <a:latin typeface="+mn-lt"/>
                <a:ea typeface="+mn-ea"/>
                <a:cs typeface="+mn-cs"/>
              </a:defRPr>
            </a:pPr>
            <a:r>
              <a:rPr lang="en-US" sz="2000">
                <a:solidFill>
                  <a:schemeClr val="tx2"/>
                </a:solidFill>
              </a:rPr>
              <a:t>–1.09%</a:t>
            </a:r>
          </a:p>
        </p:txBody>
      </p:sp>
      <p:sp>
        <p:nvSpPr>
          <p:cNvPr id="14" name="TextBox 13">
            <a:extLst>
              <a:ext uri="{FF2B5EF4-FFF2-40B4-BE49-F238E27FC236}">
                <a16:creationId xmlns:a16="http://schemas.microsoft.com/office/drawing/2014/main" id="{C250D5EA-0284-17B6-FDE5-5871A83C4124}"/>
              </a:ext>
            </a:extLst>
          </p:cNvPr>
          <p:cNvSpPr txBox="1"/>
          <p:nvPr/>
        </p:nvSpPr>
        <p:spPr>
          <a:xfrm>
            <a:off x="9640568" y="5199737"/>
            <a:ext cx="1110018" cy="400110"/>
          </a:xfrm>
          <a:prstGeom prst="rect">
            <a:avLst/>
          </a:prstGeom>
          <a:noFill/>
        </p:spPr>
        <p:txBody>
          <a:bodyPr wrap="square">
            <a:spAutoFit/>
          </a:bodyPr>
          <a:lstStyle/>
          <a:p>
            <a:pPr algn="ctr" rtl="0">
              <a:defRPr sz="1330" b="1" i="0" u="none" strike="noStrike" kern="1200" baseline="0">
                <a:solidFill>
                  <a:srgbClr val="FFFFFF"/>
                </a:solidFill>
                <a:latin typeface="+mn-lt"/>
                <a:ea typeface="+mn-ea"/>
                <a:cs typeface="+mn-cs"/>
              </a:defRPr>
            </a:pPr>
            <a:r>
              <a:rPr lang="en-US" sz="2000"/>
              <a:t>–1.64%</a:t>
            </a:r>
          </a:p>
        </p:txBody>
      </p:sp>
      <p:sp>
        <p:nvSpPr>
          <p:cNvPr id="4" name="TextBox 3">
            <a:extLst>
              <a:ext uri="{FF2B5EF4-FFF2-40B4-BE49-F238E27FC236}">
                <a16:creationId xmlns:a16="http://schemas.microsoft.com/office/drawing/2014/main" id="{11964E36-D5B8-2987-7ABA-627F07D07E25}"/>
              </a:ext>
            </a:extLst>
          </p:cNvPr>
          <p:cNvSpPr txBox="1"/>
          <p:nvPr/>
        </p:nvSpPr>
        <p:spPr>
          <a:xfrm>
            <a:off x="509553" y="157702"/>
            <a:ext cx="11066866" cy="1569660"/>
          </a:xfrm>
          <a:prstGeom prst="rect">
            <a:avLst/>
          </a:prstGeom>
          <a:noFill/>
        </p:spPr>
        <p:txBody>
          <a:bodyPr wrap="square" rtlCol="0">
            <a:spAutoFit/>
          </a:bodyPr>
          <a:lstStyle/>
          <a:p>
            <a:pPr algn="ctr"/>
            <a:r>
              <a:rPr lang="en-US" sz="3200" b="1">
                <a:solidFill>
                  <a:schemeClr val="tx2"/>
                </a:solidFill>
              </a:rPr>
              <a:t>Average A1C Reduction for </a:t>
            </a:r>
          </a:p>
          <a:p>
            <a:pPr algn="ctr"/>
            <a:r>
              <a:rPr lang="en-US" sz="3200" b="1">
                <a:solidFill>
                  <a:schemeClr val="tx2"/>
                </a:solidFill>
              </a:rPr>
              <a:t>Highest Dose in Each Drug Category </a:t>
            </a:r>
          </a:p>
          <a:p>
            <a:pPr algn="ctr"/>
            <a:r>
              <a:rPr lang="en-US" sz="3200" b="1">
                <a:solidFill>
                  <a:schemeClr val="tx2"/>
                </a:solidFill>
              </a:rPr>
              <a:t>Compared to Weakest GLP1</a:t>
            </a:r>
          </a:p>
        </p:txBody>
      </p:sp>
      <p:sp>
        <p:nvSpPr>
          <p:cNvPr id="8" name="Rectangle 7">
            <a:extLst>
              <a:ext uri="{FF2B5EF4-FFF2-40B4-BE49-F238E27FC236}">
                <a16:creationId xmlns:a16="http://schemas.microsoft.com/office/drawing/2014/main" id="{7F5C02C1-6B41-E6A7-AB2D-474F1C8EA08F}"/>
              </a:ext>
            </a:extLst>
          </p:cNvPr>
          <p:cNvSpPr/>
          <p:nvPr/>
        </p:nvSpPr>
        <p:spPr>
          <a:xfrm>
            <a:off x="9640568" y="1810938"/>
            <a:ext cx="1510424" cy="38677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B69CDA2-B86C-8B85-0AD0-1E844FDD20B5}"/>
              </a:ext>
            </a:extLst>
          </p:cNvPr>
          <p:cNvSpPr/>
          <p:nvPr/>
        </p:nvSpPr>
        <p:spPr>
          <a:xfrm>
            <a:off x="9597586" y="1868724"/>
            <a:ext cx="1228299" cy="321212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A0D8EFC-CACB-B945-1C5F-B8AF6A2213DA}"/>
              </a:ext>
            </a:extLst>
          </p:cNvPr>
          <p:cNvSpPr txBox="1"/>
          <p:nvPr/>
        </p:nvSpPr>
        <p:spPr>
          <a:xfrm>
            <a:off x="9640568" y="4535216"/>
            <a:ext cx="1059487" cy="461665"/>
          </a:xfrm>
          <a:prstGeom prst="rect">
            <a:avLst/>
          </a:prstGeom>
          <a:noFill/>
        </p:spPr>
        <p:txBody>
          <a:bodyPr wrap="square" rtlCol="0">
            <a:spAutoFit/>
          </a:bodyPr>
          <a:lstStyle/>
          <a:p>
            <a:r>
              <a:rPr lang="en-US" sz="2400" b="1">
                <a:solidFill>
                  <a:schemeClr val="tx2"/>
                </a:solidFill>
              </a:rPr>
              <a:t>–1.4%</a:t>
            </a:r>
          </a:p>
        </p:txBody>
      </p:sp>
      <p:sp>
        <p:nvSpPr>
          <p:cNvPr id="11" name="Rectangle 10">
            <a:extLst>
              <a:ext uri="{FF2B5EF4-FFF2-40B4-BE49-F238E27FC236}">
                <a16:creationId xmlns:a16="http://schemas.microsoft.com/office/drawing/2014/main" id="{1DB08C8D-B041-B710-A0E1-4A952BC364FD}"/>
              </a:ext>
            </a:extLst>
          </p:cNvPr>
          <p:cNvSpPr/>
          <p:nvPr/>
        </p:nvSpPr>
        <p:spPr>
          <a:xfrm>
            <a:off x="5993363" y="5086618"/>
            <a:ext cx="4550691" cy="59540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2"/>
                </a:solidFill>
              </a:rPr>
              <a:t>Bydureon BCise and Rybelsus</a:t>
            </a:r>
          </a:p>
        </p:txBody>
      </p:sp>
      <p:cxnSp>
        <p:nvCxnSpPr>
          <p:cNvPr id="13" name="Straight Arrow Connector 12">
            <a:extLst>
              <a:ext uri="{FF2B5EF4-FFF2-40B4-BE49-F238E27FC236}">
                <a16:creationId xmlns:a16="http://schemas.microsoft.com/office/drawing/2014/main" id="{BD00C6A4-3D07-DA5F-8552-C8B29A080EB6}"/>
              </a:ext>
            </a:extLst>
          </p:cNvPr>
          <p:cNvCxnSpPr>
            <a:cxnSpLocks/>
          </p:cNvCxnSpPr>
          <p:nvPr/>
        </p:nvCxnSpPr>
        <p:spPr>
          <a:xfrm flipV="1">
            <a:off x="10588284" y="5097194"/>
            <a:ext cx="0" cy="436099"/>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02422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up)">
                                      <p:cBhvr>
                                        <p:cTn id="16" dur="75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5102" y="1275671"/>
            <a:ext cx="8639504" cy="1143000"/>
          </a:xfrm>
        </p:spPr>
        <p:txBody>
          <a:bodyPr>
            <a:noAutofit/>
          </a:bodyPr>
          <a:lstStyle/>
          <a:p>
            <a:r>
              <a:rPr lang="en-US" sz="6000" cap="none">
                <a:latin typeface="+mn-lt"/>
              </a:rPr>
              <a:t>And remember</a:t>
            </a:r>
            <a:br>
              <a:rPr lang="en-US" sz="6000" cap="none">
                <a:latin typeface="+mn-lt"/>
              </a:rPr>
            </a:br>
            <a:r>
              <a:rPr lang="en-US" sz="6000" cap="none">
                <a:latin typeface="+mn-lt"/>
              </a:rPr>
              <a:t>Incretins are…</a:t>
            </a:r>
          </a:p>
        </p:txBody>
      </p:sp>
      <p:sp>
        <p:nvSpPr>
          <p:cNvPr id="3" name="Content Placeholder 2"/>
          <p:cNvSpPr>
            <a:spLocks noGrp="1"/>
          </p:cNvSpPr>
          <p:nvPr>
            <p:ph idx="1"/>
          </p:nvPr>
        </p:nvSpPr>
        <p:spPr>
          <a:xfrm>
            <a:off x="1477800" y="2901725"/>
            <a:ext cx="9236400" cy="4457700"/>
          </a:xfrm>
        </p:spPr>
        <p:txBody>
          <a:bodyPr>
            <a:normAutofit/>
          </a:bodyPr>
          <a:lstStyle/>
          <a:p>
            <a:pPr marL="365751" lvl="1" indent="0">
              <a:buNone/>
            </a:pPr>
            <a:r>
              <a:rPr lang="en-US" sz="5867" u="sng">
                <a:solidFill>
                  <a:schemeClr val="accent1">
                    <a:lumMod val="75000"/>
                  </a:schemeClr>
                </a:solidFill>
              </a:rPr>
              <a:t>glucose-dependent</a:t>
            </a:r>
            <a:r>
              <a:rPr lang="en-US" sz="4000">
                <a:solidFill>
                  <a:schemeClr val="accent1">
                    <a:lumMod val="75000"/>
                  </a:schemeClr>
                </a:solidFill>
              </a:rPr>
              <a:t>…</a:t>
            </a:r>
            <a:r>
              <a:rPr lang="en-US" sz="4000" u="sng">
                <a:solidFill>
                  <a:schemeClr val="accent1">
                    <a:lumMod val="75000"/>
                  </a:schemeClr>
                </a:solidFill>
              </a:rPr>
              <a:t> </a:t>
            </a:r>
          </a:p>
          <a:p>
            <a:pPr marL="365751" lvl="1" indent="0">
              <a:buNone/>
            </a:pPr>
            <a:r>
              <a:rPr lang="en-US" sz="4000">
                <a:solidFill>
                  <a:schemeClr val="accent1">
                    <a:lumMod val="75000"/>
                  </a:schemeClr>
                </a:solidFill>
              </a:rPr>
              <a:t>aka almost no risk of hypoglycemia</a:t>
            </a:r>
            <a:endParaRPr lang="en-US" sz="3800">
              <a:solidFill>
                <a:schemeClr val="accent1">
                  <a:lumMod val="75000"/>
                </a:schemeClr>
              </a:solidFill>
            </a:endParaRPr>
          </a:p>
        </p:txBody>
      </p:sp>
    </p:spTree>
    <p:custDataLst>
      <p:tags r:id="rId1"/>
    </p:custDataLst>
    <p:extLst>
      <p:ext uri="{BB962C8B-B14F-4D97-AF65-F5344CB8AC3E}">
        <p14:creationId xmlns:p14="http://schemas.microsoft.com/office/powerpoint/2010/main" val="3266563151"/>
      </p:ext>
    </p:extLst>
  </p:cSld>
  <p:clrMapOvr>
    <a:masterClrMapping/>
  </p:clrMapOvr>
  <mc:AlternateContent xmlns:mc="http://schemas.openxmlformats.org/markup-compatibility/2006" xmlns:p14="http://schemas.microsoft.com/office/powerpoint/2010/main">
    <mc:Choice Requires="p14">
      <p:transition p14:dur="0" advTm="19200"/>
    </mc:Choice>
    <mc:Fallback xmlns="">
      <p:transition advTm="192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iterate type="wd">
                                    <p:tmAbs val="0"/>
                                  </p:iterate>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67A9E9-CD57-24E6-4FCE-F751F5C0B66D}"/>
              </a:ext>
            </a:extLst>
          </p:cNvPr>
          <p:cNvSpPr>
            <a:spLocks noGrp="1"/>
          </p:cNvSpPr>
          <p:nvPr>
            <p:ph type="ctrTitle"/>
          </p:nvPr>
        </p:nvSpPr>
        <p:spPr>
          <a:xfrm>
            <a:off x="838200" y="3429000"/>
            <a:ext cx="10515600" cy="2240280"/>
          </a:xfrm>
        </p:spPr>
        <p:txBody>
          <a:bodyPr>
            <a:noAutofit/>
          </a:bodyPr>
          <a:lstStyle/>
          <a:p>
            <a:pPr algn="ctr"/>
            <a:r>
              <a:rPr lang="en-US" sz="8800" b="1" cap="none"/>
              <a:t>ASCVD Risk Reduction</a:t>
            </a:r>
          </a:p>
        </p:txBody>
      </p:sp>
    </p:spTree>
    <p:extLst>
      <p:ext uri="{BB962C8B-B14F-4D97-AF65-F5344CB8AC3E}">
        <p14:creationId xmlns:p14="http://schemas.microsoft.com/office/powerpoint/2010/main" val="3695768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0187" y="554777"/>
            <a:ext cx="9875520" cy="857251"/>
          </a:xfrm>
        </p:spPr>
        <p:txBody>
          <a:bodyPr>
            <a:normAutofit/>
          </a:bodyPr>
          <a:lstStyle/>
          <a:p>
            <a:pPr algn="ctr"/>
            <a:r>
              <a:rPr lang="en-US">
                <a:cs typeface="Arial" panose="020B0604020202020204" pitchFamily="34" charset="0"/>
              </a:rPr>
              <a:t>Cardioprotective?</a:t>
            </a:r>
          </a:p>
        </p:txBody>
      </p:sp>
      <p:pic>
        <p:nvPicPr>
          <p:cNvPr id="4102" name="Picture 6" descr="Information Page: FDA requires removal of certain restrictions on the  diabetes drug Avandia | FDA">
            <a:extLst>
              <a:ext uri="{FF2B5EF4-FFF2-40B4-BE49-F238E27FC236}">
                <a16:creationId xmlns:a16="http://schemas.microsoft.com/office/drawing/2014/main" id="{5C9F8123-66A0-47D4-8367-33005E38CB6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59468" y="1412028"/>
            <a:ext cx="6873063" cy="45820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562523339"/>
      </p:ext>
    </p:extLst>
  </p:cSld>
  <p:clrMapOvr>
    <a:masterClrMapping/>
  </p:clrMapOvr>
  <mc:AlternateContent xmlns:mc="http://schemas.openxmlformats.org/markup-compatibility/2006">
    <mc:Choice xmlns:p14="http://schemas.microsoft.com/office/powerpoint/2010/main" Requires="p14">
      <p:transition p14:dur="0" advTm="40601"/>
    </mc:Choice>
    <mc:Fallback>
      <p:transition advTm="4060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3CC836-0A9F-73B6-0BCB-58255D62CB0C}"/>
              </a:ext>
            </a:extLst>
          </p:cNvPr>
          <p:cNvSpPr>
            <a:spLocks noGrp="1"/>
          </p:cNvSpPr>
          <p:nvPr>
            <p:ph type="title"/>
          </p:nvPr>
        </p:nvSpPr>
        <p:spPr>
          <a:xfrm>
            <a:off x="248355" y="32558"/>
            <a:ext cx="11650133" cy="1325563"/>
          </a:xfrm>
        </p:spPr>
        <p:txBody>
          <a:bodyPr>
            <a:normAutofit/>
          </a:bodyPr>
          <a:lstStyle/>
          <a:p>
            <a:pPr algn="ctr"/>
            <a:r>
              <a:rPr lang="en-US" sz="6000" b="1" cap="none"/>
              <a:t>Shown to Be Cardioprotective?</a:t>
            </a:r>
          </a:p>
        </p:txBody>
      </p:sp>
      <p:sp>
        <p:nvSpPr>
          <p:cNvPr id="5" name="Content Placeholder 4">
            <a:extLst>
              <a:ext uri="{FF2B5EF4-FFF2-40B4-BE49-F238E27FC236}">
                <a16:creationId xmlns:a16="http://schemas.microsoft.com/office/drawing/2014/main" id="{2EA4925B-F41A-0B89-F55C-0770ACDB35BF}"/>
              </a:ext>
            </a:extLst>
          </p:cNvPr>
          <p:cNvSpPr>
            <a:spLocks noGrp="1"/>
          </p:cNvSpPr>
          <p:nvPr>
            <p:ph sz="half" idx="1"/>
          </p:nvPr>
        </p:nvSpPr>
        <p:spPr>
          <a:xfrm>
            <a:off x="248356" y="1656950"/>
            <a:ext cx="4233029" cy="5168492"/>
          </a:xfrm>
        </p:spPr>
        <p:txBody>
          <a:bodyPr>
            <a:normAutofit/>
          </a:bodyPr>
          <a:lstStyle/>
          <a:p>
            <a:pPr marL="0" indent="0" algn="ctr">
              <a:buNone/>
            </a:pPr>
            <a:r>
              <a:rPr lang="en-US" sz="4800" b="1" dirty="0">
                <a:solidFill>
                  <a:schemeClr val="accent1"/>
                </a:solidFill>
              </a:rPr>
              <a:t>YES</a:t>
            </a:r>
          </a:p>
          <a:p>
            <a:pPr marL="34290" indent="0" algn="ctr">
              <a:spcAft>
                <a:spcPts val="1800"/>
              </a:spcAft>
              <a:buNone/>
            </a:pPr>
            <a:r>
              <a:rPr lang="en-US" sz="4000" dirty="0">
                <a:solidFill>
                  <a:schemeClr val="accent6"/>
                </a:solidFill>
              </a:rPr>
              <a:t>Trulicity</a:t>
            </a:r>
          </a:p>
          <a:p>
            <a:pPr marL="34290" indent="0" algn="ctr">
              <a:spcAft>
                <a:spcPts val="1800"/>
              </a:spcAft>
              <a:buNone/>
            </a:pPr>
            <a:r>
              <a:rPr lang="en-US" sz="4000" dirty="0">
                <a:solidFill>
                  <a:schemeClr val="accent6"/>
                </a:solidFill>
              </a:rPr>
              <a:t>Victoza</a:t>
            </a:r>
          </a:p>
          <a:p>
            <a:pPr marL="34290" indent="0" algn="ctr">
              <a:spcAft>
                <a:spcPts val="1800"/>
              </a:spcAft>
              <a:buNone/>
            </a:pPr>
            <a:r>
              <a:rPr lang="en-US" sz="4000" dirty="0">
                <a:solidFill>
                  <a:schemeClr val="accent6"/>
                </a:solidFill>
              </a:rPr>
              <a:t>Ozempic</a:t>
            </a:r>
          </a:p>
          <a:p>
            <a:pPr marL="34290" indent="0" algn="ctr">
              <a:spcAft>
                <a:spcPts val="1800"/>
              </a:spcAft>
              <a:buNone/>
            </a:pPr>
            <a:r>
              <a:rPr lang="en-US" sz="4000" dirty="0" err="1">
                <a:solidFill>
                  <a:schemeClr val="accent6"/>
                </a:solidFill>
              </a:rPr>
              <a:t>Wegovy</a:t>
            </a:r>
            <a:r>
              <a:rPr lang="en-US" sz="4000" dirty="0">
                <a:solidFill>
                  <a:schemeClr val="accent6"/>
                </a:solidFill>
              </a:rPr>
              <a:t> (</a:t>
            </a:r>
            <a:r>
              <a:rPr lang="en-US" sz="4000" dirty="0" err="1">
                <a:solidFill>
                  <a:schemeClr val="accent6"/>
                </a:solidFill>
              </a:rPr>
              <a:t>wt</a:t>
            </a:r>
            <a:r>
              <a:rPr lang="en-US" sz="4000" dirty="0">
                <a:solidFill>
                  <a:schemeClr val="accent6"/>
                </a:solidFill>
              </a:rPr>
              <a:t>↓)</a:t>
            </a:r>
          </a:p>
          <a:p>
            <a:endParaRPr lang="en-US" dirty="0"/>
          </a:p>
        </p:txBody>
      </p:sp>
      <p:sp>
        <p:nvSpPr>
          <p:cNvPr id="6" name="Content Placeholder 5">
            <a:extLst>
              <a:ext uri="{FF2B5EF4-FFF2-40B4-BE49-F238E27FC236}">
                <a16:creationId xmlns:a16="http://schemas.microsoft.com/office/drawing/2014/main" id="{CCA279E0-1FA6-176A-4C5C-F6DBB521EA1E}"/>
              </a:ext>
            </a:extLst>
          </p:cNvPr>
          <p:cNvSpPr>
            <a:spLocks noGrp="1"/>
          </p:cNvSpPr>
          <p:nvPr>
            <p:ph sz="half" idx="2"/>
          </p:nvPr>
        </p:nvSpPr>
        <p:spPr>
          <a:xfrm>
            <a:off x="7710616" y="1656950"/>
            <a:ext cx="4187872" cy="4168776"/>
          </a:xfrm>
        </p:spPr>
        <p:txBody>
          <a:bodyPr>
            <a:normAutofit/>
          </a:bodyPr>
          <a:lstStyle/>
          <a:p>
            <a:pPr marL="0" indent="0" algn="ctr">
              <a:buNone/>
            </a:pPr>
            <a:r>
              <a:rPr lang="en-US" sz="4800" b="1">
                <a:solidFill>
                  <a:schemeClr val="accent1"/>
                </a:solidFill>
              </a:rPr>
              <a:t>NO</a:t>
            </a:r>
          </a:p>
          <a:p>
            <a:pPr marL="34290" indent="0" algn="ctr">
              <a:spcAft>
                <a:spcPts val="1800"/>
              </a:spcAft>
              <a:buNone/>
            </a:pPr>
            <a:r>
              <a:rPr lang="en-US" sz="4000">
                <a:solidFill>
                  <a:schemeClr val="accent6"/>
                </a:solidFill>
              </a:rPr>
              <a:t>Bydureon BCise</a:t>
            </a:r>
          </a:p>
          <a:p>
            <a:pPr marL="34290" indent="0" algn="ctr">
              <a:spcAft>
                <a:spcPts val="1800"/>
              </a:spcAft>
              <a:buNone/>
            </a:pPr>
            <a:r>
              <a:rPr lang="en-US" sz="4000">
                <a:solidFill>
                  <a:schemeClr val="accent6"/>
                </a:solidFill>
              </a:rPr>
              <a:t>Rybelsus</a:t>
            </a:r>
          </a:p>
          <a:p>
            <a:pPr marL="34290" indent="0" algn="ctr">
              <a:spcAft>
                <a:spcPts val="1800"/>
              </a:spcAft>
              <a:buNone/>
            </a:pPr>
            <a:r>
              <a:rPr lang="en-US" sz="4000">
                <a:solidFill>
                  <a:schemeClr val="accent6"/>
                </a:solidFill>
              </a:rPr>
              <a:t>Mounjaro</a:t>
            </a:r>
          </a:p>
          <a:p>
            <a:endParaRPr lang="en-US"/>
          </a:p>
          <a:p>
            <a:endParaRPr lang="en-US"/>
          </a:p>
        </p:txBody>
      </p:sp>
      <p:pic>
        <p:nvPicPr>
          <p:cNvPr id="7" name="Picture 2" descr="Realistic red heart | Public domain vectors">
            <a:extLst>
              <a:ext uri="{FF2B5EF4-FFF2-40B4-BE49-F238E27FC236}">
                <a16:creationId xmlns:a16="http://schemas.microsoft.com/office/drawing/2014/main" id="{D67EE4DF-4345-164D-03AC-AC65D8486C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3082" y="1241947"/>
            <a:ext cx="3168672" cy="47789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cxnSp>
        <p:nvCxnSpPr>
          <p:cNvPr id="9" name="Straight Connector 8">
            <a:extLst>
              <a:ext uri="{FF2B5EF4-FFF2-40B4-BE49-F238E27FC236}">
                <a16:creationId xmlns:a16="http://schemas.microsoft.com/office/drawing/2014/main" id="{41F73627-F109-3231-5481-FE7923F99ECD}"/>
              </a:ext>
            </a:extLst>
          </p:cNvPr>
          <p:cNvCxnSpPr>
            <a:cxnSpLocks/>
          </p:cNvCxnSpPr>
          <p:nvPr/>
        </p:nvCxnSpPr>
        <p:spPr>
          <a:xfrm>
            <a:off x="1462102" y="2384854"/>
            <a:ext cx="180553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F8173F4-9F97-38C7-AEA1-A7AEB9CD04E7}"/>
              </a:ext>
            </a:extLst>
          </p:cNvPr>
          <p:cNvCxnSpPr>
            <a:cxnSpLocks/>
          </p:cNvCxnSpPr>
          <p:nvPr/>
        </p:nvCxnSpPr>
        <p:spPr>
          <a:xfrm>
            <a:off x="8920776" y="2384854"/>
            <a:ext cx="1767551"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55660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EEB0F57-7D69-46BE-AEE7-F7E13A3605C9}"/>
              </a:ext>
            </a:extLst>
          </p:cNvPr>
          <p:cNvSpPr txBox="1"/>
          <p:nvPr/>
        </p:nvSpPr>
        <p:spPr>
          <a:xfrm>
            <a:off x="890590" y="1392603"/>
            <a:ext cx="3308639" cy="1015663"/>
          </a:xfrm>
          <a:prstGeom prst="rect">
            <a:avLst/>
          </a:prstGeom>
          <a:noFill/>
        </p:spPr>
        <p:txBody>
          <a:bodyPr wrap="square" rtlCol="0">
            <a:spAutoFit/>
          </a:bodyPr>
          <a:lstStyle/>
          <a:p>
            <a:pPr algn="ctr"/>
            <a:r>
              <a:rPr lang="en-US" sz="6000" b="1">
                <a:solidFill>
                  <a:schemeClr val="accent1"/>
                </a:solidFill>
              </a:rPr>
              <a:t>Trulicity</a:t>
            </a:r>
          </a:p>
        </p:txBody>
      </p:sp>
      <p:sp>
        <p:nvSpPr>
          <p:cNvPr id="3" name="TextBox 2">
            <a:extLst>
              <a:ext uri="{FF2B5EF4-FFF2-40B4-BE49-F238E27FC236}">
                <a16:creationId xmlns:a16="http://schemas.microsoft.com/office/drawing/2014/main" id="{84BE0F27-1B93-16C6-35F0-9AD8A64404A7}"/>
              </a:ext>
            </a:extLst>
          </p:cNvPr>
          <p:cNvSpPr txBox="1"/>
          <p:nvPr/>
        </p:nvSpPr>
        <p:spPr>
          <a:xfrm>
            <a:off x="4829818" y="1392603"/>
            <a:ext cx="2520371" cy="1015663"/>
          </a:xfrm>
          <a:prstGeom prst="rect">
            <a:avLst/>
          </a:prstGeom>
          <a:noFill/>
        </p:spPr>
        <p:txBody>
          <a:bodyPr wrap="square" rtlCol="0">
            <a:spAutoFit/>
          </a:bodyPr>
          <a:lstStyle/>
          <a:p>
            <a:pPr algn="ctr"/>
            <a:r>
              <a:rPr lang="en-US" sz="6000" b="1">
                <a:solidFill>
                  <a:schemeClr val="accent1"/>
                </a:solidFill>
              </a:rPr>
              <a:t>Victoza</a:t>
            </a:r>
          </a:p>
        </p:txBody>
      </p:sp>
      <p:sp>
        <p:nvSpPr>
          <p:cNvPr id="7" name="TextBox 6">
            <a:extLst>
              <a:ext uri="{FF2B5EF4-FFF2-40B4-BE49-F238E27FC236}">
                <a16:creationId xmlns:a16="http://schemas.microsoft.com/office/drawing/2014/main" id="{2F267CBE-0B94-1FAC-8946-B7896B8847AE}"/>
              </a:ext>
            </a:extLst>
          </p:cNvPr>
          <p:cNvSpPr txBox="1"/>
          <p:nvPr/>
        </p:nvSpPr>
        <p:spPr>
          <a:xfrm>
            <a:off x="8192508" y="1392603"/>
            <a:ext cx="3108902" cy="1015663"/>
          </a:xfrm>
          <a:prstGeom prst="rect">
            <a:avLst/>
          </a:prstGeom>
          <a:noFill/>
        </p:spPr>
        <p:txBody>
          <a:bodyPr wrap="square" rtlCol="0">
            <a:spAutoFit/>
          </a:bodyPr>
          <a:lstStyle/>
          <a:p>
            <a:pPr algn="ctr"/>
            <a:r>
              <a:rPr lang="en-US" sz="6000" b="1">
                <a:solidFill>
                  <a:schemeClr val="accent1"/>
                </a:solidFill>
              </a:rPr>
              <a:t>Ozempic</a:t>
            </a:r>
          </a:p>
        </p:txBody>
      </p:sp>
      <p:grpSp>
        <p:nvGrpSpPr>
          <p:cNvPr id="2" name="Group 1">
            <a:extLst>
              <a:ext uri="{FF2B5EF4-FFF2-40B4-BE49-F238E27FC236}">
                <a16:creationId xmlns:a16="http://schemas.microsoft.com/office/drawing/2014/main" id="{07D84D42-91BF-B1A2-B768-A862716E578E}"/>
              </a:ext>
            </a:extLst>
          </p:cNvPr>
          <p:cNvGrpSpPr/>
          <p:nvPr/>
        </p:nvGrpSpPr>
        <p:grpSpPr>
          <a:xfrm>
            <a:off x="1043654" y="2333713"/>
            <a:ext cx="10104693" cy="3000188"/>
            <a:chOff x="490924" y="2333713"/>
            <a:chExt cx="10104693" cy="3000188"/>
          </a:xfrm>
        </p:grpSpPr>
        <p:grpSp>
          <p:nvGrpSpPr>
            <p:cNvPr id="10" name="Group 9">
              <a:extLst>
                <a:ext uri="{FF2B5EF4-FFF2-40B4-BE49-F238E27FC236}">
                  <a16:creationId xmlns:a16="http://schemas.microsoft.com/office/drawing/2014/main" id="{B48122A2-07D0-90D8-4F34-57914D781241}"/>
                </a:ext>
              </a:extLst>
            </p:cNvPr>
            <p:cNvGrpSpPr/>
            <p:nvPr/>
          </p:nvGrpSpPr>
          <p:grpSpPr>
            <a:xfrm>
              <a:off x="490924" y="2439977"/>
              <a:ext cx="3014505" cy="2893924"/>
              <a:chOff x="353762" y="1105319"/>
              <a:chExt cx="3104148" cy="2893924"/>
            </a:xfrm>
          </p:grpSpPr>
          <p:sp>
            <p:nvSpPr>
              <p:cNvPr id="8" name="Arrow: Down 7">
                <a:extLst>
                  <a:ext uri="{FF2B5EF4-FFF2-40B4-BE49-F238E27FC236}">
                    <a16:creationId xmlns:a16="http://schemas.microsoft.com/office/drawing/2014/main" id="{911D1C64-ACF3-AE89-16B4-FA1FEE94CE8F}"/>
                  </a:ext>
                </a:extLst>
              </p:cNvPr>
              <p:cNvSpPr/>
              <p:nvPr/>
            </p:nvSpPr>
            <p:spPr>
              <a:xfrm>
                <a:off x="353762" y="1105319"/>
                <a:ext cx="3104148" cy="2893924"/>
              </a:xfrm>
              <a:prstGeom prst="down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6B05684-7A53-4323-CF77-EF69A1C44D4C}"/>
                  </a:ext>
                </a:extLst>
              </p:cNvPr>
              <p:cNvSpPr txBox="1"/>
              <p:nvPr/>
            </p:nvSpPr>
            <p:spPr>
              <a:xfrm>
                <a:off x="1262741" y="1575819"/>
                <a:ext cx="1487156" cy="923330"/>
              </a:xfrm>
              <a:prstGeom prst="rect">
                <a:avLst/>
              </a:prstGeom>
              <a:noFill/>
            </p:spPr>
            <p:txBody>
              <a:bodyPr wrap="square" rtlCol="0">
                <a:spAutoFit/>
              </a:bodyPr>
              <a:lstStyle/>
              <a:p>
                <a:r>
                  <a:rPr lang="en-US" sz="5400" b="1">
                    <a:solidFill>
                      <a:schemeClr val="bg1"/>
                    </a:solidFill>
                  </a:rPr>
                  <a:t>12%</a:t>
                </a:r>
              </a:p>
            </p:txBody>
          </p:sp>
        </p:grpSp>
        <p:grpSp>
          <p:nvGrpSpPr>
            <p:cNvPr id="26" name="Group 25">
              <a:extLst>
                <a:ext uri="{FF2B5EF4-FFF2-40B4-BE49-F238E27FC236}">
                  <a16:creationId xmlns:a16="http://schemas.microsoft.com/office/drawing/2014/main" id="{910813AB-DD20-6D7A-F096-6A9AE874B3EB}"/>
                </a:ext>
              </a:extLst>
            </p:cNvPr>
            <p:cNvGrpSpPr/>
            <p:nvPr/>
          </p:nvGrpSpPr>
          <p:grpSpPr>
            <a:xfrm>
              <a:off x="4141882" y="2386845"/>
              <a:ext cx="3014505" cy="2893924"/>
              <a:chOff x="353762" y="1105319"/>
              <a:chExt cx="3104148" cy="2893924"/>
            </a:xfrm>
          </p:grpSpPr>
          <p:sp>
            <p:nvSpPr>
              <p:cNvPr id="27" name="Arrow: Down 26">
                <a:extLst>
                  <a:ext uri="{FF2B5EF4-FFF2-40B4-BE49-F238E27FC236}">
                    <a16:creationId xmlns:a16="http://schemas.microsoft.com/office/drawing/2014/main" id="{BF91C0E6-D82B-F763-3265-7F9736D154E1}"/>
                  </a:ext>
                </a:extLst>
              </p:cNvPr>
              <p:cNvSpPr/>
              <p:nvPr/>
            </p:nvSpPr>
            <p:spPr>
              <a:xfrm>
                <a:off x="353762" y="1105319"/>
                <a:ext cx="3104148" cy="2893924"/>
              </a:xfrm>
              <a:prstGeom prst="down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EE88720-0122-08C2-7417-50919F3DD19E}"/>
                  </a:ext>
                </a:extLst>
              </p:cNvPr>
              <p:cNvSpPr txBox="1"/>
              <p:nvPr/>
            </p:nvSpPr>
            <p:spPr>
              <a:xfrm>
                <a:off x="1262741" y="1575819"/>
                <a:ext cx="1487156" cy="923330"/>
              </a:xfrm>
              <a:prstGeom prst="rect">
                <a:avLst/>
              </a:prstGeom>
              <a:noFill/>
            </p:spPr>
            <p:txBody>
              <a:bodyPr wrap="square" rtlCol="0">
                <a:spAutoFit/>
              </a:bodyPr>
              <a:lstStyle/>
              <a:p>
                <a:r>
                  <a:rPr lang="en-US" sz="5400" b="1">
                    <a:solidFill>
                      <a:schemeClr val="bg1"/>
                    </a:solidFill>
                  </a:rPr>
                  <a:t>13%</a:t>
                </a:r>
              </a:p>
            </p:txBody>
          </p:sp>
        </p:grpSp>
        <p:grpSp>
          <p:nvGrpSpPr>
            <p:cNvPr id="32" name="Group 31">
              <a:extLst>
                <a:ext uri="{FF2B5EF4-FFF2-40B4-BE49-F238E27FC236}">
                  <a16:creationId xmlns:a16="http://schemas.microsoft.com/office/drawing/2014/main" id="{303DF607-46BE-53D1-57A2-2B138E40059B}"/>
                </a:ext>
              </a:extLst>
            </p:cNvPr>
            <p:cNvGrpSpPr/>
            <p:nvPr/>
          </p:nvGrpSpPr>
          <p:grpSpPr>
            <a:xfrm>
              <a:off x="7581112" y="2333713"/>
              <a:ext cx="3014505" cy="2893924"/>
              <a:chOff x="353762" y="1105319"/>
              <a:chExt cx="3104148" cy="2893924"/>
            </a:xfrm>
          </p:grpSpPr>
          <p:sp>
            <p:nvSpPr>
              <p:cNvPr id="33" name="Arrow: Down 32">
                <a:extLst>
                  <a:ext uri="{FF2B5EF4-FFF2-40B4-BE49-F238E27FC236}">
                    <a16:creationId xmlns:a16="http://schemas.microsoft.com/office/drawing/2014/main" id="{C9CDFE55-8280-A11B-FAB3-E98459BCED91}"/>
                  </a:ext>
                </a:extLst>
              </p:cNvPr>
              <p:cNvSpPr/>
              <p:nvPr/>
            </p:nvSpPr>
            <p:spPr>
              <a:xfrm>
                <a:off x="353762" y="1105319"/>
                <a:ext cx="3104148" cy="2893924"/>
              </a:xfrm>
              <a:prstGeom prst="down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6AF52D6-A3A4-7819-30C3-50446298B9C5}"/>
                  </a:ext>
                </a:extLst>
              </p:cNvPr>
              <p:cNvSpPr txBox="1"/>
              <p:nvPr/>
            </p:nvSpPr>
            <p:spPr>
              <a:xfrm>
                <a:off x="1262741" y="1575819"/>
                <a:ext cx="1487156" cy="923330"/>
              </a:xfrm>
              <a:prstGeom prst="rect">
                <a:avLst/>
              </a:prstGeom>
              <a:noFill/>
            </p:spPr>
            <p:txBody>
              <a:bodyPr wrap="square" rtlCol="0">
                <a:spAutoFit/>
              </a:bodyPr>
              <a:lstStyle/>
              <a:p>
                <a:r>
                  <a:rPr lang="en-US" sz="5400" b="1">
                    <a:solidFill>
                      <a:schemeClr val="bg1"/>
                    </a:solidFill>
                  </a:rPr>
                  <a:t>26%</a:t>
                </a:r>
              </a:p>
            </p:txBody>
          </p:sp>
        </p:grpSp>
      </p:grpSp>
    </p:spTree>
    <p:extLst>
      <p:ext uri="{BB962C8B-B14F-4D97-AF65-F5344CB8AC3E}">
        <p14:creationId xmlns:p14="http://schemas.microsoft.com/office/powerpoint/2010/main" val="204813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C87F35A7-E979-2EEF-48AA-C829985C3A97}"/>
              </a:ext>
            </a:extLst>
          </p:cNvPr>
          <p:cNvGraphicFramePr>
            <a:graphicFrameLocks noGrp="1"/>
          </p:cNvGraphicFramePr>
          <p:nvPr>
            <p:ph idx="1"/>
            <p:extLst>
              <p:ext uri="{D42A27DB-BD31-4B8C-83A1-F6EECF244321}">
                <p14:modId xmlns:p14="http://schemas.microsoft.com/office/powerpoint/2010/main" val="954366115"/>
              </p:ext>
            </p:extLst>
          </p:nvPr>
        </p:nvGraphicFramePr>
        <p:xfrm>
          <a:off x="308717" y="198045"/>
          <a:ext cx="11574566" cy="6019874"/>
        </p:xfrm>
        <a:graphic>
          <a:graphicData uri="http://schemas.openxmlformats.org/drawingml/2006/table">
            <a:tbl>
              <a:tblPr firstRow="1" bandRow="1">
                <a:tableStyleId>{5940675A-B579-460E-94D1-54222C63F5DA}</a:tableStyleId>
              </a:tblPr>
              <a:tblGrid>
                <a:gridCol w="2642437">
                  <a:extLst>
                    <a:ext uri="{9D8B030D-6E8A-4147-A177-3AD203B41FA5}">
                      <a16:colId xmlns:a16="http://schemas.microsoft.com/office/drawing/2014/main" val="4004944916"/>
                    </a:ext>
                  </a:extLst>
                </a:gridCol>
                <a:gridCol w="2144668">
                  <a:extLst>
                    <a:ext uri="{9D8B030D-6E8A-4147-A177-3AD203B41FA5}">
                      <a16:colId xmlns:a16="http://schemas.microsoft.com/office/drawing/2014/main" val="2954592808"/>
                    </a:ext>
                  </a:extLst>
                </a:gridCol>
                <a:gridCol w="2486140">
                  <a:extLst>
                    <a:ext uri="{9D8B030D-6E8A-4147-A177-3AD203B41FA5}">
                      <a16:colId xmlns:a16="http://schemas.microsoft.com/office/drawing/2014/main" val="3622729535"/>
                    </a:ext>
                  </a:extLst>
                </a:gridCol>
                <a:gridCol w="1294732">
                  <a:extLst>
                    <a:ext uri="{9D8B030D-6E8A-4147-A177-3AD203B41FA5}">
                      <a16:colId xmlns:a16="http://schemas.microsoft.com/office/drawing/2014/main" val="1033849435"/>
                    </a:ext>
                  </a:extLst>
                </a:gridCol>
                <a:gridCol w="1245324">
                  <a:extLst>
                    <a:ext uri="{9D8B030D-6E8A-4147-A177-3AD203B41FA5}">
                      <a16:colId xmlns:a16="http://schemas.microsoft.com/office/drawing/2014/main" val="3897231947"/>
                    </a:ext>
                  </a:extLst>
                </a:gridCol>
                <a:gridCol w="1761265">
                  <a:extLst>
                    <a:ext uri="{9D8B030D-6E8A-4147-A177-3AD203B41FA5}">
                      <a16:colId xmlns:a16="http://schemas.microsoft.com/office/drawing/2014/main" val="2484310841"/>
                    </a:ext>
                  </a:extLst>
                </a:gridCol>
              </a:tblGrid>
              <a:tr h="573233">
                <a:tc gridSpan="6">
                  <a:txBody>
                    <a:bodyPr/>
                    <a:lstStyle/>
                    <a:p>
                      <a:pPr algn="ctr"/>
                      <a:r>
                        <a:rPr lang="en-US" sz="2400" b="1" dirty="0">
                          <a:solidFill>
                            <a:schemeClr val="tx2"/>
                          </a:solidFill>
                        </a:rPr>
                        <a:t>GLP1 / GIP RA </a:t>
                      </a:r>
                      <a:r>
                        <a:rPr lang="en-US" sz="2400" b="1" dirty="0" err="1">
                          <a:solidFill>
                            <a:schemeClr val="tx2"/>
                          </a:solidFill>
                        </a:rPr>
                        <a:t>Druge</a:t>
                      </a:r>
                      <a:r>
                        <a:rPr lang="en-US" sz="2400" b="1" dirty="0">
                          <a:solidFill>
                            <a:schemeClr val="tx2"/>
                          </a:solidFill>
                        </a:rPr>
                        <a:t> Cheat Sheet</a:t>
                      </a:r>
                    </a:p>
                  </a:txBody>
                  <a:tcPr>
                    <a:solidFill>
                      <a:schemeClr val="accent2"/>
                    </a:solidFill>
                  </a:tcPr>
                </a:tc>
                <a:tc hMerge="1">
                  <a:txBody>
                    <a:bodyPr/>
                    <a:lstStyle/>
                    <a:p>
                      <a:pPr algn="ctr"/>
                      <a:endParaRPr lang="en-US" sz="2400" b="1" dirty="0">
                        <a:solidFill>
                          <a:schemeClr val="tx2"/>
                        </a:solidFill>
                      </a:endParaRPr>
                    </a:p>
                  </a:txBody>
                  <a:tcPr>
                    <a:solidFill>
                      <a:schemeClr val="accent2"/>
                    </a:solidFill>
                  </a:tcPr>
                </a:tc>
                <a:tc hMerge="1">
                  <a:txBody>
                    <a:bodyPr/>
                    <a:lstStyle/>
                    <a:p>
                      <a:pPr algn="ctr"/>
                      <a:endParaRPr lang="en-US" sz="2400" b="1" dirty="0">
                        <a:solidFill>
                          <a:schemeClr val="tx2"/>
                        </a:solidFill>
                      </a:endParaRPr>
                    </a:p>
                  </a:txBody>
                  <a:tcPr>
                    <a:solidFill>
                      <a:schemeClr val="accent2"/>
                    </a:solidFill>
                  </a:tcPr>
                </a:tc>
                <a:tc hMerge="1">
                  <a:txBody>
                    <a:bodyPr/>
                    <a:lstStyle/>
                    <a:p>
                      <a:pPr algn="ctr"/>
                      <a:endParaRPr lang="en-US" sz="2400" b="1" dirty="0">
                        <a:solidFill>
                          <a:schemeClr val="tx2"/>
                        </a:solidFill>
                      </a:endParaRPr>
                    </a:p>
                  </a:txBody>
                  <a:tcPr>
                    <a:solidFill>
                      <a:schemeClr val="accent2"/>
                    </a:solidFill>
                  </a:tcPr>
                </a:tc>
                <a:tc hMerge="1">
                  <a:txBody>
                    <a:bodyPr/>
                    <a:lstStyle/>
                    <a:p>
                      <a:pPr algn="ctr"/>
                      <a:endParaRPr lang="en-US" sz="2400" b="1" dirty="0">
                        <a:solidFill>
                          <a:schemeClr val="tx2"/>
                        </a:solidFill>
                      </a:endParaRPr>
                    </a:p>
                  </a:txBody>
                  <a:tcPr>
                    <a:solidFill>
                      <a:schemeClr val="accent2"/>
                    </a:solidFill>
                  </a:tcPr>
                </a:tc>
                <a:tc hMerge="1">
                  <a:txBody>
                    <a:bodyPr/>
                    <a:lstStyle/>
                    <a:p>
                      <a:pPr algn="ctr"/>
                      <a:endParaRPr lang="en-US" sz="2400" b="1" dirty="0">
                        <a:solidFill>
                          <a:schemeClr val="tx2"/>
                        </a:solidFill>
                      </a:endParaRPr>
                    </a:p>
                  </a:txBody>
                  <a:tcPr>
                    <a:solidFill>
                      <a:schemeClr val="accent2"/>
                    </a:solidFill>
                  </a:tcPr>
                </a:tc>
                <a:extLst>
                  <a:ext uri="{0D108BD9-81ED-4DB2-BD59-A6C34878D82A}">
                    <a16:rowId xmlns:a16="http://schemas.microsoft.com/office/drawing/2014/main" val="3548525821"/>
                  </a:ext>
                </a:extLst>
              </a:tr>
              <a:tr h="886071">
                <a:tc>
                  <a:txBody>
                    <a:bodyPr/>
                    <a:lstStyle/>
                    <a:p>
                      <a:pPr algn="ctr"/>
                      <a:r>
                        <a:rPr lang="en-US" sz="2400" b="1" dirty="0">
                          <a:solidFill>
                            <a:schemeClr val="tx2"/>
                          </a:solidFill>
                        </a:rPr>
                        <a:t>Drug Name</a:t>
                      </a:r>
                    </a:p>
                  </a:txBody>
                  <a:tcPr>
                    <a:solidFill>
                      <a:schemeClr val="accent2"/>
                    </a:solidFill>
                  </a:tcPr>
                </a:tc>
                <a:tc>
                  <a:txBody>
                    <a:bodyPr/>
                    <a:lstStyle/>
                    <a:p>
                      <a:pPr algn="ctr"/>
                      <a:r>
                        <a:rPr lang="en-US" sz="2400" b="1" dirty="0">
                          <a:solidFill>
                            <a:schemeClr val="tx2"/>
                          </a:solidFill>
                        </a:rPr>
                        <a:t>Medical Name</a:t>
                      </a:r>
                    </a:p>
                  </a:txBody>
                  <a:tcPr>
                    <a:solidFill>
                      <a:schemeClr val="accent2"/>
                    </a:solidFill>
                  </a:tcPr>
                </a:tc>
                <a:tc>
                  <a:txBody>
                    <a:bodyPr/>
                    <a:lstStyle/>
                    <a:p>
                      <a:pPr algn="ctr"/>
                      <a:r>
                        <a:rPr lang="en-US" sz="2400" b="1" dirty="0">
                          <a:solidFill>
                            <a:schemeClr val="tx2"/>
                          </a:solidFill>
                        </a:rPr>
                        <a:t>How Taken</a:t>
                      </a:r>
                    </a:p>
                  </a:txBody>
                  <a:tcPr>
                    <a:solidFill>
                      <a:schemeClr val="accent2"/>
                    </a:solidFill>
                  </a:tcPr>
                </a:tc>
                <a:tc>
                  <a:txBody>
                    <a:bodyPr/>
                    <a:lstStyle/>
                    <a:p>
                      <a:pPr algn="ctr"/>
                      <a:r>
                        <a:rPr lang="en-US" sz="2400" b="1" dirty="0">
                          <a:solidFill>
                            <a:schemeClr val="tx2"/>
                          </a:solidFill>
                        </a:rPr>
                        <a:t>↓A1c*</a:t>
                      </a:r>
                    </a:p>
                  </a:txBody>
                  <a:tcPr>
                    <a:solidFill>
                      <a:schemeClr val="accent2"/>
                    </a:solidFill>
                  </a:tcPr>
                </a:tc>
                <a:tc>
                  <a:txBody>
                    <a:bodyPr/>
                    <a:lstStyle/>
                    <a:p>
                      <a:pPr algn="ctr"/>
                      <a:r>
                        <a:rPr lang="en-US" sz="2400" b="1" dirty="0">
                          <a:solidFill>
                            <a:schemeClr val="tx2"/>
                          </a:solidFill>
                        </a:rPr>
                        <a:t>↓</a:t>
                      </a:r>
                      <a:r>
                        <a:rPr lang="en-US" sz="2400" b="1" dirty="0" err="1">
                          <a:solidFill>
                            <a:schemeClr val="tx2"/>
                          </a:solidFill>
                        </a:rPr>
                        <a:t>Wt</a:t>
                      </a:r>
                      <a:r>
                        <a:rPr lang="en-US" sz="2400" b="1" dirty="0">
                          <a:solidFill>
                            <a:schemeClr val="tx2"/>
                          </a:solidFill>
                        </a:rPr>
                        <a:t>*</a:t>
                      </a:r>
                    </a:p>
                  </a:txBody>
                  <a:tcPr>
                    <a:solidFill>
                      <a:schemeClr val="accent2"/>
                    </a:solidFill>
                  </a:tcPr>
                </a:tc>
                <a:tc>
                  <a:txBody>
                    <a:bodyPr/>
                    <a:lstStyle/>
                    <a:p>
                      <a:pPr algn="ctr"/>
                      <a:r>
                        <a:rPr lang="en-US" sz="2400" b="1" dirty="0">
                          <a:solidFill>
                            <a:schemeClr val="tx2"/>
                          </a:solidFill>
                        </a:rPr>
                        <a:t>Cardio-protective?</a:t>
                      </a:r>
                    </a:p>
                  </a:txBody>
                  <a:tcPr>
                    <a:solidFill>
                      <a:schemeClr val="accent2"/>
                    </a:solidFill>
                  </a:tcPr>
                </a:tc>
                <a:extLst>
                  <a:ext uri="{0D108BD9-81ED-4DB2-BD59-A6C34878D82A}">
                    <a16:rowId xmlns:a16="http://schemas.microsoft.com/office/drawing/2014/main" val="3775670727"/>
                  </a:ext>
                </a:extLst>
              </a:tr>
              <a:tr h="506730">
                <a:tc>
                  <a:txBody>
                    <a:bodyPr/>
                    <a:lstStyle/>
                    <a:p>
                      <a:r>
                        <a:rPr lang="en-US" sz="2400" b="1" dirty="0">
                          <a:solidFill>
                            <a:schemeClr val="tx2"/>
                          </a:solidFill>
                        </a:rPr>
                        <a:t>Saxenda (Wt)</a:t>
                      </a: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solidFill>
                            <a:schemeClr val="tx2"/>
                          </a:solidFill>
                          <a:sym typeface="Wingdings" panose="05000000000000000000" pitchFamily="2" charset="2"/>
                        </a:rPr>
                        <a:t>liraglutide</a:t>
                      </a:r>
                      <a:endParaRPr lang="en-US" sz="2400" b="0" dirty="0">
                        <a:solidFill>
                          <a:schemeClr val="tx2"/>
                        </a:solidFill>
                      </a:endParaRP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2"/>
                          </a:solidFill>
                        </a:rPr>
                        <a:t>1 x day injection</a:t>
                      </a: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2"/>
                          </a:solidFill>
                        </a:rPr>
                        <a:t>X</a:t>
                      </a: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0" dirty="0">
                          <a:solidFill>
                            <a:schemeClr val="tx2"/>
                          </a:solidFill>
                        </a:rPr>
                        <a:t>↓6.4%</a:t>
                      </a: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chemeClr val="tx2"/>
                          </a:solidFill>
                        </a:rPr>
                        <a:t>NO</a:t>
                      </a:r>
                    </a:p>
                  </a:txBody>
                  <a:tcPr>
                    <a:solidFill>
                      <a:schemeClr val="accent1">
                        <a:lumMod val="40000"/>
                        <a:lumOff val="60000"/>
                      </a:schemeClr>
                    </a:solidFill>
                  </a:tcPr>
                </a:tc>
                <a:extLst>
                  <a:ext uri="{0D108BD9-81ED-4DB2-BD59-A6C34878D82A}">
                    <a16:rowId xmlns:a16="http://schemas.microsoft.com/office/drawing/2014/main" val="2584900082"/>
                  </a:ext>
                </a:extLst>
              </a:tr>
              <a:tr h="506730">
                <a:tc>
                  <a:txBody>
                    <a:bodyPr/>
                    <a:lstStyle/>
                    <a:p>
                      <a:r>
                        <a:rPr lang="en-US" sz="2400" b="1" dirty="0">
                          <a:solidFill>
                            <a:schemeClr val="tx2"/>
                          </a:solidFill>
                        </a:rPr>
                        <a:t>Wegovy (Wt)</a:t>
                      </a:r>
                    </a:p>
                  </a:txBody>
                  <a:tcPr>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err="1">
                          <a:solidFill>
                            <a:schemeClr val="tx2"/>
                          </a:solidFill>
                          <a:sym typeface="Wingdings" panose="05000000000000000000" pitchFamily="2" charset="2"/>
                        </a:rPr>
                        <a:t>semaglutide</a:t>
                      </a:r>
                      <a:endParaRPr lang="en-US" sz="2400" b="0" dirty="0">
                        <a:solidFill>
                          <a:schemeClr val="tx2"/>
                        </a:solidFill>
                        <a:sym typeface="Wingdings" panose="05000000000000000000" pitchFamily="2" charset="2"/>
                      </a:endParaRPr>
                    </a:p>
                  </a:txBody>
                  <a:tcPr>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2"/>
                          </a:solidFill>
                        </a:rPr>
                        <a:t>1 x </a:t>
                      </a:r>
                      <a:r>
                        <a:rPr lang="en-US" sz="2400" dirty="0" err="1">
                          <a:solidFill>
                            <a:schemeClr val="tx2"/>
                          </a:solidFill>
                        </a:rPr>
                        <a:t>wk</a:t>
                      </a:r>
                      <a:r>
                        <a:rPr lang="en-US" sz="2400" dirty="0">
                          <a:solidFill>
                            <a:schemeClr val="tx2"/>
                          </a:solidFill>
                        </a:rPr>
                        <a:t> injection</a:t>
                      </a:r>
                    </a:p>
                  </a:txBody>
                  <a:tcPr>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2"/>
                          </a:solidFill>
                        </a:rPr>
                        <a:t>X</a:t>
                      </a:r>
                    </a:p>
                  </a:txBody>
                  <a:tcPr>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0" dirty="0">
                          <a:solidFill>
                            <a:schemeClr val="tx2"/>
                          </a:solidFill>
                        </a:rPr>
                        <a:t>↓15%</a:t>
                      </a:r>
                    </a:p>
                  </a:txBody>
                  <a:tcPr>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chemeClr val="tx2"/>
                          </a:solidFill>
                        </a:rPr>
                        <a:t>YES</a:t>
                      </a:r>
                    </a:p>
                  </a:txBody>
                  <a:tcPr>
                    <a:solidFill>
                      <a:schemeClr val="accent6">
                        <a:lumMod val="40000"/>
                        <a:lumOff val="60000"/>
                      </a:schemeClr>
                    </a:solidFill>
                  </a:tcPr>
                </a:tc>
                <a:extLst>
                  <a:ext uri="{0D108BD9-81ED-4DB2-BD59-A6C34878D82A}">
                    <a16:rowId xmlns:a16="http://schemas.microsoft.com/office/drawing/2014/main" val="46774571"/>
                  </a:ext>
                </a:extLst>
              </a:tr>
              <a:tr h="506730">
                <a:tc>
                  <a:txBody>
                    <a:bodyPr/>
                    <a:lstStyle/>
                    <a:p>
                      <a:r>
                        <a:rPr lang="en-US" sz="2400" b="1" dirty="0">
                          <a:solidFill>
                            <a:schemeClr val="tx2"/>
                          </a:solidFill>
                        </a:rPr>
                        <a:t>Zepbound (Wt)</a:t>
                      </a:r>
                    </a:p>
                  </a:txBody>
                  <a:tcPr>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err="1">
                          <a:solidFill>
                            <a:schemeClr val="tx2"/>
                          </a:solidFill>
                        </a:rPr>
                        <a:t>tirzepatide</a:t>
                      </a:r>
                      <a:endParaRPr lang="en-US" sz="2400" b="0" dirty="0">
                        <a:solidFill>
                          <a:schemeClr val="tx2"/>
                        </a:solidFill>
                      </a:endParaRPr>
                    </a:p>
                  </a:txBody>
                  <a:tcPr>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2"/>
                          </a:solidFill>
                        </a:rPr>
                        <a:t>1 x </a:t>
                      </a:r>
                      <a:r>
                        <a:rPr lang="en-US" sz="2400" dirty="0" err="1">
                          <a:solidFill>
                            <a:schemeClr val="tx2"/>
                          </a:solidFill>
                        </a:rPr>
                        <a:t>wk</a:t>
                      </a:r>
                      <a:r>
                        <a:rPr lang="en-US" sz="2400" dirty="0">
                          <a:solidFill>
                            <a:schemeClr val="tx2"/>
                          </a:solidFill>
                        </a:rPr>
                        <a:t> injection</a:t>
                      </a:r>
                    </a:p>
                  </a:txBody>
                  <a:tcPr>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2"/>
                          </a:solidFill>
                        </a:rPr>
                        <a:t>X</a:t>
                      </a:r>
                    </a:p>
                  </a:txBody>
                  <a:tcPr>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0" dirty="0">
                          <a:solidFill>
                            <a:schemeClr val="tx2"/>
                          </a:solidFill>
                        </a:rPr>
                        <a:t>↓26%</a:t>
                      </a:r>
                    </a:p>
                  </a:txBody>
                  <a:tcPr>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chemeClr val="tx2"/>
                          </a:solidFill>
                        </a:rPr>
                        <a:t>NO</a:t>
                      </a:r>
                    </a:p>
                  </a:txBody>
                  <a:tcPr>
                    <a:solidFill>
                      <a:schemeClr val="accent3">
                        <a:lumMod val="40000"/>
                        <a:lumOff val="60000"/>
                      </a:schemeClr>
                    </a:solidFill>
                  </a:tcPr>
                </a:tc>
                <a:extLst>
                  <a:ext uri="{0D108BD9-81ED-4DB2-BD59-A6C34878D82A}">
                    <a16:rowId xmlns:a16="http://schemas.microsoft.com/office/drawing/2014/main" val="3926689296"/>
                  </a:ext>
                </a:extLst>
              </a:tr>
              <a:tr h="506730">
                <a:tc>
                  <a:txBody>
                    <a:bodyPr/>
                    <a:lstStyle/>
                    <a:p>
                      <a:r>
                        <a:rPr lang="en-US" sz="2400" b="1" dirty="0">
                          <a:solidFill>
                            <a:schemeClr val="tx2"/>
                          </a:solidFill>
                          <a:sym typeface="Wingdings" panose="05000000000000000000" pitchFamily="2" charset="2"/>
                        </a:rPr>
                        <a:t>Bydureon BCise </a:t>
                      </a:r>
                      <a:endParaRPr lang="en-US" sz="2400" b="1" dirty="0">
                        <a:solidFill>
                          <a:schemeClr val="tx2"/>
                        </a:solidFill>
                      </a:endParaRPr>
                    </a:p>
                  </a:txBody>
                  <a:tcPr>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solidFill>
                            <a:schemeClr val="tx2"/>
                          </a:solidFill>
                          <a:sym typeface="Wingdings" panose="05000000000000000000" pitchFamily="2" charset="2"/>
                        </a:rPr>
                        <a:t>exenatide</a:t>
                      </a:r>
                      <a:endParaRPr lang="en-US" sz="2400" b="0" dirty="0">
                        <a:solidFill>
                          <a:schemeClr val="tx2"/>
                        </a:solidFill>
                      </a:endParaRPr>
                    </a:p>
                  </a:txBody>
                  <a:tcPr>
                    <a:solidFill>
                      <a:schemeClr val="accent4">
                        <a:lumMod val="40000"/>
                        <a:lumOff val="60000"/>
                      </a:schemeClr>
                    </a:solidFill>
                  </a:tcPr>
                </a:tc>
                <a:tc>
                  <a:txBody>
                    <a:bodyPr/>
                    <a:lstStyle/>
                    <a:p>
                      <a:pPr algn="ctr"/>
                      <a:r>
                        <a:rPr lang="en-US" sz="2400" b="0" dirty="0">
                          <a:solidFill>
                            <a:schemeClr val="tx2"/>
                          </a:solidFill>
                        </a:rPr>
                        <a:t>1 x </a:t>
                      </a:r>
                      <a:r>
                        <a:rPr lang="en-US" sz="2400" b="0" dirty="0" err="1">
                          <a:solidFill>
                            <a:schemeClr val="tx2"/>
                          </a:solidFill>
                        </a:rPr>
                        <a:t>wk</a:t>
                      </a:r>
                      <a:r>
                        <a:rPr lang="en-US" sz="2400" b="0" dirty="0">
                          <a:solidFill>
                            <a:schemeClr val="tx2"/>
                          </a:solidFill>
                        </a:rPr>
                        <a:t> injection</a:t>
                      </a:r>
                    </a:p>
                  </a:txBody>
                  <a:tcPr>
                    <a:solidFill>
                      <a:schemeClr val="accent4">
                        <a:lumMod val="40000"/>
                        <a:lumOff val="60000"/>
                      </a:schemeClr>
                    </a:solidFill>
                  </a:tcPr>
                </a:tc>
                <a:tc>
                  <a:txBody>
                    <a:bodyPr/>
                    <a:lstStyle/>
                    <a:p>
                      <a:pPr algn="ctr"/>
                      <a:r>
                        <a:rPr lang="en-US" sz="2400" b="0" dirty="0">
                          <a:solidFill>
                            <a:schemeClr val="tx2"/>
                          </a:solidFill>
                        </a:rPr>
                        <a:t>↓1.4%</a:t>
                      </a:r>
                    </a:p>
                  </a:txBody>
                  <a:tcPr>
                    <a:solidFill>
                      <a:schemeClr val="accent4">
                        <a:lumMod val="40000"/>
                        <a:lumOff val="60000"/>
                      </a:schemeClr>
                    </a:solidFill>
                  </a:tcPr>
                </a:tc>
                <a:tc>
                  <a:txBody>
                    <a:bodyPr/>
                    <a:lstStyle/>
                    <a:p>
                      <a:pPr algn="ctr"/>
                      <a:r>
                        <a:rPr lang="en-US" sz="2200" b="0" dirty="0">
                          <a:solidFill>
                            <a:schemeClr val="tx2"/>
                          </a:solidFill>
                        </a:rPr>
                        <a:t>X</a:t>
                      </a:r>
                    </a:p>
                  </a:txBody>
                  <a:tcPr>
                    <a:solidFill>
                      <a:schemeClr val="accent4">
                        <a:lumMod val="40000"/>
                        <a:lumOff val="60000"/>
                      </a:schemeClr>
                    </a:solidFill>
                  </a:tcPr>
                </a:tc>
                <a:tc>
                  <a:txBody>
                    <a:bodyPr/>
                    <a:lstStyle/>
                    <a:p>
                      <a:pPr algn="ctr"/>
                      <a:r>
                        <a:rPr lang="en-US" sz="2200" b="0" dirty="0">
                          <a:solidFill>
                            <a:schemeClr val="tx2"/>
                          </a:solidFill>
                        </a:rPr>
                        <a:t>NO</a:t>
                      </a:r>
                    </a:p>
                  </a:txBody>
                  <a:tcPr>
                    <a:solidFill>
                      <a:schemeClr val="accent4">
                        <a:lumMod val="40000"/>
                        <a:lumOff val="60000"/>
                      </a:schemeClr>
                    </a:solidFill>
                  </a:tcPr>
                </a:tc>
                <a:extLst>
                  <a:ext uri="{0D108BD9-81ED-4DB2-BD59-A6C34878D82A}">
                    <a16:rowId xmlns:a16="http://schemas.microsoft.com/office/drawing/2014/main" val="2296209168"/>
                  </a:ext>
                </a:extLst>
              </a:tr>
              <a:tr h="506730">
                <a:tc>
                  <a:txBody>
                    <a:bodyPr/>
                    <a:lstStyle/>
                    <a:p>
                      <a:r>
                        <a:rPr lang="en-US" sz="2400" b="1" dirty="0">
                          <a:solidFill>
                            <a:schemeClr val="tx2"/>
                          </a:solidFill>
                          <a:sym typeface="Wingdings" panose="05000000000000000000" pitchFamily="2" charset="2"/>
                        </a:rPr>
                        <a:t>Trulicity</a:t>
                      </a:r>
                      <a:endParaRPr lang="en-US" sz="2400" b="1" dirty="0">
                        <a:solidFill>
                          <a:schemeClr val="tx2"/>
                        </a:solidFill>
                      </a:endParaRPr>
                    </a:p>
                  </a:txBody>
                  <a:tcPr>
                    <a:solidFill>
                      <a:schemeClr val="tx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solidFill>
                            <a:schemeClr val="tx2"/>
                          </a:solidFill>
                          <a:sym typeface="Wingdings" panose="05000000000000000000" pitchFamily="2" charset="2"/>
                        </a:rPr>
                        <a:t>dulaglutide</a:t>
                      </a:r>
                      <a:endParaRPr lang="en-US" sz="2400" b="0" dirty="0">
                        <a:solidFill>
                          <a:schemeClr val="tx2"/>
                        </a:solidFill>
                      </a:endParaRPr>
                    </a:p>
                  </a:txBody>
                  <a:tcPr>
                    <a:solidFill>
                      <a:schemeClr val="tx1">
                        <a:lumMod val="40000"/>
                        <a:lumOff val="60000"/>
                      </a:schemeClr>
                    </a:solidFill>
                  </a:tcPr>
                </a:tc>
                <a:tc>
                  <a:txBody>
                    <a:bodyPr/>
                    <a:lstStyle/>
                    <a:p>
                      <a:pPr algn="ctr"/>
                      <a:r>
                        <a:rPr lang="en-US" sz="2400" dirty="0">
                          <a:solidFill>
                            <a:schemeClr val="tx2"/>
                          </a:solidFill>
                        </a:rPr>
                        <a:t>1 x </a:t>
                      </a:r>
                      <a:r>
                        <a:rPr lang="en-US" sz="2400" dirty="0" err="1">
                          <a:solidFill>
                            <a:schemeClr val="tx2"/>
                          </a:solidFill>
                        </a:rPr>
                        <a:t>wk</a:t>
                      </a:r>
                      <a:r>
                        <a:rPr lang="en-US" sz="2400" dirty="0">
                          <a:solidFill>
                            <a:schemeClr val="tx2"/>
                          </a:solidFill>
                        </a:rPr>
                        <a:t> injection</a:t>
                      </a:r>
                    </a:p>
                  </a:txBody>
                  <a:tcPr>
                    <a:solidFill>
                      <a:schemeClr val="tx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solidFill>
                            <a:schemeClr val="tx2"/>
                          </a:solidFill>
                        </a:rPr>
                        <a:t>↓1.8%</a:t>
                      </a:r>
                    </a:p>
                  </a:txBody>
                  <a:tcPr>
                    <a:solidFill>
                      <a:schemeClr val="tx1">
                        <a:lumMod val="40000"/>
                        <a:lumOff val="60000"/>
                      </a:schemeClr>
                    </a:solidFill>
                  </a:tcPr>
                </a:tc>
                <a:tc>
                  <a:txBody>
                    <a:bodyPr/>
                    <a:lstStyle/>
                    <a:p>
                      <a:pPr algn="ctr"/>
                      <a:r>
                        <a:rPr lang="en-US" sz="2200" dirty="0">
                          <a:solidFill>
                            <a:schemeClr val="tx2"/>
                          </a:solidFill>
                        </a:rPr>
                        <a:t>X</a:t>
                      </a:r>
                    </a:p>
                  </a:txBody>
                  <a:tcPr>
                    <a:solidFill>
                      <a:schemeClr val="tx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chemeClr val="tx2"/>
                          </a:solidFill>
                        </a:rPr>
                        <a:t>YES</a:t>
                      </a:r>
                    </a:p>
                  </a:txBody>
                  <a:tcPr>
                    <a:solidFill>
                      <a:schemeClr val="tx1">
                        <a:lumMod val="40000"/>
                        <a:lumOff val="60000"/>
                      </a:schemeClr>
                    </a:solidFill>
                  </a:tcPr>
                </a:tc>
                <a:extLst>
                  <a:ext uri="{0D108BD9-81ED-4DB2-BD59-A6C34878D82A}">
                    <a16:rowId xmlns:a16="http://schemas.microsoft.com/office/drawing/2014/main" val="3765236649"/>
                  </a:ext>
                </a:extLst>
              </a:tr>
              <a:tr h="506730">
                <a:tc>
                  <a:txBody>
                    <a:bodyPr/>
                    <a:lstStyle/>
                    <a:p>
                      <a:r>
                        <a:rPr lang="en-US" sz="2400" b="1" dirty="0">
                          <a:solidFill>
                            <a:schemeClr val="tx2"/>
                          </a:solidFill>
                          <a:sym typeface="Wingdings" panose="05000000000000000000" pitchFamily="2" charset="2"/>
                        </a:rPr>
                        <a:t>Victoza</a:t>
                      </a:r>
                      <a:endParaRPr lang="en-US" sz="2400" b="1" dirty="0">
                        <a:solidFill>
                          <a:schemeClr val="tx2"/>
                        </a:solidFill>
                      </a:endParaRP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solidFill>
                            <a:schemeClr val="tx2"/>
                          </a:solidFill>
                          <a:sym typeface="Wingdings" panose="05000000000000000000" pitchFamily="2" charset="2"/>
                        </a:rPr>
                        <a:t>liraglutide</a:t>
                      </a:r>
                      <a:endParaRPr lang="en-US" sz="2400" b="0" dirty="0">
                        <a:solidFill>
                          <a:schemeClr val="tx2"/>
                        </a:solidFill>
                      </a:endParaRP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2"/>
                          </a:solidFill>
                        </a:rPr>
                        <a:t>1 x day injection</a:t>
                      </a: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solidFill>
                            <a:schemeClr val="tx2"/>
                          </a:solidFill>
                        </a:rPr>
                        <a:t>↓1.5%</a:t>
                      </a: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chemeClr val="tx2"/>
                          </a:solidFill>
                        </a:rPr>
                        <a:t>X</a:t>
                      </a: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chemeClr val="tx2"/>
                          </a:solidFill>
                        </a:rPr>
                        <a:t>YES</a:t>
                      </a:r>
                    </a:p>
                  </a:txBody>
                  <a:tcPr>
                    <a:solidFill>
                      <a:schemeClr val="accent1">
                        <a:lumMod val="40000"/>
                        <a:lumOff val="60000"/>
                      </a:schemeClr>
                    </a:solidFill>
                  </a:tcPr>
                </a:tc>
                <a:extLst>
                  <a:ext uri="{0D108BD9-81ED-4DB2-BD59-A6C34878D82A}">
                    <a16:rowId xmlns:a16="http://schemas.microsoft.com/office/drawing/2014/main" val="1834285327"/>
                  </a:ext>
                </a:extLst>
              </a:tr>
              <a:tr h="506730">
                <a:tc>
                  <a:txBody>
                    <a:bodyPr/>
                    <a:lstStyle/>
                    <a:p>
                      <a:r>
                        <a:rPr lang="en-US" sz="2400" b="1" dirty="0">
                          <a:solidFill>
                            <a:schemeClr val="tx2"/>
                          </a:solidFill>
                        </a:rPr>
                        <a:t>Ozempic</a:t>
                      </a:r>
                    </a:p>
                  </a:txBody>
                  <a:tcPr>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err="1">
                          <a:solidFill>
                            <a:schemeClr val="tx2"/>
                          </a:solidFill>
                          <a:sym typeface="Wingdings" panose="05000000000000000000" pitchFamily="2" charset="2"/>
                        </a:rPr>
                        <a:t>semaglutide</a:t>
                      </a:r>
                      <a:endParaRPr lang="en-US" sz="2400" b="0" dirty="0">
                        <a:solidFill>
                          <a:schemeClr val="tx2"/>
                        </a:solidFill>
                        <a:sym typeface="Wingdings" panose="05000000000000000000" pitchFamily="2" charset="2"/>
                      </a:endParaRPr>
                    </a:p>
                  </a:txBody>
                  <a:tcPr>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2"/>
                          </a:solidFill>
                        </a:rPr>
                        <a:t>1 x </a:t>
                      </a:r>
                      <a:r>
                        <a:rPr lang="en-US" sz="2400" dirty="0" err="1">
                          <a:solidFill>
                            <a:schemeClr val="tx2"/>
                          </a:solidFill>
                        </a:rPr>
                        <a:t>wk</a:t>
                      </a:r>
                      <a:r>
                        <a:rPr lang="en-US" sz="2400" dirty="0">
                          <a:solidFill>
                            <a:schemeClr val="tx2"/>
                          </a:solidFill>
                        </a:rPr>
                        <a:t> injection</a:t>
                      </a:r>
                    </a:p>
                  </a:txBody>
                  <a:tcPr>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solidFill>
                            <a:schemeClr val="tx2"/>
                          </a:solidFill>
                        </a:rPr>
                        <a:t>↓2.1%</a:t>
                      </a:r>
                    </a:p>
                  </a:txBody>
                  <a:tcPr>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chemeClr val="tx2"/>
                          </a:solidFill>
                        </a:rPr>
                        <a:t>X</a:t>
                      </a:r>
                    </a:p>
                  </a:txBody>
                  <a:tcPr>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chemeClr val="tx2"/>
                          </a:solidFill>
                        </a:rPr>
                        <a:t>YES</a:t>
                      </a:r>
                    </a:p>
                  </a:txBody>
                  <a:tcPr>
                    <a:solidFill>
                      <a:schemeClr val="accent6">
                        <a:lumMod val="40000"/>
                        <a:lumOff val="60000"/>
                      </a:schemeClr>
                    </a:solidFill>
                  </a:tcPr>
                </a:tc>
                <a:extLst>
                  <a:ext uri="{0D108BD9-81ED-4DB2-BD59-A6C34878D82A}">
                    <a16:rowId xmlns:a16="http://schemas.microsoft.com/office/drawing/2014/main" val="2725153002"/>
                  </a:ext>
                </a:extLst>
              </a:tr>
              <a:tr h="506730">
                <a:tc>
                  <a:txBody>
                    <a:bodyPr/>
                    <a:lstStyle/>
                    <a:p>
                      <a:r>
                        <a:rPr lang="en-US" sz="2400" b="1" dirty="0">
                          <a:solidFill>
                            <a:schemeClr val="tx2"/>
                          </a:solidFill>
                        </a:rPr>
                        <a:t>Rybelsus</a:t>
                      </a:r>
                    </a:p>
                  </a:txBody>
                  <a:tcPr>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err="1">
                          <a:solidFill>
                            <a:schemeClr val="tx2"/>
                          </a:solidFill>
                          <a:sym typeface="Wingdings" panose="05000000000000000000" pitchFamily="2" charset="2"/>
                        </a:rPr>
                        <a:t>semaglutide</a:t>
                      </a:r>
                      <a:endParaRPr lang="en-US" sz="2400" b="0" dirty="0">
                        <a:solidFill>
                          <a:schemeClr val="tx2"/>
                        </a:solidFill>
                        <a:sym typeface="Wingdings" panose="05000000000000000000" pitchFamily="2" charset="2"/>
                      </a:endParaRPr>
                    </a:p>
                  </a:txBody>
                  <a:tcPr>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2"/>
                          </a:solidFill>
                        </a:rPr>
                        <a:t>1 x day pill</a:t>
                      </a:r>
                    </a:p>
                  </a:txBody>
                  <a:tcPr>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solidFill>
                            <a:schemeClr val="tx2"/>
                          </a:solidFill>
                        </a:rPr>
                        <a:t>↓1.4%</a:t>
                      </a:r>
                    </a:p>
                  </a:txBody>
                  <a:tcPr>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chemeClr val="tx2"/>
                          </a:solidFill>
                        </a:rPr>
                        <a:t>X</a:t>
                      </a:r>
                    </a:p>
                  </a:txBody>
                  <a:tcPr>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chemeClr val="tx2"/>
                          </a:solidFill>
                        </a:rPr>
                        <a:t>NO</a:t>
                      </a:r>
                    </a:p>
                  </a:txBody>
                  <a:tcPr>
                    <a:solidFill>
                      <a:schemeClr val="accent6">
                        <a:lumMod val="40000"/>
                        <a:lumOff val="60000"/>
                      </a:schemeClr>
                    </a:solidFill>
                  </a:tcPr>
                </a:tc>
                <a:extLst>
                  <a:ext uri="{0D108BD9-81ED-4DB2-BD59-A6C34878D82A}">
                    <a16:rowId xmlns:a16="http://schemas.microsoft.com/office/drawing/2014/main" val="451265285"/>
                  </a:ext>
                </a:extLst>
              </a:tr>
              <a:tr h="506730">
                <a:tc>
                  <a:txBody>
                    <a:bodyPr/>
                    <a:lstStyle/>
                    <a:p>
                      <a:r>
                        <a:rPr lang="en-US" sz="2400" b="1" dirty="0">
                          <a:solidFill>
                            <a:schemeClr val="tx2"/>
                          </a:solidFill>
                        </a:rPr>
                        <a:t>Moujaro</a:t>
                      </a:r>
                    </a:p>
                  </a:txBody>
                  <a:tcPr>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err="1">
                          <a:solidFill>
                            <a:schemeClr val="tx2"/>
                          </a:solidFill>
                        </a:rPr>
                        <a:t>tirzepatide</a:t>
                      </a:r>
                      <a:endParaRPr lang="en-US" sz="2400" b="0" dirty="0">
                        <a:solidFill>
                          <a:schemeClr val="tx2"/>
                        </a:solidFill>
                      </a:endParaRPr>
                    </a:p>
                  </a:txBody>
                  <a:tcPr>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2"/>
                          </a:solidFill>
                        </a:rPr>
                        <a:t>1 x </a:t>
                      </a:r>
                      <a:r>
                        <a:rPr lang="en-US" sz="2400" dirty="0" err="1">
                          <a:solidFill>
                            <a:schemeClr val="tx2"/>
                          </a:solidFill>
                        </a:rPr>
                        <a:t>wk</a:t>
                      </a:r>
                      <a:r>
                        <a:rPr lang="en-US" sz="2400" dirty="0">
                          <a:solidFill>
                            <a:schemeClr val="tx2"/>
                          </a:solidFill>
                        </a:rPr>
                        <a:t> injection</a:t>
                      </a:r>
                    </a:p>
                  </a:txBody>
                  <a:tcPr>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solidFill>
                            <a:schemeClr val="tx2"/>
                          </a:solidFill>
                        </a:rPr>
                        <a:t>↓2.3%</a:t>
                      </a:r>
                    </a:p>
                  </a:txBody>
                  <a:tcPr>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chemeClr val="tx2"/>
                          </a:solidFill>
                        </a:rPr>
                        <a:t>X</a:t>
                      </a:r>
                    </a:p>
                  </a:txBody>
                  <a:tcPr>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chemeClr val="tx2"/>
                          </a:solidFill>
                        </a:rPr>
                        <a:t>NO</a:t>
                      </a:r>
                    </a:p>
                  </a:txBody>
                  <a:tcPr>
                    <a:solidFill>
                      <a:schemeClr val="accent3">
                        <a:lumMod val="40000"/>
                        <a:lumOff val="60000"/>
                      </a:schemeClr>
                    </a:solidFill>
                  </a:tcPr>
                </a:tc>
                <a:extLst>
                  <a:ext uri="{0D108BD9-81ED-4DB2-BD59-A6C34878D82A}">
                    <a16:rowId xmlns:a16="http://schemas.microsoft.com/office/drawing/2014/main" val="2582906787"/>
                  </a:ext>
                </a:extLst>
              </a:tr>
            </a:tbl>
          </a:graphicData>
        </a:graphic>
      </p:graphicFrame>
      <p:sp>
        <p:nvSpPr>
          <p:cNvPr id="2" name="TextBox 1">
            <a:extLst>
              <a:ext uri="{FF2B5EF4-FFF2-40B4-BE49-F238E27FC236}">
                <a16:creationId xmlns:a16="http://schemas.microsoft.com/office/drawing/2014/main" id="{0E525C48-733C-B926-2D8C-9E05A2D41AC0}"/>
              </a:ext>
            </a:extLst>
          </p:cNvPr>
          <p:cNvSpPr txBox="1"/>
          <p:nvPr/>
        </p:nvSpPr>
        <p:spPr>
          <a:xfrm>
            <a:off x="6518803" y="6217919"/>
            <a:ext cx="5364480" cy="400110"/>
          </a:xfrm>
          <a:prstGeom prst="rect">
            <a:avLst/>
          </a:prstGeom>
          <a:noFill/>
        </p:spPr>
        <p:txBody>
          <a:bodyPr wrap="square" rtlCol="0">
            <a:spAutoFit/>
          </a:bodyPr>
          <a:lstStyle/>
          <a:p>
            <a:pPr algn="r"/>
            <a:r>
              <a:rPr lang="en-US" sz="2000" dirty="0">
                <a:hlinkClick r:id="rId4"/>
              </a:rPr>
              <a:t>MaryFinckenorRD@gmail.com</a:t>
            </a:r>
            <a:r>
              <a:rPr lang="en-US" sz="2000" dirty="0"/>
              <a:t> 4.2024</a:t>
            </a:r>
          </a:p>
        </p:txBody>
      </p:sp>
    </p:spTree>
    <p:custDataLst>
      <p:tags r:id="rId1"/>
    </p:custDataLst>
    <p:extLst>
      <p:ext uri="{BB962C8B-B14F-4D97-AF65-F5344CB8AC3E}">
        <p14:creationId xmlns:p14="http://schemas.microsoft.com/office/powerpoint/2010/main" val="2689938069"/>
      </p:ext>
    </p:extLst>
  </p:cSld>
  <p:clrMapOvr>
    <a:masterClrMapping/>
  </p:clrMapOvr>
  <mc:AlternateContent xmlns:mc="http://schemas.openxmlformats.org/markup-compatibility/2006" xmlns:p14="http://schemas.microsoft.com/office/powerpoint/2010/main">
    <mc:Choice Requires="p14">
      <p:transition p14:dur="0" advTm="16040"/>
    </mc:Choice>
    <mc:Fallback xmlns="">
      <p:transition advTm="1604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95FAB113-E81E-4A5A-BD00-57A4E1647474}"/>
              </a:ext>
            </a:extLst>
          </p:cNvPr>
          <p:cNvSpPr>
            <a:spLocks noGrp="1"/>
          </p:cNvSpPr>
          <p:nvPr>
            <p:ph type="title"/>
          </p:nvPr>
        </p:nvSpPr>
        <p:spPr>
          <a:xfrm>
            <a:off x="1871934" y="1957125"/>
            <a:ext cx="8300350" cy="2743200"/>
          </a:xfrm>
        </p:spPr>
        <p:txBody>
          <a:bodyPr>
            <a:normAutofit fontScale="90000"/>
          </a:bodyPr>
          <a:lstStyle/>
          <a:p>
            <a:pPr algn="ctr"/>
            <a:r>
              <a:rPr lang="en-US" altLang="en-US" sz="7200" cap="none" dirty="0">
                <a:latin typeface="Lucida Sans" panose="020B0602030504020204" pitchFamily="34" charset="0"/>
                <a:ea typeface="ＭＳ Ｐゴシック" panose="020B0600070205080204" pitchFamily="34" charset="-128"/>
              </a:rPr>
              <a:t>GLP1 / GIP RA Drug Contraindications</a:t>
            </a:r>
          </a:p>
        </p:txBody>
      </p:sp>
    </p:spTree>
    <p:extLst>
      <p:ext uri="{BB962C8B-B14F-4D97-AF65-F5344CB8AC3E}">
        <p14:creationId xmlns:p14="http://schemas.microsoft.com/office/powerpoint/2010/main" val="2581599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C15AD3-66A6-7B5D-C7FA-33C6F9913303}"/>
              </a:ext>
            </a:extLst>
          </p:cNvPr>
          <p:cNvSpPr>
            <a:spLocks noGrp="1"/>
          </p:cNvSpPr>
          <p:nvPr>
            <p:ph type="title"/>
          </p:nvPr>
        </p:nvSpPr>
        <p:spPr/>
        <p:txBody>
          <a:bodyPr>
            <a:noAutofit/>
          </a:bodyPr>
          <a:lstStyle/>
          <a:p>
            <a:pPr algn="ctr"/>
            <a:r>
              <a:rPr lang="en-US" sz="5400" b="1" cap="none">
                <a:latin typeface="Calibri" panose="020F0502020204030204" pitchFamily="34" charset="0"/>
                <a:ea typeface="Calibri" panose="020F0502020204030204" pitchFamily="34" charset="0"/>
                <a:cs typeface="Calibri" panose="020F0502020204030204" pitchFamily="34" charset="0"/>
              </a:rPr>
              <a:t>Contraindications </a:t>
            </a:r>
          </a:p>
        </p:txBody>
      </p:sp>
      <p:sp>
        <p:nvSpPr>
          <p:cNvPr id="4" name="Content Placeholder 3">
            <a:extLst>
              <a:ext uri="{FF2B5EF4-FFF2-40B4-BE49-F238E27FC236}">
                <a16:creationId xmlns:a16="http://schemas.microsoft.com/office/drawing/2014/main" id="{11507CC2-6E1C-BCA2-F5B7-35778209B426}"/>
              </a:ext>
            </a:extLst>
          </p:cNvPr>
          <p:cNvSpPr>
            <a:spLocks noGrp="1"/>
          </p:cNvSpPr>
          <p:nvPr>
            <p:ph idx="1"/>
          </p:nvPr>
        </p:nvSpPr>
        <p:spPr>
          <a:xfrm>
            <a:off x="363084" y="1612760"/>
            <a:ext cx="11465831" cy="4112332"/>
          </a:xfrm>
        </p:spPr>
        <p:txBody>
          <a:bodyPr>
            <a:normAutofit/>
          </a:bodyPr>
          <a:lstStyle/>
          <a:p>
            <a:pPr marL="0" indent="0" algn="ctr">
              <a:buNone/>
            </a:pPr>
            <a:r>
              <a:rPr lang="en-US" sz="5400" b="1">
                <a:solidFill>
                  <a:schemeClr val="accent1">
                    <a:lumMod val="75000"/>
                  </a:schemeClr>
                </a:solidFill>
              </a:rPr>
              <a:t>Thyroid </a:t>
            </a:r>
          </a:p>
          <a:p>
            <a:pPr marL="0" indent="0" algn="ctr">
              <a:buNone/>
            </a:pPr>
            <a:endParaRPr lang="en-US" sz="4800"/>
          </a:p>
          <a:p>
            <a:pPr marL="0" indent="0" algn="ctr">
              <a:buNone/>
            </a:pPr>
            <a:r>
              <a:rPr lang="en-US" sz="4800" b="1" u="sng">
                <a:solidFill>
                  <a:schemeClr val="tx2">
                    <a:lumMod val="85000"/>
                    <a:lumOff val="15000"/>
                  </a:schemeClr>
                </a:solidFill>
              </a:rPr>
              <a:t>All</a:t>
            </a:r>
            <a:r>
              <a:rPr lang="en-US" sz="4800">
                <a:solidFill>
                  <a:schemeClr val="tx2">
                    <a:lumMod val="85000"/>
                    <a:lumOff val="15000"/>
                  </a:schemeClr>
                </a:solidFill>
              </a:rPr>
              <a:t> GLP1 drugs</a:t>
            </a:r>
            <a:endParaRPr lang="en-US"/>
          </a:p>
          <a:p>
            <a:endParaRPr lang="en-US"/>
          </a:p>
        </p:txBody>
      </p:sp>
    </p:spTree>
    <p:extLst>
      <p:ext uri="{BB962C8B-B14F-4D97-AF65-F5344CB8AC3E}">
        <p14:creationId xmlns:p14="http://schemas.microsoft.com/office/powerpoint/2010/main" val="3524957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C15AD3-66A6-7B5D-C7FA-33C6F9913303}"/>
              </a:ext>
            </a:extLst>
          </p:cNvPr>
          <p:cNvSpPr>
            <a:spLocks noGrp="1"/>
          </p:cNvSpPr>
          <p:nvPr>
            <p:ph type="title"/>
          </p:nvPr>
        </p:nvSpPr>
        <p:spPr>
          <a:xfrm>
            <a:off x="900544" y="90619"/>
            <a:ext cx="10188831" cy="1325563"/>
          </a:xfrm>
        </p:spPr>
        <p:txBody>
          <a:bodyPr>
            <a:noAutofit/>
          </a:bodyPr>
          <a:lstStyle/>
          <a:p>
            <a:pPr algn="ctr"/>
            <a:r>
              <a:rPr lang="en-US" sz="5400" b="1" cap="none"/>
              <a:t>Contraindicated If…</a:t>
            </a:r>
          </a:p>
        </p:txBody>
      </p:sp>
      <p:sp>
        <p:nvSpPr>
          <p:cNvPr id="4" name="Content Placeholder 3">
            <a:extLst>
              <a:ext uri="{FF2B5EF4-FFF2-40B4-BE49-F238E27FC236}">
                <a16:creationId xmlns:a16="http://schemas.microsoft.com/office/drawing/2014/main" id="{11507CC2-6E1C-BCA2-F5B7-35778209B426}"/>
              </a:ext>
            </a:extLst>
          </p:cNvPr>
          <p:cNvSpPr>
            <a:spLocks noGrp="1"/>
          </p:cNvSpPr>
          <p:nvPr>
            <p:ph idx="1"/>
          </p:nvPr>
        </p:nvSpPr>
        <p:spPr>
          <a:xfrm>
            <a:off x="686495" y="1863297"/>
            <a:ext cx="10819010" cy="4225017"/>
          </a:xfrm>
        </p:spPr>
        <p:txBody>
          <a:bodyPr>
            <a:normAutofit/>
          </a:bodyPr>
          <a:lstStyle/>
          <a:p>
            <a:pPr marL="0" indent="0" algn="ctr">
              <a:buNone/>
            </a:pPr>
            <a:r>
              <a:rPr lang="en-US" sz="4800">
                <a:solidFill>
                  <a:schemeClr val="tx2">
                    <a:lumMod val="85000"/>
                    <a:lumOff val="15000"/>
                  </a:schemeClr>
                </a:solidFill>
              </a:rPr>
              <a:t>A personal or family history of medullary thyroid carcinoma (MTC) </a:t>
            </a:r>
          </a:p>
          <a:p>
            <a:pPr marL="0" indent="0" algn="ctr">
              <a:buNone/>
            </a:pPr>
            <a:r>
              <a:rPr lang="en-US" sz="4800">
                <a:solidFill>
                  <a:schemeClr val="tx2">
                    <a:lumMod val="85000"/>
                    <a:lumOff val="15000"/>
                  </a:schemeClr>
                </a:solidFill>
              </a:rPr>
              <a:t>or</a:t>
            </a:r>
          </a:p>
          <a:p>
            <a:pPr marL="0" indent="0" algn="ctr">
              <a:buNone/>
            </a:pPr>
            <a:r>
              <a:rPr lang="en-US" sz="4800">
                <a:solidFill>
                  <a:schemeClr val="tx2">
                    <a:lumMod val="85000"/>
                    <a:lumOff val="15000"/>
                  </a:schemeClr>
                </a:solidFill>
              </a:rPr>
              <a:t>Multiple Endocrine Neoplasia syndrome type 2 (MEN2)</a:t>
            </a:r>
          </a:p>
          <a:p>
            <a:endParaRPr lang="en-US"/>
          </a:p>
          <a:p>
            <a:endParaRPr lang="en-US"/>
          </a:p>
        </p:txBody>
      </p:sp>
    </p:spTree>
    <p:extLst>
      <p:ext uri="{BB962C8B-B14F-4D97-AF65-F5344CB8AC3E}">
        <p14:creationId xmlns:p14="http://schemas.microsoft.com/office/powerpoint/2010/main" val="2678337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95FAB113-E81E-4A5A-BD00-57A4E1647474}"/>
              </a:ext>
            </a:extLst>
          </p:cNvPr>
          <p:cNvSpPr>
            <a:spLocks noGrp="1"/>
          </p:cNvSpPr>
          <p:nvPr>
            <p:ph type="title"/>
          </p:nvPr>
        </p:nvSpPr>
        <p:spPr>
          <a:xfrm>
            <a:off x="1945825" y="3241316"/>
            <a:ext cx="8300350" cy="2743200"/>
          </a:xfrm>
        </p:spPr>
        <p:txBody>
          <a:bodyPr>
            <a:normAutofit fontScale="90000"/>
          </a:bodyPr>
          <a:lstStyle/>
          <a:p>
            <a:pPr algn="ctr"/>
            <a:r>
              <a:rPr lang="en-US" altLang="en-US" sz="7200" cap="none">
                <a:latin typeface="Lucida Sans" panose="020B0602030504020204" pitchFamily="34" charset="0"/>
                <a:ea typeface="ＭＳ Ｐゴシック" panose="020B0600070205080204" pitchFamily="34" charset="-128"/>
              </a:rPr>
              <a:t>Warnings and Precautions</a:t>
            </a:r>
            <a:br>
              <a:rPr lang="en-US" altLang="en-US" sz="7200" cap="none">
                <a:latin typeface="Lucida Sans" panose="020B0602030504020204" pitchFamily="34" charset="0"/>
                <a:ea typeface="ＭＳ Ｐゴシック" panose="020B0600070205080204" pitchFamily="34" charset="-128"/>
              </a:rPr>
            </a:br>
            <a:endParaRPr lang="en-US" altLang="en-US" sz="7200" cap="none">
              <a:latin typeface="Lucida Sans" panose="020B0602030504020204" pitchFamily="34" charset="0"/>
              <a:ea typeface="ＭＳ Ｐゴシック" panose="020B0600070205080204" pitchFamily="34" charset="-128"/>
            </a:endParaRPr>
          </a:p>
        </p:txBody>
      </p:sp>
    </p:spTree>
    <p:extLst>
      <p:ext uri="{BB962C8B-B14F-4D97-AF65-F5344CB8AC3E}">
        <p14:creationId xmlns:p14="http://schemas.microsoft.com/office/powerpoint/2010/main" val="1525830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6AC8A0E8-D914-9C50-6D0A-7B65072F1EA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7576"/>
          <a:stretch/>
        </p:blipFill>
        <p:spPr bwMode="auto">
          <a:xfrm>
            <a:off x="4619625" y="0"/>
            <a:ext cx="7572375" cy="624147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C7FA918E-CA23-9F81-DFDC-A0552E4888C7}"/>
              </a:ext>
            </a:extLst>
          </p:cNvPr>
          <p:cNvSpPr/>
          <p:nvPr/>
        </p:nvSpPr>
        <p:spPr>
          <a:xfrm>
            <a:off x="9899073" y="4971038"/>
            <a:ext cx="2195945" cy="127043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5F16F0F-6630-8D5B-785E-796813B5FC4A}"/>
              </a:ext>
            </a:extLst>
          </p:cNvPr>
          <p:cNvSpPr/>
          <p:nvPr/>
        </p:nvSpPr>
        <p:spPr>
          <a:xfrm rot="16509495">
            <a:off x="10034800" y="4250026"/>
            <a:ext cx="2195945" cy="127043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CCC15AD3-66A6-7B5D-C7FA-33C6F9913303}"/>
              </a:ext>
            </a:extLst>
          </p:cNvPr>
          <p:cNvSpPr>
            <a:spLocks noGrp="1"/>
          </p:cNvSpPr>
          <p:nvPr>
            <p:ph type="title"/>
          </p:nvPr>
        </p:nvSpPr>
        <p:spPr>
          <a:xfrm>
            <a:off x="327866" y="4222463"/>
            <a:ext cx="6411413" cy="1325563"/>
          </a:xfrm>
        </p:spPr>
        <p:txBody>
          <a:bodyPr>
            <a:noAutofit/>
          </a:bodyPr>
          <a:lstStyle/>
          <a:p>
            <a:r>
              <a:rPr lang="en-US" sz="5200" b="1" cap="none"/>
              <a:t>Cholelithiasis</a:t>
            </a:r>
            <a:br>
              <a:rPr lang="en-US" sz="5200" b="1" cap="none"/>
            </a:br>
            <a:r>
              <a:rPr lang="en-US" sz="5200" b="1" cap="none"/>
              <a:t>And Cholecystitis</a:t>
            </a:r>
          </a:p>
        </p:txBody>
      </p:sp>
    </p:spTree>
    <p:extLst>
      <p:ext uri="{BB962C8B-B14F-4D97-AF65-F5344CB8AC3E}">
        <p14:creationId xmlns:p14="http://schemas.microsoft.com/office/powerpoint/2010/main" val="5973183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11E7071-7B56-11B5-3E81-52476D4EA5D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3" t="8879" r="173" b="-302"/>
          <a:stretch/>
        </p:blipFill>
        <p:spPr bwMode="auto">
          <a:xfrm>
            <a:off x="36765" y="0"/>
            <a:ext cx="12107177" cy="622614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CCC15AD3-66A6-7B5D-C7FA-33C6F9913303}"/>
              </a:ext>
            </a:extLst>
          </p:cNvPr>
          <p:cNvSpPr>
            <a:spLocks noGrp="1"/>
          </p:cNvSpPr>
          <p:nvPr>
            <p:ph type="title"/>
          </p:nvPr>
        </p:nvSpPr>
        <p:spPr>
          <a:xfrm>
            <a:off x="5214135" y="-30922"/>
            <a:ext cx="5975436" cy="1325563"/>
          </a:xfrm>
        </p:spPr>
        <p:txBody>
          <a:bodyPr>
            <a:noAutofit/>
          </a:bodyPr>
          <a:lstStyle/>
          <a:p>
            <a:pPr algn="ctr"/>
            <a:r>
              <a:rPr lang="en-US" sz="5400" b="1" cap="none">
                <a:solidFill>
                  <a:schemeClr val="bg1"/>
                </a:solidFill>
                <a:latin typeface="+mn-lt"/>
              </a:rPr>
              <a:t>Pancreatitis</a:t>
            </a:r>
          </a:p>
        </p:txBody>
      </p:sp>
    </p:spTree>
    <p:extLst>
      <p:ext uri="{BB962C8B-B14F-4D97-AF65-F5344CB8AC3E}">
        <p14:creationId xmlns:p14="http://schemas.microsoft.com/office/powerpoint/2010/main" val="8788613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447BB9D-0A50-0319-8BB3-3B4B40D1DBB3}"/>
              </a:ext>
            </a:extLst>
          </p:cNvPr>
          <p:cNvSpPr/>
          <p:nvPr/>
        </p:nvSpPr>
        <p:spPr>
          <a:xfrm>
            <a:off x="6116197" y="0"/>
            <a:ext cx="6075220" cy="6286500"/>
          </a:xfrm>
          <a:prstGeom prst="rect">
            <a:avLst/>
          </a:prstGeom>
          <a:solidFill>
            <a:srgbClr val="A8BD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0" name="Picture 4" descr="Anatomy of an eye.ai">
            <a:extLst>
              <a:ext uri="{FF2B5EF4-FFF2-40B4-BE49-F238E27FC236}">
                <a16:creationId xmlns:a16="http://schemas.microsoft.com/office/drawing/2014/main" id="{73BE779A-04FC-5258-9BAA-B4797DAF0E1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35" r="-136"/>
          <a:stretch/>
        </p:blipFill>
        <p:spPr bwMode="auto">
          <a:xfrm>
            <a:off x="0" y="0"/>
            <a:ext cx="6116781" cy="62865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a:extLst>
              <a:ext uri="{FF2B5EF4-FFF2-40B4-BE49-F238E27FC236}">
                <a16:creationId xmlns:a16="http://schemas.microsoft.com/office/drawing/2014/main" id="{71A403AB-9834-ACFC-AEFE-FD5BD7A15B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33220" y="180790"/>
            <a:ext cx="3866284" cy="592491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CCC15AD3-66A6-7B5D-C7FA-33C6F9913303}"/>
              </a:ext>
            </a:extLst>
          </p:cNvPr>
          <p:cNvSpPr>
            <a:spLocks noGrp="1"/>
          </p:cNvSpPr>
          <p:nvPr>
            <p:ph type="title"/>
          </p:nvPr>
        </p:nvSpPr>
        <p:spPr>
          <a:xfrm>
            <a:off x="228600" y="-85531"/>
            <a:ext cx="7112708" cy="1325563"/>
          </a:xfrm>
        </p:spPr>
        <p:txBody>
          <a:bodyPr>
            <a:noAutofit/>
          </a:bodyPr>
          <a:lstStyle/>
          <a:p>
            <a:r>
              <a:rPr lang="en-US" sz="4000" b="1" cap="none">
                <a:solidFill>
                  <a:schemeClr val="tx2"/>
                </a:solidFill>
              </a:rPr>
              <a:t>Retinopathy</a:t>
            </a:r>
          </a:p>
        </p:txBody>
      </p:sp>
      <p:sp>
        <p:nvSpPr>
          <p:cNvPr id="12" name="Title 2">
            <a:extLst>
              <a:ext uri="{FF2B5EF4-FFF2-40B4-BE49-F238E27FC236}">
                <a16:creationId xmlns:a16="http://schemas.microsoft.com/office/drawing/2014/main" id="{BC3002DC-9898-E50E-9611-C73E0C14254D}"/>
              </a:ext>
            </a:extLst>
          </p:cNvPr>
          <p:cNvSpPr txBox="1">
            <a:spLocks/>
          </p:cNvSpPr>
          <p:nvPr/>
        </p:nvSpPr>
        <p:spPr>
          <a:xfrm>
            <a:off x="6153065" y="4960937"/>
            <a:ext cx="2376486"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kern="1200">
                <a:solidFill>
                  <a:schemeClr val="accent1"/>
                </a:solidFill>
                <a:latin typeface="+mj-lt"/>
                <a:ea typeface="+mj-ea"/>
                <a:cs typeface="+mj-cs"/>
              </a:defRPr>
            </a:lvl1pPr>
          </a:lstStyle>
          <a:p>
            <a:r>
              <a:rPr lang="en-US" sz="4000" b="1">
                <a:solidFill>
                  <a:schemeClr val="tx2">
                    <a:lumMod val="85000"/>
                    <a:lumOff val="15000"/>
                  </a:schemeClr>
                </a:solidFill>
              </a:rPr>
              <a:t>Renal Disease</a:t>
            </a:r>
          </a:p>
        </p:txBody>
      </p:sp>
    </p:spTree>
    <p:extLst>
      <p:ext uri="{BB962C8B-B14F-4D97-AF65-F5344CB8AC3E}">
        <p14:creationId xmlns:p14="http://schemas.microsoft.com/office/powerpoint/2010/main" val="13120720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0187" y="554777"/>
            <a:ext cx="9875520" cy="857251"/>
          </a:xfrm>
        </p:spPr>
        <p:txBody>
          <a:bodyPr>
            <a:normAutofit/>
          </a:bodyPr>
          <a:lstStyle/>
          <a:p>
            <a:pPr algn="ctr"/>
            <a:r>
              <a:rPr lang="en-US">
                <a:cs typeface="Arial" panose="020B0604020202020204" pitchFamily="34" charset="0"/>
              </a:rPr>
              <a:t>Cardioprotective?</a:t>
            </a:r>
          </a:p>
        </p:txBody>
      </p:sp>
      <p:pic>
        <p:nvPicPr>
          <p:cNvPr id="10" name="Content Placeholder 9" descr="Graphical user interface, text, application, email&#10;&#10;Description automatically generated">
            <a:extLst>
              <a:ext uri="{FF2B5EF4-FFF2-40B4-BE49-F238E27FC236}">
                <a16:creationId xmlns:a16="http://schemas.microsoft.com/office/drawing/2014/main" id="{44426F62-AB84-45B8-B735-89925BD334A2}"/>
              </a:ext>
            </a:extLst>
          </p:cNvPr>
          <p:cNvPicPr>
            <a:picLocks noGrp="1" noChangeAspect="1"/>
          </p:cNvPicPr>
          <p:nvPr>
            <p:ph idx="1"/>
          </p:nvPr>
        </p:nvPicPr>
        <p:blipFill rotWithShape="1">
          <a:blip r:embed="rId4"/>
          <a:srcRect t="6916" b="26462"/>
          <a:stretch/>
        </p:blipFill>
        <p:spPr>
          <a:xfrm>
            <a:off x="1460058" y="1412028"/>
            <a:ext cx="9271885" cy="4632891"/>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16" name="Content Placeholder 9" descr="Graphical user interface, text, application, email&#10;&#10;Description automatically generated">
            <a:extLst>
              <a:ext uri="{FF2B5EF4-FFF2-40B4-BE49-F238E27FC236}">
                <a16:creationId xmlns:a16="http://schemas.microsoft.com/office/drawing/2014/main" id="{50267DF7-2377-4C6D-8B61-665F3FDD3DEE}"/>
              </a:ext>
            </a:extLst>
          </p:cNvPr>
          <p:cNvPicPr>
            <a:picLocks noChangeAspect="1"/>
          </p:cNvPicPr>
          <p:nvPr/>
        </p:nvPicPr>
        <p:blipFill rotWithShape="1">
          <a:blip r:embed="rId4"/>
          <a:srcRect t="86855" b="6605"/>
          <a:stretch/>
        </p:blipFill>
        <p:spPr>
          <a:xfrm>
            <a:off x="2488292" y="5445972"/>
            <a:ext cx="7039309" cy="345259"/>
          </a:xfrm>
          <a:prstGeom prst="rect">
            <a:avLst/>
          </a:prstGeom>
        </p:spPr>
      </p:pic>
    </p:spTree>
    <p:custDataLst>
      <p:tags r:id="rId1"/>
    </p:custDataLst>
    <p:extLst>
      <p:ext uri="{BB962C8B-B14F-4D97-AF65-F5344CB8AC3E}">
        <p14:creationId xmlns:p14="http://schemas.microsoft.com/office/powerpoint/2010/main" val="2262217216"/>
      </p:ext>
    </p:extLst>
  </p:cSld>
  <p:clrMapOvr>
    <a:masterClrMapping/>
  </p:clrMapOvr>
  <mc:AlternateContent xmlns:mc="http://schemas.openxmlformats.org/markup-compatibility/2006">
    <mc:Choice xmlns:p14="http://schemas.microsoft.com/office/powerpoint/2010/main" Requires="p14">
      <p:transition spd="slow" p14:dur="2000" advTm="40601">
        <p:fade/>
      </p:transition>
    </mc:Choice>
    <mc:Fallback>
      <p:transition spd="slow" advTm="40601">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5FE20B-9732-1447-B96B-7FCCAE4ED96B}"/>
              </a:ext>
            </a:extLst>
          </p:cNvPr>
          <p:cNvSpPr>
            <a:spLocks noGrp="1"/>
          </p:cNvSpPr>
          <p:nvPr>
            <p:ph idx="1"/>
          </p:nvPr>
        </p:nvSpPr>
        <p:spPr>
          <a:xfrm>
            <a:off x="405135" y="389562"/>
            <a:ext cx="7264991" cy="4673756"/>
          </a:xfrm>
        </p:spPr>
        <p:txBody>
          <a:bodyPr>
            <a:normAutofit/>
          </a:bodyPr>
          <a:lstStyle/>
          <a:p>
            <a:pPr marL="0" indent="0">
              <a:buNone/>
            </a:pPr>
            <a:r>
              <a:rPr lang="en-US" sz="6000" b="1">
                <a:solidFill>
                  <a:schemeClr val="accent1"/>
                </a:solidFill>
              </a:rPr>
              <a:t>Gastroparesis</a:t>
            </a:r>
          </a:p>
          <a:p>
            <a:pPr marL="0" indent="0">
              <a:buNone/>
            </a:pPr>
            <a:r>
              <a:rPr lang="en-US" sz="4800">
                <a:solidFill>
                  <a:schemeClr val="tx2">
                    <a:lumMod val="85000"/>
                    <a:lumOff val="15000"/>
                  </a:schemeClr>
                </a:solidFill>
              </a:rPr>
              <a:t>A delay in the emptying of the stomach into the small intestine.</a:t>
            </a:r>
          </a:p>
        </p:txBody>
      </p:sp>
      <p:pic>
        <p:nvPicPr>
          <p:cNvPr id="2058" name="Picture 10">
            <a:extLst>
              <a:ext uri="{FF2B5EF4-FFF2-40B4-BE49-F238E27FC236}">
                <a16:creationId xmlns:a16="http://schemas.microsoft.com/office/drawing/2014/main" id="{6C8EC135-AD03-7313-AB99-F41F3826FF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5073" y="79479"/>
            <a:ext cx="6646460" cy="5990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3481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5D9912-3D36-171E-82D3-94572A48A3CE}"/>
              </a:ext>
            </a:extLst>
          </p:cNvPr>
          <p:cNvSpPr>
            <a:spLocks noGrp="1"/>
          </p:cNvSpPr>
          <p:nvPr>
            <p:ph idx="1"/>
          </p:nvPr>
        </p:nvSpPr>
        <p:spPr>
          <a:xfrm>
            <a:off x="1046018" y="2111708"/>
            <a:ext cx="10099964" cy="4212891"/>
          </a:xfrm>
        </p:spPr>
        <p:txBody>
          <a:bodyPr>
            <a:normAutofit lnSpcReduction="10000"/>
          </a:bodyPr>
          <a:lstStyle/>
          <a:p>
            <a:pPr algn="l">
              <a:spcAft>
                <a:spcPts val="3600"/>
              </a:spcAft>
              <a:buFont typeface="Arial" panose="020B0604020202020204" pitchFamily="34" charset="0"/>
              <a:buChar char="•"/>
            </a:pPr>
            <a:r>
              <a:rPr lang="en-US" sz="4000" b="0" i="0">
                <a:solidFill>
                  <a:schemeClr val="tx2">
                    <a:lumMod val="85000"/>
                    <a:lumOff val="15000"/>
                  </a:schemeClr>
                </a:solidFill>
                <a:effectLst/>
              </a:rPr>
              <a:t>Hold GLP-1 agonists on the day of the procedure/surgery for patients who take the medication daily.</a:t>
            </a:r>
          </a:p>
          <a:p>
            <a:pPr algn="l">
              <a:spcAft>
                <a:spcPts val="3600"/>
              </a:spcAft>
              <a:buFont typeface="Arial" panose="020B0604020202020204" pitchFamily="34" charset="0"/>
              <a:buChar char="•"/>
            </a:pPr>
            <a:r>
              <a:rPr lang="en-US" sz="4000" b="0" i="0">
                <a:solidFill>
                  <a:schemeClr val="tx2">
                    <a:lumMod val="85000"/>
                    <a:lumOff val="15000"/>
                  </a:schemeClr>
                </a:solidFill>
                <a:effectLst/>
              </a:rPr>
              <a:t>Hold GLP-1 agonists a week prior to the procedure/surgery for patients who take the medication weekly.</a:t>
            </a:r>
          </a:p>
          <a:p>
            <a:endParaRPr lang="en-US"/>
          </a:p>
        </p:txBody>
      </p:sp>
      <p:pic>
        <p:nvPicPr>
          <p:cNvPr id="16386" name="Picture 2" descr="American Society of Anesthesiologists (ASA)">
            <a:extLst>
              <a:ext uri="{FF2B5EF4-FFF2-40B4-BE49-F238E27FC236}">
                <a16:creationId xmlns:a16="http://schemas.microsoft.com/office/drawing/2014/main" id="{1563741B-FA4B-A173-9967-20E1439676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7422" y="233510"/>
            <a:ext cx="5817155" cy="14222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25773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95FAB113-E81E-4A5A-BD00-57A4E1647474}"/>
              </a:ext>
            </a:extLst>
          </p:cNvPr>
          <p:cNvSpPr>
            <a:spLocks noGrp="1"/>
          </p:cNvSpPr>
          <p:nvPr>
            <p:ph type="title"/>
          </p:nvPr>
        </p:nvSpPr>
        <p:spPr>
          <a:xfrm>
            <a:off x="1945825" y="3429000"/>
            <a:ext cx="8300350" cy="2743200"/>
          </a:xfrm>
        </p:spPr>
        <p:txBody>
          <a:bodyPr>
            <a:normAutofit/>
          </a:bodyPr>
          <a:lstStyle/>
          <a:p>
            <a:pPr algn="ctr"/>
            <a:r>
              <a:rPr lang="en-US" altLang="en-US" sz="7200" cap="none">
                <a:latin typeface="Lucida Sans" panose="020B0602030504020204" pitchFamily="34" charset="0"/>
                <a:ea typeface="ＭＳ Ｐゴシック" panose="020B0600070205080204" pitchFamily="34" charset="-128"/>
              </a:rPr>
              <a:t>Side Effects</a:t>
            </a:r>
            <a:br>
              <a:rPr lang="en-US" altLang="en-US" sz="7200" cap="none">
                <a:latin typeface="Lucida Sans" panose="020B0602030504020204" pitchFamily="34" charset="0"/>
                <a:ea typeface="ＭＳ Ｐゴシック" panose="020B0600070205080204" pitchFamily="34" charset="-128"/>
              </a:rPr>
            </a:br>
            <a:endParaRPr lang="en-US" altLang="en-US" sz="7200" cap="none">
              <a:latin typeface="Lucida Sans" panose="020B0602030504020204" pitchFamily="34" charset="0"/>
              <a:ea typeface="ＭＳ Ｐゴシック" panose="020B0600070205080204" pitchFamily="34" charset="-128"/>
            </a:endParaRPr>
          </a:p>
        </p:txBody>
      </p:sp>
    </p:spTree>
    <p:extLst>
      <p:ext uri="{BB962C8B-B14F-4D97-AF65-F5344CB8AC3E}">
        <p14:creationId xmlns:p14="http://schemas.microsoft.com/office/powerpoint/2010/main" val="1755652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Diarrhea concept - Man holds a toilet paper">
            <a:extLst>
              <a:ext uri="{FF2B5EF4-FFF2-40B4-BE49-F238E27FC236}">
                <a16:creationId xmlns:a16="http://schemas.microsoft.com/office/drawing/2014/main" id="{EF4E9D54-FF06-13DE-0B84-CD760F4871D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47253" y="3429000"/>
            <a:ext cx="4388301" cy="247939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Constipated Emoji | Free SVG">
            <a:extLst>
              <a:ext uri="{FF2B5EF4-FFF2-40B4-BE49-F238E27FC236}">
                <a16:creationId xmlns:a16="http://schemas.microsoft.com/office/drawing/2014/main" id="{3566EBE4-C572-E3E0-A755-B6802BBD4FE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368472" y="254391"/>
            <a:ext cx="2545862" cy="25458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38532677-4D23-0C2E-5A3E-C25BE2BB372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755000" y="-116207"/>
            <a:ext cx="3172159" cy="31721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A yellow emoji with green slime&#10;&#10;Description automatically generated">
            <a:extLst>
              <a:ext uri="{FF2B5EF4-FFF2-40B4-BE49-F238E27FC236}">
                <a16:creationId xmlns:a16="http://schemas.microsoft.com/office/drawing/2014/main" id="{CEF87194-0080-F746-1C53-3B633BAF0B2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1967927" y="3168285"/>
            <a:ext cx="2916413" cy="2916413"/>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2B96B9BB-E824-D635-F7F1-F613EFBC5392}"/>
              </a:ext>
            </a:extLst>
          </p:cNvPr>
          <p:cNvCxnSpPr>
            <a:cxnSpLocks/>
          </p:cNvCxnSpPr>
          <p:nvPr/>
        </p:nvCxnSpPr>
        <p:spPr>
          <a:xfrm>
            <a:off x="1525973" y="3055952"/>
            <a:ext cx="403824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332A63B-C2E4-0271-14AD-6D1A43428978}"/>
              </a:ext>
            </a:extLst>
          </p:cNvPr>
          <p:cNvCxnSpPr>
            <a:cxnSpLocks/>
          </p:cNvCxnSpPr>
          <p:nvPr/>
        </p:nvCxnSpPr>
        <p:spPr>
          <a:xfrm>
            <a:off x="6096000" y="3055952"/>
            <a:ext cx="471740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D30B418-097A-80AF-DC3C-DF7F54D137F7}"/>
              </a:ext>
            </a:extLst>
          </p:cNvPr>
          <p:cNvCxnSpPr/>
          <p:nvPr/>
        </p:nvCxnSpPr>
        <p:spPr>
          <a:xfrm>
            <a:off x="5830111" y="544749"/>
            <a:ext cx="0" cy="536364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F53288AF-98E1-D4B6-0015-222847DD39E1}"/>
              </a:ext>
            </a:extLst>
          </p:cNvPr>
          <p:cNvSpPr/>
          <p:nvPr/>
        </p:nvSpPr>
        <p:spPr>
          <a:xfrm rot="1243289">
            <a:off x="3503353" y="-196947"/>
            <a:ext cx="1536845" cy="71745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37973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Diarrhea concept - Man holds a toilet paper">
            <a:extLst>
              <a:ext uri="{FF2B5EF4-FFF2-40B4-BE49-F238E27FC236}">
                <a16:creationId xmlns:a16="http://schemas.microsoft.com/office/drawing/2014/main" id="{EF4E9D54-FF06-13DE-0B84-CD760F4871D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495340" y="1468901"/>
            <a:ext cx="5920637" cy="334516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A yellow emoji with green slime&#10;&#10;Description automatically generated">
            <a:extLst>
              <a:ext uri="{FF2B5EF4-FFF2-40B4-BE49-F238E27FC236}">
                <a16:creationId xmlns:a16="http://schemas.microsoft.com/office/drawing/2014/main" id="{CEF87194-0080-F746-1C53-3B633BAF0B2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11661" y="1277773"/>
            <a:ext cx="3727416" cy="3727416"/>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F53288AF-98E1-D4B6-0015-222847DD39E1}"/>
              </a:ext>
            </a:extLst>
          </p:cNvPr>
          <p:cNvSpPr/>
          <p:nvPr/>
        </p:nvSpPr>
        <p:spPr>
          <a:xfrm rot="1243289">
            <a:off x="3503353" y="-196947"/>
            <a:ext cx="1536845" cy="71745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695279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Constipated Emoji | Free SVG">
            <a:extLst>
              <a:ext uri="{FF2B5EF4-FFF2-40B4-BE49-F238E27FC236}">
                <a16:creationId xmlns:a16="http://schemas.microsoft.com/office/drawing/2014/main" id="{3566EBE4-C572-E3E0-A755-B6802BBD4FE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61086" y="875236"/>
            <a:ext cx="4198664" cy="419866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38532677-4D23-0C2E-5A3E-C25BE2BB372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70930" y="295744"/>
            <a:ext cx="5537756" cy="5537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79549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C15AD3-66A6-7B5D-C7FA-33C6F9913303}"/>
              </a:ext>
            </a:extLst>
          </p:cNvPr>
          <p:cNvSpPr>
            <a:spLocks noGrp="1"/>
          </p:cNvSpPr>
          <p:nvPr>
            <p:ph type="title"/>
          </p:nvPr>
        </p:nvSpPr>
        <p:spPr>
          <a:xfrm>
            <a:off x="1352309" y="546904"/>
            <a:ext cx="9487382" cy="1143000"/>
          </a:xfrm>
        </p:spPr>
        <p:txBody>
          <a:bodyPr>
            <a:noAutofit/>
          </a:bodyPr>
          <a:lstStyle/>
          <a:p>
            <a:pPr algn="ctr"/>
            <a:r>
              <a:rPr lang="en-US" sz="5600" b="1" cap="none"/>
              <a:t>Titrate to Minimize GI Symptoms</a:t>
            </a:r>
          </a:p>
        </p:txBody>
      </p:sp>
      <p:sp>
        <p:nvSpPr>
          <p:cNvPr id="4" name="Content Placeholder 3">
            <a:extLst>
              <a:ext uri="{FF2B5EF4-FFF2-40B4-BE49-F238E27FC236}">
                <a16:creationId xmlns:a16="http://schemas.microsoft.com/office/drawing/2014/main" id="{1E6A7899-C6FB-3F42-46D4-19D7DD3D652C}"/>
              </a:ext>
            </a:extLst>
          </p:cNvPr>
          <p:cNvSpPr>
            <a:spLocks noGrp="1"/>
          </p:cNvSpPr>
          <p:nvPr>
            <p:ph idx="1"/>
          </p:nvPr>
        </p:nvSpPr>
        <p:spPr>
          <a:xfrm>
            <a:off x="1524000" y="2118166"/>
            <a:ext cx="9144000" cy="4054033"/>
          </a:xfrm>
        </p:spPr>
        <p:txBody>
          <a:bodyPr>
            <a:normAutofit fontScale="92500" lnSpcReduction="10000"/>
          </a:bodyPr>
          <a:lstStyle/>
          <a:p>
            <a:pPr marL="0" indent="0" algn="ctr">
              <a:buNone/>
            </a:pPr>
            <a:r>
              <a:rPr lang="en-US" sz="5400">
                <a:solidFill>
                  <a:schemeClr val="tx2"/>
                </a:solidFill>
              </a:rPr>
              <a:t>How bad is it?</a:t>
            </a:r>
          </a:p>
          <a:p>
            <a:pPr marL="0" indent="0" algn="ctr">
              <a:buNone/>
            </a:pPr>
            <a:r>
              <a:rPr lang="en-US" sz="5400">
                <a:solidFill>
                  <a:schemeClr val="tx2"/>
                </a:solidFill>
              </a:rPr>
              <a:t>For all GLP1 drugs except one….</a:t>
            </a:r>
          </a:p>
          <a:p>
            <a:pPr marL="0" indent="0" algn="ctr">
              <a:buNone/>
            </a:pPr>
            <a:endParaRPr lang="en-US" sz="5400">
              <a:solidFill>
                <a:schemeClr val="tx2"/>
              </a:solidFill>
            </a:endParaRPr>
          </a:p>
          <a:p>
            <a:pPr marL="0" indent="0" algn="ctr">
              <a:buNone/>
            </a:pPr>
            <a:r>
              <a:rPr lang="en-US" sz="5400">
                <a:solidFill>
                  <a:schemeClr val="tx2"/>
                </a:solidFill>
              </a:rPr>
              <a:t>~4-10% discontinued due to GI symptoms</a:t>
            </a:r>
          </a:p>
          <a:p>
            <a:endParaRPr lang="en-US"/>
          </a:p>
        </p:txBody>
      </p:sp>
    </p:spTree>
    <p:extLst>
      <p:ext uri="{BB962C8B-B14F-4D97-AF65-F5344CB8AC3E}">
        <p14:creationId xmlns:p14="http://schemas.microsoft.com/office/powerpoint/2010/main" val="2297832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E6A7899-C6FB-3F42-46D4-19D7DD3D652C}"/>
              </a:ext>
            </a:extLst>
          </p:cNvPr>
          <p:cNvSpPr>
            <a:spLocks noGrp="1"/>
          </p:cNvSpPr>
          <p:nvPr>
            <p:ph idx="1"/>
          </p:nvPr>
        </p:nvSpPr>
        <p:spPr>
          <a:xfrm>
            <a:off x="350719" y="2216969"/>
            <a:ext cx="11616267" cy="4112332"/>
          </a:xfrm>
        </p:spPr>
        <p:txBody>
          <a:bodyPr/>
          <a:lstStyle/>
          <a:p>
            <a:pPr>
              <a:spcBef>
                <a:spcPts val="3600"/>
              </a:spcBef>
              <a:spcAft>
                <a:spcPts val="2400"/>
              </a:spcAft>
            </a:pPr>
            <a:r>
              <a:rPr lang="en-US" sz="4000">
                <a:solidFill>
                  <a:schemeClr val="bg2">
                    <a:lumMod val="25000"/>
                  </a:schemeClr>
                </a:solidFill>
              </a:rPr>
              <a:t>Only 2% D/C due to GI symptoms</a:t>
            </a:r>
          </a:p>
          <a:p>
            <a:pPr>
              <a:spcBef>
                <a:spcPts val="3600"/>
              </a:spcBef>
              <a:spcAft>
                <a:spcPts val="2400"/>
              </a:spcAft>
            </a:pPr>
            <a:r>
              <a:rPr lang="en-US" sz="4000">
                <a:solidFill>
                  <a:schemeClr val="bg2">
                    <a:lumMod val="25000"/>
                  </a:schemeClr>
                </a:solidFill>
              </a:rPr>
              <a:t>Not as strong for weight loss</a:t>
            </a:r>
          </a:p>
          <a:p>
            <a:pPr>
              <a:spcBef>
                <a:spcPts val="3600"/>
              </a:spcBef>
              <a:spcAft>
                <a:spcPts val="2400"/>
              </a:spcAft>
            </a:pPr>
            <a:r>
              <a:rPr lang="en-US" sz="4000">
                <a:solidFill>
                  <a:schemeClr val="bg2">
                    <a:lumMod val="25000"/>
                  </a:schemeClr>
                </a:solidFill>
              </a:rPr>
              <a:t>Still 1.4% A1C reduction</a:t>
            </a:r>
          </a:p>
          <a:p>
            <a:endParaRPr lang="en-US"/>
          </a:p>
        </p:txBody>
      </p:sp>
      <p:pic>
        <p:nvPicPr>
          <p:cNvPr id="8194" name="Picture 2" descr="Smile Icon">
            <a:extLst>
              <a:ext uri="{FF2B5EF4-FFF2-40B4-BE49-F238E27FC236}">
                <a16:creationId xmlns:a16="http://schemas.microsoft.com/office/drawing/2014/main" id="{57A6FA5C-79B9-DF7C-79B0-94B3B8DB8D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3218" y="1263255"/>
            <a:ext cx="1228725" cy="13906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4F5962C-BADE-BC85-EB76-B07C5C82A63D}"/>
              </a:ext>
            </a:extLst>
          </p:cNvPr>
          <p:cNvSpPr txBox="1"/>
          <p:nvPr/>
        </p:nvSpPr>
        <p:spPr>
          <a:xfrm>
            <a:off x="8190377" y="2723937"/>
            <a:ext cx="3903218" cy="2554545"/>
          </a:xfrm>
          <a:prstGeom prst="rect">
            <a:avLst/>
          </a:prstGeom>
          <a:noFill/>
        </p:spPr>
        <p:txBody>
          <a:bodyPr wrap="square">
            <a:spAutoFit/>
          </a:bodyPr>
          <a:lstStyle/>
          <a:p>
            <a:pPr algn="ctr"/>
            <a:r>
              <a:rPr lang="en-US" sz="4000" b="0" i="0">
                <a:solidFill>
                  <a:srgbClr val="00623F"/>
                </a:solidFill>
                <a:effectLst/>
                <a:latin typeface="avenir-medium"/>
              </a:rPr>
              <a:t>EASY</a:t>
            </a:r>
          </a:p>
          <a:p>
            <a:pPr algn="ctr"/>
            <a:r>
              <a:rPr lang="en-US" sz="4000" b="0" i="0">
                <a:solidFill>
                  <a:srgbClr val="00623F"/>
                </a:solidFill>
                <a:effectLst/>
                <a:latin typeface="Avenir-Roman"/>
              </a:rPr>
              <a:t>Proven A1C reductions with no titration</a:t>
            </a:r>
            <a:r>
              <a:rPr lang="en-US" sz="4000" b="0" i="0" baseline="30000">
                <a:solidFill>
                  <a:srgbClr val="00623F"/>
                </a:solidFill>
                <a:effectLst/>
                <a:latin typeface="Avenir-Roman"/>
              </a:rPr>
              <a:t>1</a:t>
            </a:r>
            <a:endParaRPr lang="en-US" sz="4000" b="0" i="0">
              <a:solidFill>
                <a:srgbClr val="00623F"/>
              </a:solidFill>
              <a:effectLst/>
              <a:latin typeface="Avenir-Roman"/>
            </a:endParaRPr>
          </a:p>
        </p:txBody>
      </p:sp>
      <p:pic>
        <p:nvPicPr>
          <p:cNvPr id="2" name="Picture 4" descr="Bydureon® Bcise™ Injectable Medicine Now Available In The Us For Patients">
            <a:extLst>
              <a:ext uri="{FF2B5EF4-FFF2-40B4-BE49-F238E27FC236}">
                <a16:creationId xmlns:a16="http://schemas.microsoft.com/office/drawing/2014/main" id="{8BEAEC5A-C72E-0710-3F37-84FD5756E32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1853" b="48955"/>
          <a:stretch/>
        </p:blipFill>
        <p:spPr bwMode="auto">
          <a:xfrm>
            <a:off x="0" y="461003"/>
            <a:ext cx="8588570" cy="1410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24316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19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red, white, heartbeat illustration, heart, beat, heart beat, heartbeat,  emergency, pulse, medical | Pxfuel">
            <a:extLst>
              <a:ext uri="{FF2B5EF4-FFF2-40B4-BE49-F238E27FC236}">
                <a16:creationId xmlns:a16="http://schemas.microsoft.com/office/drawing/2014/main" id="{ABB0589A-98B1-D43F-BFBD-8FAE945D869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40" t="8225" r="1430" b="5072"/>
          <a:stretch/>
        </p:blipFill>
        <p:spPr bwMode="auto">
          <a:xfrm>
            <a:off x="42966" y="122830"/>
            <a:ext cx="12050412" cy="604595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CCC15AD3-66A6-7B5D-C7FA-33C6F9913303}"/>
              </a:ext>
            </a:extLst>
          </p:cNvPr>
          <p:cNvSpPr>
            <a:spLocks noGrp="1"/>
          </p:cNvSpPr>
          <p:nvPr>
            <p:ph type="title"/>
          </p:nvPr>
        </p:nvSpPr>
        <p:spPr>
          <a:xfrm>
            <a:off x="542372" y="122830"/>
            <a:ext cx="11107255" cy="1583139"/>
          </a:xfrm>
        </p:spPr>
        <p:txBody>
          <a:bodyPr>
            <a:normAutofit/>
          </a:bodyPr>
          <a:lstStyle/>
          <a:p>
            <a:pPr algn="ctr"/>
            <a:r>
              <a:rPr lang="en-US" sz="5400" b="1" cap="none">
                <a:solidFill>
                  <a:schemeClr val="tx2"/>
                </a:solidFill>
                <a:latin typeface="+mn-lt"/>
              </a:rPr>
              <a:t>Heart Rate Increase </a:t>
            </a:r>
            <a:br>
              <a:rPr lang="en-US">
                <a:solidFill>
                  <a:schemeClr val="tx2"/>
                </a:solidFill>
              </a:rPr>
            </a:br>
            <a:endParaRPr lang="en-US">
              <a:solidFill>
                <a:schemeClr val="tx2"/>
              </a:solidFill>
            </a:endParaRPr>
          </a:p>
        </p:txBody>
      </p:sp>
      <p:sp>
        <p:nvSpPr>
          <p:cNvPr id="6" name="TextBox 5">
            <a:extLst>
              <a:ext uri="{FF2B5EF4-FFF2-40B4-BE49-F238E27FC236}">
                <a16:creationId xmlns:a16="http://schemas.microsoft.com/office/drawing/2014/main" id="{F6053600-1657-5D90-56AD-66093CA135E0}"/>
              </a:ext>
            </a:extLst>
          </p:cNvPr>
          <p:cNvSpPr txBox="1"/>
          <p:nvPr/>
        </p:nvSpPr>
        <p:spPr>
          <a:xfrm>
            <a:off x="2987723" y="5069722"/>
            <a:ext cx="6216554" cy="830997"/>
          </a:xfrm>
          <a:prstGeom prst="rect">
            <a:avLst/>
          </a:prstGeom>
          <a:noFill/>
        </p:spPr>
        <p:txBody>
          <a:bodyPr wrap="square">
            <a:spAutoFit/>
          </a:bodyPr>
          <a:lstStyle/>
          <a:p>
            <a:pPr algn="ctr"/>
            <a:r>
              <a:rPr lang="en-US" sz="4800" b="1">
                <a:solidFill>
                  <a:schemeClr val="tx2"/>
                </a:solidFill>
              </a:rPr>
              <a:t>~2-3 bpm</a:t>
            </a:r>
            <a:endParaRPr lang="en-US" sz="4800" b="1"/>
          </a:p>
        </p:txBody>
      </p:sp>
    </p:spTree>
    <p:extLst>
      <p:ext uri="{BB962C8B-B14F-4D97-AF65-F5344CB8AC3E}">
        <p14:creationId xmlns:p14="http://schemas.microsoft.com/office/powerpoint/2010/main" val="41654565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4A7551-6C56-7777-2779-221A1D20E059}"/>
              </a:ext>
            </a:extLst>
          </p:cNvPr>
          <p:cNvSpPr>
            <a:spLocks noGrp="1"/>
          </p:cNvSpPr>
          <p:nvPr>
            <p:ph type="ctrTitle"/>
          </p:nvPr>
        </p:nvSpPr>
        <p:spPr>
          <a:xfrm>
            <a:off x="838200" y="3525225"/>
            <a:ext cx="10515600" cy="2240280"/>
          </a:xfrm>
        </p:spPr>
        <p:txBody>
          <a:bodyPr>
            <a:noAutofit/>
          </a:bodyPr>
          <a:lstStyle/>
          <a:p>
            <a:pPr algn="ctr"/>
            <a:r>
              <a:rPr lang="en-US" sz="8800" b="1" cap="none"/>
              <a:t>General Guidelines </a:t>
            </a:r>
            <a:br>
              <a:rPr lang="en-US" sz="8800" b="1" cap="none"/>
            </a:br>
            <a:r>
              <a:rPr lang="en-US" sz="8800" b="1" cap="none"/>
              <a:t>and </a:t>
            </a:r>
            <a:br>
              <a:rPr lang="en-US" sz="8800" b="1" cap="none"/>
            </a:br>
            <a:r>
              <a:rPr lang="en-US" sz="8800" b="1" cap="none"/>
              <a:t>FAQs</a:t>
            </a:r>
          </a:p>
        </p:txBody>
      </p:sp>
    </p:spTree>
    <p:extLst>
      <p:ext uri="{BB962C8B-B14F-4D97-AF65-F5344CB8AC3E}">
        <p14:creationId xmlns:p14="http://schemas.microsoft.com/office/powerpoint/2010/main" val="4029780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0187" y="554777"/>
            <a:ext cx="9875520" cy="857251"/>
          </a:xfrm>
        </p:spPr>
        <p:txBody>
          <a:bodyPr>
            <a:normAutofit/>
          </a:bodyPr>
          <a:lstStyle/>
          <a:p>
            <a:pPr algn="ctr"/>
            <a:r>
              <a:rPr lang="en-US">
                <a:cs typeface="Arial" panose="020B0604020202020204" pitchFamily="34" charset="0"/>
              </a:rPr>
              <a:t>FDA 2008 Recommendation</a:t>
            </a:r>
          </a:p>
        </p:txBody>
      </p:sp>
      <p:sp>
        <p:nvSpPr>
          <p:cNvPr id="8" name="TextBox 7">
            <a:extLst>
              <a:ext uri="{FF2B5EF4-FFF2-40B4-BE49-F238E27FC236}">
                <a16:creationId xmlns:a16="http://schemas.microsoft.com/office/drawing/2014/main" id="{CFD1D494-2640-4F32-B17A-74B32BE69DC3}"/>
              </a:ext>
            </a:extLst>
          </p:cNvPr>
          <p:cNvSpPr txBox="1"/>
          <p:nvPr/>
        </p:nvSpPr>
        <p:spPr>
          <a:xfrm>
            <a:off x="1282574" y="1725969"/>
            <a:ext cx="10131229" cy="3375604"/>
          </a:xfrm>
          <a:prstGeom prst="rect">
            <a:avLst/>
          </a:prstGeom>
          <a:noFill/>
        </p:spPr>
        <p:txBody>
          <a:bodyPr wrap="square">
            <a:spAutoFit/>
          </a:bodyPr>
          <a:lstStyle/>
          <a:p>
            <a:r>
              <a:rPr lang="en-US" sz="4267" i="1">
                <a:solidFill>
                  <a:schemeClr val="tx2"/>
                </a:solidFill>
              </a:rPr>
              <a:t>“To establish the safety of a new antidiabetic therapy to treat type 2 diabetes, sponsors should demonstrate that the therapy will not result in an unacceptable increase in cardiovascular risk.”</a:t>
            </a:r>
          </a:p>
        </p:txBody>
      </p:sp>
    </p:spTree>
    <p:custDataLst>
      <p:tags r:id="rId1"/>
    </p:custDataLst>
    <p:extLst>
      <p:ext uri="{BB962C8B-B14F-4D97-AF65-F5344CB8AC3E}">
        <p14:creationId xmlns:p14="http://schemas.microsoft.com/office/powerpoint/2010/main" val="1233441871"/>
      </p:ext>
    </p:extLst>
  </p:cSld>
  <p:clrMapOvr>
    <a:masterClrMapping/>
  </p:clrMapOvr>
  <mc:AlternateContent xmlns:mc="http://schemas.openxmlformats.org/markup-compatibility/2006" xmlns:p14="http://schemas.microsoft.com/office/powerpoint/2010/main">
    <mc:Choice Requires="p14">
      <p:transition p14:dur="0" advTm="40601"/>
    </mc:Choice>
    <mc:Fallback xmlns="">
      <p:transition advTm="4060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E17C4-7C44-7775-12E0-D88CB00291C4}"/>
              </a:ext>
            </a:extLst>
          </p:cNvPr>
          <p:cNvSpPr>
            <a:spLocks noGrp="1"/>
          </p:cNvSpPr>
          <p:nvPr>
            <p:ph type="title"/>
          </p:nvPr>
        </p:nvSpPr>
        <p:spPr>
          <a:xfrm>
            <a:off x="400333" y="1224182"/>
            <a:ext cx="4221541" cy="1325563"/>
          </a:xfrm>
        </p:spPr>
        <p:txBody>
          <a:bodyPr>
            <a:noAutofit/>
          </a:bodyPr>
          <a:lstStyle/>
          <a:p>
            <a:pPr algn="ctr"/>
            <a:r>
              <a:rPr lang="en-US" sz="4400" b="1" cap="none"/>
              <a:t>Can They Be Left Out of The Refrigerator?</a:t>
            </a:r>
          </a:p>
        </p:txBody>
      </p:sp>
      <p:sp>
        <p:nvSpPr>
          <p:cNvPr id="3" name="Content Placeholder 2">
            <a:extLst>
              <a:ext uri="{FF2B5EF4-FFF2-40B4-BE49-F238E27FC236}">
                <a16:creationId xmlns:a16="http://schemas.microsoft.com/office/drawing/2014/main" id="{844F7CE8-243F-ACA9-807E-CF13F92437D2}"/>
              </a:ext>
            </a:extLst>
          </p:cNvPr>
          <p:cNvSpPr>
            <a:spLocks noGrp="1"/>
          </p:cNvSpPr>
          <p:nvPr>
            <p:ph idx="1"/>
          </p:nvPr>
        </p:nvSpPr>
        <p:spPr>
          <a:xfrm>
            <a:off x="618697" y="3429000"/>
            <a:ext cx="3784812" cy="3429000"/>
          </a:xfrm>
        </p:spPr>
        <p:txBody>
          <a:bodyPr>
            <a:normAutofit/>
          </a:bodyPr>
          <a:lstStyle/>
          <a:p>
            <a:pPr marL="0" indent="0" algn="ctr">
              <a:buNone/>
            </a:pPr>
            <a:r>
              <a:rPr lang="en-US" sz="3600">
                <a:solidFill>
                  <a:schemeClr val="tx2"/>
                </a:solidFill>
              </a:rPr>
              <a:t>Yes! – up to 86°F for at least 2 weeks </a:t>
            </a:r>
          </a:p>
        </p:txBody>
      </p:sp>
      <p:graphicFrame>
        <p:nvGraphicFramePr>
          <p:cNvPr id="4" name="Table 6">
            <a:extLst>
              <a:ext uri="{FF2B5EF4-FFF2-40B4-BE49-F238E27FC236}">
                <a16:creationId xmlns:a16="http://schemas.microsoft.com/office/drawing/2014/main" id="{932F1C5F-75DC-7301-94AE-2F1AEF1A3F66}"/>
              </a:ext>
            </a:extLst>
          </p:cNvPr>
          <p:cNvGraphicFramePr>
            <a:graphicFrameLocks/>
          </p:cNvGraphicFramePr>
          <p:nvPr/>
        </p:nvGraphicFramePr>
        <p:xfrm>
          <a:off x="5199799" y="220970"/>
          <a:ext cx="6591868" cy="6176064"/>
        </p:xfrm>
        <a:graphic>
          <a:graphicData uri="http://schemas.openxmlformats.org/drawingml/2006/table">
            <a:tbl>
              <a:tblPr firstRow="1" bandRow="1">
                <a:tableStyleId>{69CF1AB2-1976-4502-BF36-3FF5EA218861}</a:tableStyleId>
              </a:tblPr>
              <a:tblGrid>
                <a:gridCol w="3295934">
                  <a:extLst>
                    <a:ext uri="{9D8B030D-6E8A-4147-A177-3AD203B41FA5}">
                      <a16:colId xmlns:a16="http://schemas.microsoft.com/office/drawing/2014/main" val="1472980490"/>
                    </a:ext>
                  </a:extLst>
                </a:gridCol>
                <a:gridCol w="3295934">
                  <a:extLst>
                    <a:ext uri="{9D8B030D-6E8A-4147-A177-3AD203B41FA5}">
                      <a16:colId xmlns:a16="http://schemas.microsoft.com/office/drawing/2014/main" val="3134035770"/>
                    </a:ext>
                  </a:extLst>
                </a:gridCol>
              </a:tblGrid>
              <a:tr h="772008">
                <a:tc>
                  <a:txBody>
                    <a:bodyPr/>
                    <a:lstStyle/>
                    <a:p>
                      <a:r>
                        <a:rPr lang="en-US" sz="3200" b="0">
                          <a:solidFill>
                            <a:schemeClr val="tx2"/>
                          </a:solidFill>
                        </a:rPr>
                        <a:t>Bydureon BCise</a:t>
                      </a:r>
                    </a:p>
                  </a:txBody>
                  <a:tcPr/>
                </a:tc>
                <a:tc>
                  <a:txBody>
                    <a:bodyPr/>
                    <a:lstStyle/>
                    <a:p>
                      <a:r>
                        <a:rPr lang="en-US" sz="3200" b="0">
                          <a:solidFill>
                            <a:schemeClr val="tx2"/>
                          </a:solidFill>
                        </a:rPr>
                        <a:t>28 days</a:t>
                      </a:r>
                    </a:p>
                  </a:txBody>
                  <a:tcPr/>
                </a:tc>
                <a:extLst>
                  <a:ext uri="{0D108BD9-81ED-4DB2-BD59-A6C34878D82A}">
                    <a16:rowId xmlns:a16="http://schemas.microsoft.com/office/drawing/2014/main" val="3132186084"/>
                  </a:ext>
                </a:extLst>
              </a:tr>
              <a:tr h="772008">
                <a:tc>
                  <a:txBody>
                    <a:bodyPr/>
                    <a:lstStyle/>
                    <a:p>
                      <a:r>
                        <a:rPr lang="en-US" sz="3200" b="0">
                          <a:solidFill>
                            <a:schemeClr val="tx2"/>
                          </a:solidFill>
                        </a:rPr>
                        <a:t>Victoza</a:t>
                      </a:r>
                    </a:p>
                  </a:txBody>
                  <a:tcPr/>
                </a:tc>
                <a:tc>
                  <a:txBody>
                    <a:bodyPr/>
                    <a:lstStyle/>
                    <a:p>
                      <a:r>
                        <a:rPr lang="en-US" sz="3200" b="0">
                          <a:solidFill>
                            <a:schemeClr val="tx2"/>
                          </a:solidFill>
                        </a:rPr>
                        <a:t>30 days</a:t>
                      </a:r>
                    </a:p>
                  </a:txBody>
                  <a:tcPr/>
                </a:tc>
                <a:extLst>
                  <a:ext uri="{0D108BD9-81ED-4DB2-BD59-A6C34878D82A}">
                    <a16:rowId xmlns:a16="http://schemas.microsoft.com/office/drawing/2014/main" val="1911547125"/>
                  </a:ext>
                </a:extLst>
              </a:tr>
              <a:tr h="772008">
                <a:tc>
                  <a:txBody>
                    <a:bodyPr/>
                    <a:lstStyle/>
                    <a:p>
                      <a:r>
                        <a:rPr lang="en-US" sz="3200" b="0">
                          <a:solidFill>
                            <a:schemeClr val="tx2"/>
                          </a:solidFill>
                        </a:rPr>
                        <a:t>Saxenda</a:t>
                      </a:r>
                    </a:p>
                  </a:txBody>
                  <a:tcPr/>
                </a:tc>
                <a:tc>
                  <a:txBody>
                    <a:bodyPr/>
                    <a:lstStyle/>
                    <a:p>
                      <a:r>
                        <a:rPr lang="en-US" sz="3200" b="0">
                          <a:solidFill>
                            <a:schemeClr val="tx2"/>
                          </a:solidFill>
                        </a:rPr>
                        <a:t>30 days</a:t>
                      </a:r>
                    </a:p>
                  </a:txBody>
                  <a:tcPr/>
                </a:tc>
                <a:extLst>
                  <a:ext uri="{0D108BD9-81ED-4DB2-BD59-A6C34878D82A}">
                    <a16:rowId xmlns:a16="http://schemas.microsoft.com/office/drawing/2014/main" val="2891542587"/>
                  </a:ext>
                </a:extLst>
              </a:tr>
              <a:tr h="772008">
                <a:tc>
                  <a:txBody>
                    <a:bodyPr/>
                    <a:lstStyle/>
                    <a:p>
                      <a:r>
                        <a:rPr lang="en-US" sz="3200" b="0">
                          <a:solidFill>
                            <a:schemeClr val="tx2"/>
                          </a:solidFill>
                        </a:rPr>
                        <a:t>Trulicity</a:t>
                      </a:r>
                    </a:p>
                  </a:txBody>
                  <a:tcPr/>
                </a:tc>
                <a:tc>
                  <a:txBody>
                    <a:bodyPr/>
                    <a:lstStyle/>
                    <a:p>
                      <a:r>
                        <a:rPr lang="en-US" sz="3200" b="0">
                          <a:solidFill>
                            <a:schemeClr val="tx2"/>
                          </a:solidFill>
                        </a:rPr>
                        <a:t>14 days</a:t>
                      </a:r>
                    </a:p>
                  </a:txBody>
                  <a:tcPr/>
                </a:tc>
                <a:extLst>
                  <a:ext uri="{0D108BD9-81ED-4DB2-BD59-A6C34878D82A}">
                    <a16:rowId xmlns:a16="http://schemas.microsoft.com/office/drawing/2014/main" val="554755241"/>
                  </a:ext>
                </a:extLst>
              </a:tr>
              <a:tr h="772008">
                <a:tc>
                  <a:txBody>
                    <a:bodyPr/>
                    <a:lstStyle/>
                    <a:p>
                      <a:r>
                        <a:rPr lang="en-US" sz="3200" b="0">
                          <a:solidFill>
                            <a:schemeClr val="tx2"/>
                          </a:solidFill>
                        </a:rPr>
                        <a:t>Ozempic</a:t>
                      </a:r>
                    </a:p>
                  </a:txBody>
                  <a:tcPr/>
                </a:tc>
                <a:tc>
                  <a:txBody>
                    <a:bodyPr/>
                    <a:lstStyle/>
                    <a:p>
                      <a:r>
                        <a:rPr lang="en-US" sz="3200" b="0">
                          <a:solidFill>
                            <a:schemeClr val="tx2"/>
                          </a:solidFill>
                        </a:rPr>
                        <a:t>56 days</a:t>
                      </a:r>
                    </a:p>
                  </a:txBody>
                  <a:tcPr/>
                </a:tc>
                <a:extLst>
                  <a:ext uri="{0D108BD9-81ED-4DB2-BD59-A6C34878D82A}">
                    <a16:rowId xmlns:a16="http://schemas.microsoft.com/office/drawing/2014/main" val="2565985318"/>
                  </a:ext>
                </a:extLst>
              </a:tr>
              <a:tr h="772008">
                <a:tc>
                  <a:txBody>
                    <a:bodyPr/>
                    <a:lstStyle/>
                    <a:p>
                      <a:r>
                        <a:rPr lang="en-US" sz="3200" b="0">
                          <a:solidFill>
                            <a:schemeClr val="tx2"/>
                          </a:solidFill>
                        </a:rPr>
                        <a:t>Wegovy</a:t>
                      </a:r>
                    </a:p>
                  </a:txBody>
                  <a:tcPr/>
                </a:tc>
                <a:tc>
                  <a:txBody>
                    <a:bodyPr/>
                    <a:lstStyle/>
                    <a:p>
                      <a:r>
                        <a:rPr lang="en-US" sz="3200" b="0">
                          <a:solidFill>
                            <a:schemeClr val="tx2"/>
                          </a:solidFill>
                        </a:rPr>
                        <a:t>28 days</a:t>
                      </a:r>
                    </a:p>
                  </a:txBody>
                  <a:tcPr/>
                </a:tc>
                <a:extLst>
                  <a:ext uri="{0D108BD9-81ED-4DB2-BD59-A6C34878D82A}">
                    <a16:rowId xmlns:a16="http://schemas.microsoft.com/office/drawing/2014/main" val="1652468515"/>
                  </a:ext>
                </a:extLst>
              </a:tr>
              <a:tr h="772008">
                <a:tc>
                  <a:txBody>
                    <a:bodyPr/>
                    <a:lstStyle/>
                    <a:p>
                      <a:r>
                        <a:rPr lang="en-US" sz="3200" b="0">
                          <a:solidFill>
                            <a:schemeClr val="tx2"/>
                          </a:solidFill>
                        </a:rPr>
                        <a:t>Mounjaro</a:t>
                      </a:r>
                    </a:p>
                  </a:txBody>
                  <a:tcPr/>
                </a:tc>
                <a:tc>
                  <a:txBody>
                    <a:bodyPr/>
                    <a:lstStyle/>
                    <a:p>
                      <a:r>
                        <a:rPr lang="en-US" sz="3200" b="0">
                          <a:solidFill>
                            <a:schemeClr val="tx2"/>
                          </a:solidFill>
                        </a:rPr>
                        <a:t>21 days</a:t>
                      </a:r>
                    </a:p>
                  </a:txBody>
                  <a:tcPr/>
                </a:tc>
                <a:extLst>
                  <a:ext uri="{0D108BD9-81ED-4DB2-BD59-A6C34878D82A}">
                    <a16:rowId xmlns:a16="http://schemas.microsoft.com/office/drawing/2014/main" val="3726900272"/>
                  </a:ext>
                </a:extLst>
              </a:tr>
              <a:tr h="772008">
                <a:tc>
                  <a:txBody>
                    <a:bodyPr/>
                    <a:lstStyle/>
                    <a:p>
                      <a:r>
                        <a:rPr lang="en-US" sz="3200" b="0">
                          <a:solidFill>
                            <a:schemeClr val="tx2"/>
                          </a:solidFill>
                        </a:rPr>
                        <a:t>Zepbound</a:t>
                      </a:r>
                    </a:p>
                  </a:txBody>
                  <a:tcPr/>
                </a:tc>
                <a:tc>
                  <a:txBody>
                    <a:bodyPr/>
                    <a:lstStyle/>
                    <a:p>
                      <a:r>
                        <a:rPr lang="en-US" sz="3200" b="0">
                          <a:solidFill>
                            <a:schemeClr val="tx2"/>
                          </a:solidFill>
                        </a:rPr>
                        <a:t>21 days</a:t>
                      </a:r>
                    </a:p>
                  </a:txBody>
                  <a:tcPr/>
                </a:tc>
                <a:extLst>
                  <a:ext uri="{0D108BD9-81ED-4DB2-BD59-A6C34878D82A}">
                    <a16:rowId xmlns:a16="http://schemas.microsoft.com/office/drawing/2014/main" val="2430241"/>
                  </a:ext>
                </a:extLst>
              </a:tr>
            </a:tbl>
          </a:graphicData>
        </a:graphic>
      </p:graphicFrame>
    </p:spTree>
    <p:extLst>
      <p:ext uri="{BB962C8B-B14F-4D97-AF65-F5344CB8AC3E}">
        <p14:creationId xmlns:p14="http://schemas.microsoft.com/office/powerpoint/2010/main" val="3847535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E17C4-7C44-7775-12E0-D88CB00291C4}"/>
              </a:ext>
            </a:extLst>
          </p:cNvPr>
          <p:cNvSpPr>
            <a:spLocks noGrp="1"/>
          </p:cNvSpPr>
          <p:nvPr>
            <p:ph type="title"/>
          </p:nvPr>
        </p:nvSpPr>
        <p:spPr>
          <a:xfrm>
            <a:off x="293512" y="-94211"/>
            <a:ext cx="11616267" cy="1038960"/>
          </a:xfrm>
        </p:spPr>
        <p:txBody>
          <a:bodyPr>
            <a:normAutofit/>
          </a:bodyPr>
          <a:lstStyle/>
          <a:p>
            <a:pPr algn="ctr"/>
            <a:r>
              <a:rPr lang="en-US" sz="4400" b="1" cap="none">
                <a:latin typeface="+mn-lt"/>
              </a:rPr>
              <a:t>What if I missed a dose?</a:t>
            </a:r>
          </a:p>
        </p:txBody>
      </p:sp>
      <p:sp>
        <p:nvSpPr>
          <p:cNvPr id="3" name="Content Placeholder 2">
            <a:extLst>
              <a:ext uri="{FF2B5EF4-FFF2-40B4-BE49-F238E27FC236}">
                <a16:creationId xmlns:a16="http://schemas.microsoft.com/office/drawing/2014/main" id="{844F7CE8-243F-ACA9-807E-CF13F92437D2}"/>
              </a:ext>
            </a:extLst>
          </p:cNvPr>
          <p:cNvSpPr>
            <a:spLocks noGrp="1"/>
          </p:cNvSpPr>
          <p:nvPr>
            <p:ph idx="1"/>
          </p:nvPr>
        </p:nvSpPr>
        <p:spPr>
          <a:xfrm>
            <a:off x="282221" y="944749"/>
            <a:ext cx="11616267" cy="4261872"/>
          </a:xfrm>
        </p:spPr>
        <p:txBody>
          <a:bodyPr>
            <a:normAutofit/>
          </a:bodyPr>
          <a:lstStyle/>
          <a:p>
            <a:pPr marL="0" indent="0" algn="ctr">
              <a:buNone/>
            </a:pPr>
            <a:r>
              <a:rPr lang="en-US" sz="3600">
                <a:solidFill>
                  <a:schemeClr val="tx2"/>
                </a:solidFill>
              </a:rPr>
              <a:t>Depends on how many days since this missed dose </a:t>
            </a:r>
          </a:p>
        </p:txBody>
      </p:sp>
      <p:graphicFrame>
        <p:nvGraphicFramePr>
          <p:cNvPr id="4" name="Table 6">
            <a:extLst>
              <a:ext uri="{FF2B5EF4-FFF2-40B4-BE49-F238E27FC236}">
                <a16:creationId xmlns:a16="http://schemas.microsoft.com/office/drawing/2014/main" id="{932F1C5F-75DC-7301-94AE-2F1AEF1A3F66}"/>
              </a:ext>
            </a:extLst>
          </p:cNvPr>
          <p:cNvGraphicFramePr>
            <a:graphicFrameLocks/>
          </p:cNvGraphicFramePr>
          <p:nvPr/>
        </p:nvGraphicFramePr>
        <p:xfrm>
          <a:off x="1512966" y="1472875"/>
          <a:ext cx="9166068" cy="4745045"/>
        </p:xfrm>
        <a:graphic>
          <a:graphicData uri="http://schemas.openxmlformats.org/drawingml/2006/table">
            <a:tbl>
              <a:tblPr firstRow="1" bandRow="1">
                <a:tableStyleId>{22838BEF-8BB2-4498-84A7-C5851F593DF1}</a:tableStyleId>
              </a:tblPr>
              <a:tblGrid>
                <a:gridCol w="4583034">
                  <a:extLst>
                    <a:ext uri="{9D8B030D-6E8A-4147-A177-3AD203B41FA5}">
                      <a16:colId xmlns:a16="http://schemas.microsoft.com/office/drawing/2014/main" val="1472980490"/>
                    </a:ext>
                  </a:extLst>
                </a:gridCol>
                <a:gridCol w="4583034">
                  <a:extLst>
                    <a:ext uri="{9D8B030D-6E8A-4147-A177-3AD203B41FA5}">
                      <a16:colId xmlns:a16="http://schemas.microsoft.com/office/drawing/2014/main" val="3134035770"/>
                    </a:ext>
                  </a:extLst>
                </a:gridCol>
              </a:tblGrid>
              <a:tr h="1270325">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a:solidFill>
                            <a:schemeClr val="tx2"/>
                          </a:solidFill>
                        </a:rPr>
                        <a:t>If up to this many days since missed dose – take missed dose.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a:solidFill>
                            <a:schemeClr val="tx2"/>
                          </a:solidFill>
                        </a:rPr>
                        <a:t>If more take next schedule dose. </a:t>
                      </a:r>
                    </a:p>
                  </a:txBody>
                  <a:tcPr/>
                </a:tc>
                <a:tc hMerge="1">
                  <a:txBody>
                    <a:bodyPr/>
                    <a:lstStyle/>
                    <a:p>
                      <a:endParaRPr/>
                    </a:p>
                  </a:txBody>
                  <a:tcPr/>
                </a:tc>
                <a:extLst>
                  <a:ext uri="{0D108BD9-81ED-4DB2-BD59-A6C34878D82A}">
                    <a16:rowId xmlns:a16="http://schemas.microsoft.com/office/drawing/2014/main" val="2275560582"/>
                  </a:ext>
                </a:extLst>
              </a:tr>
              <a:tr h="506861">
                <a:tc>
                  <a:txBody>
                    <a:bodyPr/>
                    <a:lstStyle/>
                    <a:p>
                      <a:r>
                        <a:rPr lang="en-US" sz="3200" b="0">
                          <a:solidFill>
                            <a:schemeClr val="tx2"/>
                          </a:solidFill>
                        </a:rPr>
                        <a:t>Bydureon BCise</a:t>
                      </a:r>
                    </a:p>
                  </a:txBody>
                  <a:tcPr/>
                </a:tc>
                <a:tc>
                  <a:txBody>
                    <a:bodyPr/>
                    <a:lstStyle/>
                    <a:p>
                      <a:r>
                        <a:rPr lang="en-US" sz="3200" b="0">
                          <a:solidFill>
                            <a:schemeClr val="tx2"/>
                          </a:solidFill>
                        </a:rPr>
                        <a:t>4 days</a:t>
                      </a:r>
                    </a:p>
                  </a:txBody>
                  <a:tcPr/>
                </a:tc>
                <a:extLst>
                  <a:ext uri="{0D108BD9-81ED-4DB2-BD59-A6C34878D82A}">
                    <a16:rowId xmlns:a16="http://schemas.microsoft.com/office/drawing/2014/main" val="3132186084"/>
                  </a:ext>
                </a:extLst>
              </a:tr>
              <a:tr h="506861">
                <a:tc>
                  <a:txBody>
                    <a:bodyPr/>
                    <a:lstStyle/>
                    <a:p>
                      <a:r>
                        <a:rPr lang="en-US" sz="3200" b="0">
                          <a:solidFill>
                            <a:schemeClr val="tx2"/>
                          </a:solidFill>
                        </a:rPr>
                        <a:t>Trulicity</a:t>
                      </a:r>
                    </a:p>
                  </a:txBody>
                  <a:tcPr/>
                </a:tc>
                <a:tc>
                  <a:txBody>
                    <a:bodyPr/>
                    <a:lstStyle/>
                    <a:p>
                      <a:r>
                        <a:rPr lang="en-US" sz="3200" b="0">
                          <a:solidFill>
                            <a:schemeClr val="tx2"/>
                          </a:solidFill>
                        </a:rPr>
                        <a:t>4 days</a:t>
                      </a:r>
                    </a:p>
                  </a:txBody>
                  <a:tcPr/>
                </a:tc>
                <a:extLst>
                  <a:ext uri="{0D108BD9-81ED-4DB2-BD59-A6C34878D82A}">
                    <a16:rowId xmlns:a16="http://schemas.microsoft.com/office/drawing/2014/main" val="554755241"/>
                  </a:ext>
                </a:extLst>
              </a:tr>
              <a:tr h="506861">
                <a:tc>
                  <a:txBody>
                    <a:bodyPr/>
                    <a:lstStyle/>
                    <a:p>
                      <a:r>
                        <a:rPr lang="en-US" sz="3200" b="0">
                          <a:solidFill>
                            <a:schemeClr val="tx2"/>
                          </a:solidFill>
                        </a:rPr>
                        <a:t>Ozempic</a:t>
                      </a:r>
                    </a:p>
                  </a:txBody>
                  <a:tcPr/>
                </a:tc>
                <a:tc>
                  <a:txBody>
                    <a:bodyPr/>
                    <a:lstStyle/>
                    <a:p>
                      <a:r>
                        <a:rPr lang="en-US" sz="3200" b="0">
                          <a:solidFill>
                            <a:schemeClr val="tx2"/>
                          </a:solidFill>
                        </a:rPr>
                        <a:t>5 days</a:t>
                      </a:r>
                    </a:p>
                  </a:txBody>
                  <a:tcPr/>
                </a:tc>
                <a:extLst>
                  <a:ext uri="{0D108BD9-81ED-4DB2-BD59-A6C34878D82A}">
                    <a16:rowId xmlns:a16="http://schemas.microsoft.com/office/drawing/2014/main" val="2565985318"/>
                  </a:ext>
                </a:extLst>
              </a:tr>
              <a:tr h="506861">
                <a:tc>
                  <a:txBody>
                    <a:bodyPr/>
                    <a:lstStyle/>
                    <a:p>
                      <a:r>
                        <a:rPr lang="en-US" sz="3200" b="0">
                          <a:solidFill>
                            <a:schemeClr val="tx2"/>
                          </a:solidFill>
                        </a:rPr>
                        <a:t>Wegovy</a:t>
                      </a:r>
                    </a:p>
                  </a:txBody>
                  <a:tcPr/>
                </a:tc>
                <a:tc>
                  <a:txBody>
                    <a:bodyPr/>
                    <a:lstStyle/>
                    <a:p>
                      <a:r>
                        <a:rPr lang="en-US" sz="3200" b="0">
                          <a:solidFill>
                            <a:schemeClr val="tx2"/>
                          </a:solidFill>
                        </a:rPr>
                        <a:t>5 days</a:t>
                      </a:r>
                    </a:p>
                  </a:txBody>
                  <a:tcPr/>
                </a:tc>
                <a:extLst>
                  <a:ext uri="{0D108BD9-81ED-4DB2-BD59-A6C34878D82A}">
                    <a16:rowId xmlns:a16="http://schemas.microsoft.com/office/drawing/2014/main" val="1652468515"/>
                  </a:ext>
                </a:extLst>
              </a:tr>
              <a:tr h="506861">
                <a:tc>
                  <a:txBody>
                    <a:bodyPr/>
                    <a:lstStyle/>
                    <a:p>
                      <a:r>
                        <a:rPr lang="en-US" sz="3200" b="0">
                          <a:solidFill>
                            <a:schemeClr val="tx2"/>
                          </a:solidFill>
                        </a:rPr>
                        <a:t>Mounjaro</a:t>
                      </a:r>
                    </a:p>
                  </a:txBody>
                  <a:tcPr/>
                </a:tc>
                <a:tc>
                  <a:txBody>
                    <a:bodyPr/>
                    <a:lstStyle/>
                    <a:p>
                      <a:r>
                        <a:rPr lang="en-US" sz="3200" b="0">
                          <a:solidFill>
                            <a:schemeClr val="tx2"/>
                          </a:solidFill>
                        </a:rPr>
                        <a:t>4 days</a:t>
                      </a:r>
                    </a:p>
                  </a:txBody>
                  <a:tcPr/>
                </a:tc>
                <a:extLst>
                  <a:ext uri="{0D108BD9-81ED-4DB2-BD59-A6C34878D82A}">
                    <a16:rowId xmlns:a16="http://schemas.microsoft.com/office/drawing/2014/main" val="3726900272"/>
                  </a:ext>
                </a:extLst>
              </a:tr>
              <a:tr h="506861">
                <a:tc>
                  <a:txBody>
                    <a:bodyPr/>
                    <a:lstStyle/>
                    <a:p>
                      <a:r>
                        <a:rPr lang="en-US" sz="3200" b="0">
                          <a:solidFill>
                            <a:schemeClr val="tx2"/>
                          </a:solidFill>
                        </a:rPr>
                        <a:t>Zepbound</a:t>
                      </a:r>
                    </a:p>
                  </a:txBody>
                  <a:tcPr/>
                </a:tc>
                <a:tc>
                  <a:txBody>
                    <a:bodyPr/>
                    <a:lstStyle/>
                    <a:p>
                      <a:r>
                        <a:rPr lang="en-US" sz="3200" b="0">
                          <a:solidFill>
                            <a:schemeClr val="tx2"/>
                          </a:solidFill>
                        </a:rPr>
                        <a:t>5 days</a:t>
                      </a:r>
                    </a:p>
                  </a:txBody>
                  <a:tcPr/>
                </a:tc>
                <a:extLst>
                  <a:ext uri="{0D108BD9-81ED-4DB2-BD59-A6C34878D82A}">
                    <a16:rowId xmlns:a16="http://schemas.microsoft.com/office/drawing/2014/main" val="1129123777"/>
                  </a:ext>
                </a:extLst>
              </a:tr>
            </a:tbl>
          </a:graphicData>
        </a:graphic>
      </p:graphicFrame>
    </p:spTree>
    <p:extLst>
      <p:ext uri="{BB962C8B-B14F-4D97-AF65-F5344CB8AC3E}">
        <p14:creationId xmlns:p14="http://schemas.microsoft.com/office/powerpoint/2010/main" val="3731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E17C4-7C44-7775-12E0-D88CB00291C4}"/>
              </a:ext>
            </a:extLst>
          </p:cNvPr>
          <p:cNvSpPr>
            <a:spLocks noGrp="1"/>
          </p:cNvSpPr>
          <p:nvPr>
            <p:ph type="title"/>
          </p:nvPr>
        </p:nvSpPr>
        <p:spPr/>
        <p:txBody>
          <a:bodyPr>
            <a:normAutofit/>
          </a:bodyPr>
          <a:lstStyle/>
          <a:p>
            <a:pPr algn="ctr"/>
            <a:r>
              <a:rPr lang="en-US" sz="5400" b="1" cap="none"/>
              <a:t>Missed a DAILY dose?</a:t>
            </a:r>
          </a:p>
        </p:txBody>
      </p:sp>
      <p:graphicFrame>
        <p:nvGraphicFramePr>
          <p:cNvPr id="4" name="Table 6">
            <a:extLst>
              <a:ext uri="{FF2B5EF4-FFF2-40B4-BE49-F238E27FC236}">
                <a16:creationId xmlns:a16="http://schemas.microsoft.com/office/drawing/2014/main" id="{932F1C5F-75DC-7301-94AE-2F1AEF1A3F66}"/>
              </a:ext>
            </a:extLst>
          </p:cNvPr>
          <p:cNvGraphicFramePr>
            <a:graphicFrameLocks/>
          </p:cNvGraphicFramePr>
          <p:nvPr/>
        </p:nvGraphicFramePr>
        <p:xfrm>
          <a:off x="543635" y="1966161"/>
          <a:ext cx="4023817" cy="2925675"/>
        </p:xfrm>
        <a:graphic>
          <a:graphicData uri="http://schemas.openxmlformats.org/drawingml/2006/table">
            <a:tbl>
              <a:tblPr firstRow="1" bandRow="1">
                <a:tableStyleId>{0505E3EF-67EA-436B-97B2-0124C06EBD24}</a:tableStyleId>
              </a:tblPr>
              <a:tblGrid>
                <a:gridCol w="4023817">
                  <a:extLst>
                    <a:ext uri="{9D8B030D-6E8A-4147-A177-3AD203B41FA5}">
                      <a16:colId xmlns:a16="http://schemas.microsoft.com/office/drawing/2014/main" val="1472980490"/>
                    </a:ext>
                  </a:extLst>
                </a:gridCol>
              </a:tblGrid>
              <a:tr h="975225">
                <a:tc>
                  <a:txBody>
                    <a:bodyPr/>
                    <a:lstStyle/>
                    <a:p>
                      <a:r>
                        <a:rPr lang="en-US" sz="5400" b="0">
                          <a:solidFill>
                            <a:schemeClr val="tx2"/>
                          </a:solidFill>
                        </a:rPr>
                        <a:t>Victoza</a:t>
                      </a:r>
                    </a:p>
                  </a:txBody>
                  <a:tcPr/>
                </a:tc>
                <a:extLst>
                  <a:ext uri="{0D108BD9-81ED-4DB2-BD59-A6C34878D82A}">
                    <a16:rowId xmlns:a16="http://schemas.microsoft.com/office/drawing/2014/main" val="3132186084"/>
                  </a:ext>
                </a:extLst>
              </a:tr>
              <a:tr h="975225">
                <a:tc>
                  <a:txBody>
                    <a:bodyPr/>
                    <a:lstStyle/>
                    <a:p>
                      <a:r>
                        <a:rPr lang="en-US" sz="5400" b="0">
                          <a:solidFill>
                            <a:schemeClr val="tx2"/>
                          </a:solidFill>
                        </a:rPr>
                        <a:t>Saxenda</a:t>
                      </a:r>
                    </a:p>
                  </a:txBody>
                  <a:tcPr/>
                </a:tc>
                <a:extLst>
                  <a:ext uri="{0D108BD9-81ED-4DB2-BD59-A6C34878D82A}">
                    <a16:rowId xmlns:a16="http://schemas.microsoft.com/office/drawing/2014/main" val="554755241"/>
                  </a:ext>
                </a:extLst>
              </a:tr>
              <a:tr h="975225">
                <a:tc>
                  <a:txBody>
                    <a:bodyPr/>
                    <a:lstStyle/>
                    <a:p>
                      <a:r>
                        <a:rPr lang="en-US" sz="5400" b="0">
                          <a:solidFill>
                            <a:schemeClr val="tx2"/>
                          </a:solidFill>
                        </a:rPr>
                        <a:t>Rybelsus</a:t>
                      </a:r>
                    </a:p>
                  </a:txBody>
                  <a:tcPr/>
                </a:tc>
                <a:extLst>
                  <a:ext uri="{0D108BD9-81ED-4DB2-BD59-A6C34878D82A}">
                    <a16:rowId xmlns:a16="http://schemas.microsoft.com/office/drawing/2014/main" val="2565985318"/>
                  </a:ext>
                </a:extLst>
              </a:tr>
            </a:tbl>
          </a:graphicData>
        </a:graphic>
      </p:graphicFrame>
      <p:sp>
        <p:nvSpPr>
          <p:cNvPr id="6" name="Arrow: Right 5">
            <a:extLst>
              <a:ext uri="{FF2B5EF4-FFF2-40B4-BE49-F238E27FC236}">
                <a16:creationId xmlns:a16="http://schemas.microsoft.com/office/drawing/2014/main" id="{4E1BC0FB-B067-5B6B-21BD-D9C153908A99}"/>
              </a:ext>
            </a:extLst>
          </p:cNvPr>
          <p:cNvSpPr/>
          <p:nvPr/>
        </p:nvSpPr>
        <p:spPr>
          <a:xfrm>
            <a:off x="4956412" y="2307006"/>
            <a:ext cx="2279176" cy="224398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e 6">
            <a:extLst>
              <a:ext uri="{FF2B5EF4-FFF2-40B4-BE49-F238E27FC236}">
                <a16:creationId xmlns:a16="http://schemas.microsoft.com/office/drawing/2014/main" id="{28EA83AA-36BB-EE21-A15D-20076105F4CF}"/>
              </a:ext>
            </a:extLst>
          </p:cNvPr>
          <p:cNvGraphicFramePr>
            <a:graphicFrameLocks/>
          </p:cNvGraphicFramePr>
          <p:nvPr/>
        </p:nvGraphicFramePr>
        <p:xfrm>
          <a:off x="7624548" y="1966162"/>
          <a:ext cx="4023817" cy="2925675"/>
        </p:xfrm>
        <a:graphic>
          <a:graphicData uri="http://schemas.openxmlformats.org/drawingml/2006/table">
            <a:tbl>
              <a:tblPr firstRow="1" bandRow="1">
                <a:tableStyleId>{0505E3EF-67EA-436B-97B2-0124C06EBD24}</a:tableStyleId>
              </a:tblPr>
              <a:tblGrid>
                <a:gridCol w="4023817">
                  <a:extLst>
                    <a:ext uri="{9D8B030D-6E8A-4147-A177-3AD203B41FA5}">
                      <a16:colId xmlns:a16="http://schemas.microsoft.com/office/drawing/2014/main" val="1472980490"/>
                    </a:ext>
                  </a:extLst>
                </a:gridCol>
              </a:tblGrid>
              <a:tr h="2925675">
                <a:tc>
                  <a:txBody>
                    <a:bodyPr/>
                    <a:lstStyle/>
                    <a:p>
                      <a:pPr marL="0" indent="0" algn="ctr">
                        <a:buNone/>
                      </a:pPr>
                      <a:r>
                        <a:rPr lang="en-US" sz="5400" b="0">
                          <a:solidFill>
                            <a:schemeClr val="tx2"/>
                          </a:solidFill>
                        </a:rPr>
                        <a:t>Skip and take next daily dose</a:t>
                      </a:r>
                      <a:r>
                        <a:rPr lang="en-US" sz="3600">
                          <a:solidFill>
                            <a:schemeClr val="tx2"/>
                          </a:solidFill>
                        </a:rPr>
                        <a:t>.</a:t>
                      </a:r>
                    </a:p>
                  </a:txBody>
                  <a:tcPr/>
                </a:tc>
                <a:extLst>
                  <a:ext uri="{0D108BD9-81ED-4DB2-BD59-A6C34878D82A}">
                    <a16:rowId xmlns:a16="http://schemas.microsoft.com/office/drawing/2014/main" val="3132186084"/>
                  </a:ext>
                </a:extLst>
              </a:tr>
            </a:tbl>
          </a:graphicData>
        </a:graphic>
      </p:graphicFrame>
    </p:spTree>
    <p:extLst>
      <p:ext uri="{BB962C8B-B14F-4D97-AF65-F5344CB8AC3E}">
        <p14:creationId xmlns:p14="http://schemas.microsoft.com/office/powerpoint/2010/main" val="2309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E17C4-7C44-7775-12E0-D88CB00291C4}"/>
              </a:ext>
            </a:extLst>
          </p:cNvPr>
          <p:cNvSpPr>
            <a:spLocks noGrp="1"/>
          </p:cNvSpPr>
          <p:nvPr>
            <p:ph type="title"/>
          </p:nvPr>
        </p:nvSpPr>
        <p:spPr>
          <a:xfrm>
            <a:off x="1524000" y="394186"/>
            <a:ext cx="9144000" cy="853633"/>
          </a:xfrm>
        </p:spPr>
        <p:txBody>
          <a:bodyPr>
            <a:normAutofit/>
          </a:bodyPr>
          <a:lstStyle/>
          <a:p>
            <a:pPr algn="ctr"/>
            <a:r>
              <a:rPr lang="en-US" sz="4800" b="1" cap="none"/>
              <a:t>Can I Switch the Day I Take it?</a:t>
            </a:r>
          </a:p>
        </p:txBody>
      </p:sp>
      <p:sp>
        <p:nvSpPr>
          <p:cNvPr id="3" name="Content Placeholder 2">
            <a:extLst>
              <a:ext uri="{FF2B5EF4-FFF2-40B4-BE49-F238E27FC236}">
                <a16:creationId xmlns:a16="http://schemas.microsoft.com/office/drawing/2014/main" id="{844F7CE8-243F-ACA9-807E-CF13F92437D2}"/>
              </a:ext>
            </a:extLst>
          </p:cNvPr>
          <p:cNvSpPr>
            <a:spLocks noGrp="1"/>
          </p:cNvSpPr>
          <p:nvPr>
            <p:ph idx="1"/>
          </p:nvPr>
        </p:nvSpPr>
        <p:spPr>
          <a:xfrm>
            <a:off x="226032" y="1372834"/>
            <a:ext cx="11764462" cy="4112332"/>
          </a:xfrm>
        </p:spPr>
        <p:txBody>
          <a:bodyPr>
            <a:normAutofit/>
          </a:bodyPr>
          <a:lstStyle/>
          <a:p>
            <a:pPr marL="0" indent="0" algn="ctr">
              <a:buNone/>
            </a:pPr>
            <a:r>
              <a:rPr lang="en-US" sz="3500">
                <a:solidFill>
                  <a:schemeClr val="tx2"/>
                </a:solidFill>
              </a:rPr>
              <a:t>Yes – as long as the time between doses is at least…. </a:t>
            </a:r>
          </a:p>
        </p:txBody>
      </p:sp>
      <p:graphicFrame>
        <p:nvGraphicFramePr>
          <p:cNvPr id="4" name="Table 6">
            <a:extLst>
              <a:ext uri="{FF2B5EF4-FFF2-40B4-BE49-F238E27FC236}">
                <a16:creationId xmlns:a16="http://schemas.microsoft.com/office/drawing/2014/main" id="{932F1C5F-75DC-7301-94AE-2F1AEF1A3F66}"/>
              </a:ext>
            </a:extLst>
          </p:cNvPr>
          <p:cNvGraphicFramePr>
            <a:graphicFrameLocks/>
          </p:cNvGraphicFramePr>
          <p:nvPr/>
        </p:nvGraphicFramePr>
        <p:xfrm>
          <a:off x="2589125" y="2109973"/>
          <a:ext cx="7013750" cy="4206240"/>
        </p:xfrm>
        <a:graphic>
          <a:graphicData uri="http://schemas.openxmlformats.org/drawingml/2006/table">
            <a:tbl>
              <a:tblPr firstRow="1" bandRow="1">
                <a:tableStyleId>{8A107856-5554-42FB-B03E-39F5DBC370BA}</a:tableStyleId>
              </a:tblPr>
              <a:tblGrid>
                <a:gridCol w="3506875">
                  <a:extLst>
                    <a:ext uri="{9D8B030D-6E8A-4147-A177-3AD203B41FA5}">
                      <a16:colId xmlns:a16="http://schemas.microsoft.com/office/drawing/2014/main" val="1472980490"/>
                    </a:ext>
                  </a:extLst>
                </a:gridCol>
                <a:gridCol w="3506875">
                  <a:extLst>
                    <a:ext uri="{9D8B030D-6E8A-4147-A177-3AD203B41FA5}">
                      <a16:colId xmlns:a16="http://schemas.microsoft.com/office/drawing/2014/main" val="3134035770"/>
                    </a:ext>
                  </a:extLst>
                </a:gridCol>
              </a:tblGrid>
              <a:tr h="288715">
                <a:tc>
                  <a:txBody>
                    <a:bodyPr/>
                    <a:lstStyle/>
                    <a:p>
                      <a:r>
                        <a:rPr lang="en-US" sz="4000" b="0">
                          <a:solidFill>
                            <a:schemeClr val="tx2"/>
                          </a:solidFill>
                        </a:rPr>
                        <a:t>Bydureon BCise</a:t>
                      </a:r>
                    </a:p>
                  </a:txBody>
                  <a:tcPr/>
                </a:tc>
                <a:tc>
                  <a:txBody>
                    <a:bodyPr/>
                    <a:lstStyle/>
                    <a:p>
                      <a:r>
                        <a:rPr lang="en-US" sz="4000" b="0">
                          <a:solidFill>
                            <a:schemeClr val="tx2"/>
                          </a:solidFill>
                        </a:rPr>
                        <a:t>3 days</a:t>
                      </a:r>
                    </a:p>
                  </a:txBody>
                  <a:tcPr/>
                </a:tc>
                <a:extLst>
                  <a:ext uri="{0D108BD9-81ED-4DB2-BD59-A6C34878D82A}">
                    <a16:rowId xmlns:a16="http://schemas.microsoft.com/office/drawing/2014/main" val="3132186084"/>
                  </a:ext>
                </a:extLst>
              </a:tr>
              <a:tr h="288715">
                <a:tc>
                  <a:txBody>
                    <a:bodyPr/>
                    <a:lstStyle/>
                    <a:p>
                      <a:r>
                        <a:rPr lang="en-US" sz="4000" b="0">
                          <a:solidFill>
                            <a:schemeClr val="tx2"/>
                          </a:solidFill>
                        </a:rPr>
                        <a:t>Trulicity</a:t>
                      </a:r>
                    </a:p>
                  </a:txBody>
                  <a:tcPr/>
                </a:tc>
                <a:tc>
                  <a:txBody>
                    <a:bodyPr/>
                    <a:lstStyle/>
                    <a:p>
                      <a:r>
                        <a:rPr lang="en-US" sz="4000" b="0">
                          <a:solidFill>
                            <a:schemeClr val="tx2"/>
                          </a:solidFill>
                        </a:rPr>
                        <a:t>3 days</a:t>
                      </a:r>
                    </a:p>
                  </a:txBody>
                  <a:tcPr/>
                </a:tc>
                <a:extLst>
                  <a:ext uri="{0D108BD9-81ED-4DB2-BD59-A6C34878D82A}">
                    <a16:rowId xmlns:a16="http://schemas.microsoft.com/office/drawing/2014/main" val="554755241"/>
                  </a:ext>
                </a:extLst>
              </a:tr>
              <a:tr h="288715">
                <a:tc>
                  <a:txBody>
                    <a:bodyPr/>
                    <a:lstStyle/>
                    <a:p>
                      <a:r>
                        <a:rPr lang="en-US" sz="4000" b="0">
                          <a:solidFill>
                            <a:schemeClr val="tx2"/>
                          </a:solidFill>
                        </a:rPr>
                        <a:t>Ozempic</a:t>
                      </a:r>
                    </a:p>
                  </a:txBody>
                  <a:tcPr/>
                </a:tc>
                <a:tc>
                  <a:txBody>
                    <a:bodyPr/>
                    <a:lstStyle/>
                    <a:p>
                      <a:r>
                        <a:rPr lang="en-US" sz="4000" b="0">
                          <a:solidFill>
                            <a:schemeClr val="tx2"/>
                          </a:solidFill>
                        </a:rPr>
                        <a:t>3 days</a:t>
                      </a:r>
                    </a:p>
                  </a:txBody>
                  <a:tcPr/>
                </a:tc>
                <a:extLst>
                  <a:ext uri="{0D108BD9-81ED-4DB2-BD59-A6C34878D82A}">
                    <a16:rowId xmlns:a16="http://schemas.microsoft.com/office/drawing/2014/main" val="2565985318"/>
                  </a:ext>
                </a:extLst>
              </a:tr>
              <a:tr h="288715">
                <a:tc>
                  <a:txBody>
                    <a:bodyPr/>
                    <a:lstStyle/>
                    <a:p>
                      <a:r>
                        <a:rPr lang="en-US" sz="4000" b="0">
                          <a:solidFill>
                            <a:schemeClr val="tx2"/>
                          </a:solidFill>
                        </a:rPr>
                        <a:t>Wegovy</a:t>
                      </a:r>
                    </a:p>
                  </a:txBody>
                  <a:tcPr/>
                </a:tc>
                <a:tc>
                  <a:txBody>
                    <a:bodyPr/>
                    <a:lstStyle/>
                    <a:p>
                      <a:r>
                        <a:rPr lang="en-US" sz="4000" b="0">
                          <a:solidFill>
                            <a:schemeClr val="tx2"/>
                          </a:solidFill>
                        </a:rPr>
                        <a:t>2 days</a:t>
                      </a:r>
                    </a:p>
                  </a:txBody>
                  <a:tcPr/>
                </a:tc>
                <a:extLst>
                  <a:ext uri="{0D108BD9-81ED-4DB2-BD59-A6C34878D82A}">
                    <a16:rowId xmlns:a16="http://schemas.microsoft.com/office/drawing/2014/main" val="1652468515"/>
                  </a:ext>
                </a:extLst>
              </a:tr>
              <a:tr h="288715">
                <a:tc>
                  <a:txBody>
                    <a:bodyPr/>
                    <a:lstStyle/>
                    <a:p>
                      <a:r>
                        <a:rPr lang="en-US" sz="4000" b="0">
                          <a:solidFill>
                            <a:schemeClr val="tx2"/>
                          </a:solidFill>
                        </a:rPr>
                        <a:t>Mounjaro</a:t>
                      </a:r>
                    </a:p>
                  </a:txBody>
                  <a:tcPr/>
                </a:tc>
                <a:tc>
                  <a:txBody>
                    <a:bodyPr/>
                    <a:lstStyle/>
                    <a:p>
                      <a:r>
                        <a:rPr lang="en-US" sz="4000" b="0">
                          <a:solidFill>
                            <a:schemeClr val="tx2"/>
                          </a:solidFill>
                        </a:rPr>
                        <a:t>3 days</a:t>
                      </a:r>
                    </a:p>
                  </a:txBody>
                  <a:tcPr/>
                </a:tc>
                <a:extLst>
                  <a:ext uri="{0D108BD9-81ED-4DB2-BD59-A6C34878D82A}">
                    <a16:rowId xmlns:a16="http://schemas.microsoft.com/office/drawing/2014/main" val="3835913230"/>
                  </a:ext>
                </a:extLst>
              </a:tr>
              <a:tr h="288715">
                <a:tc>
                  <a:txBody>
                    <a:bodyPr/>
                    <a:lstStyle/>
                    <a:p>
                      <a:r>
                        <a:rPr lang="en-US" sz="4000" b="0">
                          <a:solidFill>
                            <a:schemeClr val="tx2"/>
                          </a:solidFill>
                        </a:rPr>
                        <a:t>Zepbound</a:t>
                      </a:r>
                    </a:p>
                  </a:txBody>
                  <a:tcPr/>
                </a:tc>
                <a:tc>
                  <a:txBody>
                    <a:bodyPr/>
                    <a:lstStyle/>
                    <a:p>
                      <a:r>
                        <a:rPr lang="en-US" sz="4000" b="0">
                          <a:solidFill>
                            <a:schemeClr val="tx2"/>
                          </a:solidFill>
                        </a:rPr>
                        <a:t>3 days</a:t>
                      </a:r>
                    </a:p>
                  </a:txBody>
                  <a:tcPr/>
                </a:tc>
                <a:extLst>
                  <a:ext uri="{0D108BD9-81ED-4DB2-BD59-A6C34878D82A}">
                    <a16:rowId xmlns:a16="http://schemas.microsoft.com/office/drawing/2014/main" val="1138447523"/>
                  </a:ext>
                </a:extLst>
              </a:tr>
            </a:tbl>
          </a:graphicData>
        </a:graphic>
      </p:graphicFrame>
    </p:spTree>
    <p:extLst>
      <p:ext uri="{BB962C8B-B14F-4D97-AF65-F5344CB8AC3E}">
        <p14:creationId xmlns:p14="http://schemas.microsoft.com/office/powerpoint/2010/main" val="2852431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95FAB113-E81E-4A5A-BD00-57A4E1647474}"/>
              </a:ext>
            </a:extLst>
          </p:cNvPr>
          <p:cNvSpPr>
            <a:spLocks noGrp="1"/>
          </p:cNvSpPr>
          <p:nvPr>
            <p:ph type="title"/>
          </p:nvPr>
        </p:nvSpPr>
        <p:spPr>
          <a:xfrm>
            <a:off x="1831741" y="3429000"/>
            <a:ext cx="8300350" cy="2743200"/>
          </a:xfrm>
        </p:spPr>
        <p:txBody>
          <a:bodyPr>
            <a:normAutofit/>
          </a:bodyPr>
          <a:lstStyle/>
          <a:p>
            <a:pPr algn="ctr"/>
            <a:r>
              <a:rPr lang="en-US" altLang="en-US" sz="7200" cap="none">
                <a:latin typeface="Lucida Sans" panose="020B0602030504020204" pitchFamily="34" charset="0"/>
                <a:ea typeface="ＭＳ Ｐゴシック" panose="020B0600070205080204" pitchFamily="34" charset="-128"/>
              </a:rPr>
              <a:t>Supply Issues</a:t>
            </a:r>
            <a:br>
              <a:rPr lang="en-US" altLang="en-US" sz="7200" cap="none">
                <a:latin typeface="Lucida Sans" panose="020B0602030504020204" pitchFamily="34" charset="0"/>
                <a:ea typeface="ＭＳ Ｐゴシック" panose="020B0600070205080204" pitchFamily="34" charset="-128"/>
              </a:rPr>
            </a:br>
            <a:endParaRPr lang="en-US" altLang="en-US" sz="7200" cap="none">
              <a:latin typeface="Lucida Sans" panose="020B0602030504020204" pitchFamily="34" charset="0"/>
              <a:ea typeface="ＭＳ Ｐゴシック" panose="020B0600070205080204" pitchFamily="34" charset="-128"/>
            </a:endParaRPr>
          </a:p>
        </p:txBody>
      </p:sp>
    </p:spTree>
    <p:extLst>
      <p:ext uri="{BB962C8B-B14F-4D97-AF65-F5344CB8AC3E}">
        <p14:creationId xmlns:p14="http://schemas.microsoft.com/office/powerpoint/2010/main" val="9799550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1507CC2-6E1C-BCA2-F5B7-35778209B426}"/>
              </a:ext>
            </a:extLst>
          </p:cNvPr>
          <p:cNvSpPr>
            <a:spLocks noGrp="1"/>
          </p:cNvSpPr>
          <p:nvPr>
            <p:ph idx="1"/>
          </p:nvPr>
        </p:nvSpPr>
        <p:spPr/>
        <p:txBody>
          <a:bodyPr/>
          <a:lstStyle/>
          <a:p>
            <a:endParaRPr lang="en-US"/>
          </a:p>
          <a:p>
            <a:endParaRPr lang="en-US"/>
          </a:p>
        </p:txBody>
      </p:sp>
      <p:sp>
        <p:nvSpPr>
          <p:cNvPr id="3" name="Title 2">
            <a:extLst>
              <a:ext uri="{FF2B5EF4-FFF2-40B4-BE49-F238E27FC236}">
                <a16:creationId xmlns:a16="http://schemas.microsoft.com/office/drawing/2014/main" id="{CCC15AD3-66A6-7B5D-C7FA-33C6F9913303}"/>
              </a:ext>
            </a:extLst>
          </p:cNvPr>
          <p:cNvSpPr>
            <a:spLocks noGrp="1"/>
          </p:cNvSpPr>
          <p:nvPr>
            <p:ph type="title"/>
          </p:nvPr>
        </p:nvSpPr>
        <p:spPr>
          <a:xfrm>
            <a:off x="1505873" y="4462572"/>
            <a:ext cx="7499360" cy="1325563"/>
          </a:xfrm>
        </p:spPr>
        <p:txBody>
          <a:bodyPr>
            <a:normAutofit/>
          </a:bodyPr>
          <a:lstStyle/>
          <a:p>
            <a:r>
              <a:rPr lang="en-US" sz="4400" cap="none">
                <a:solidFill>
                  <a:schemeClr val="tx2"/>
                </a:solidFill>
                <a:latin typeface="+mn-lt"/>
              </a:rPr>
              <a:t>Trying To Get Rx Filled</a:t>
            </a:r>
          </a:p>
        </p:txBody>
      </p:sp>
    </p:spTree>
    <p:extLst>
      <p:ext uri="{BB962C8B-B14F-4D97-AF65-F5344CB8AC3E}">
        <p14:creationId xmlns:p14="http://schemas.microsoft.com/office/powerpoint/2010/main" val="17276080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1507CC2-6E1C-BCA2-F5B7-35778209B426}"/>
              </a:ext>
            </a:extLst>
          </p:cNvPr>
          <p:cNvSpPr>
            <a:spLocks noGrp="1"/>
          </p:cNvSpPr>
          <p:nvPr>
            <p:ph idx="1"/>
          </p:nvPr>
        </p:nvSpPr>
        <p:spPr/>
        <p:txBody>
          <a:bodyPr/>
          <a:lstStyle/>
          <a:p>
            <a:endParaRPr lang="en-US"/>
          </a:p>
          <a:p>
            <a:endParaRPr lang="en-US"/>
          </a:p>
        </p:txBody>
      </p:sp>
      <p:pic>
        <p:nvPicPr>
          <p:cNvPr id="15362" name="Picture 2" descr="Wild Wild West Free Stock Photo - Public Domain Pictures">
            <a:extLst>
              <a:ext uri="{FF2B5EF4-FFF2-40B4-BE49-F238E27FC236}">
                <a16:creationId xmlns:a16="http://schemas.microsoft.com/office/drawing/2014/main" id="{8E126355-24C7-B8F5-8D83-7FC64131F0D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977" b="6063"/>
          <a:stretch/>
        </p:blipFill>
        <p:spPr bwMode="auto">
          <a:xfrm>
            <a:off x="288802" y="0"/>
            <a:ext cx="11614396" cy="65783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itle 2">
            <a:extLst>
              <a:ext uri="{FF2B5EF4-FFF2-40B4-BE49-F238E27FC236}">
                <a16:creationId xmlns:a16="http://schemas.microsoft.com/office/drawing/2014/main" id="{A9CBE278-7915-CB13-7823-861A547084C4}"/>
              </a:ext>
            </a:extLst>
          </p:cNvPr>
          <p:cNvSpPr txBox="1">
            <a:spLocks/>
          </p:cNvSpPr>
          <p:nvPr/>
        </p:nvSpPr>
        <p:spPr>
          <a:xfrm>
            <a:off x="1505873" y="4462572"/>
            <a:ext cx="7499360"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400" kern="1200" cap="all" baseline="0">
                <a:solidFill>
                  <a:schemeClr val="accent1">
                    <a:lumMod val="75000"/>
                  </a:schemeClr>
                </a:solidFill>
                <a:latin typeface="+mj-lt"/>
                <a:ea typeface="+mj-ea"/>
                <a:cs typeface="+mj-cs"/>
              </a:defRPr>
            </a:lvl1pPr>
          </a:lstStyle>
          <a:p>
            <a:r>
              <a:rPr lang="en-US" sz="4400" cap="none">
                <a:solidFill>
                  <a:schemeClr val="bg1"/>
                </a:solidFill>
                <a:latin typeface="+mn-lt"/>
              </a:rPr>
              <a:t>Trying To Get Rx Filled</a:t>
            </a:r>
          </a:p>
        </p:txBody>
      </p:sp>
    </p:spTree>
    <p:extLst>
      <p:ext uri="{BB962C8B-B14F-4D97-AF65-F5344CB8AC3E}">
        <p14:creationId xmlns:p14="http://schemas.microsoft.com/office/powerpoint/2010/main" val="329812857"/>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1507CC2-6E1C-BCA2-F5B7-35778209B426}"/>
              </a:ext>
            </a:extLst>
          </p:cNvPr>
          <p:cNvSpPr>
            <a:spLocks noGrp="1"/>
          </p:cNvSpPr>
          <p:nvPr>
            <p:ph idx="1"/>
          </p:nvPr>
        </p:nvSpPr>
        <p:spPr/>
        <p:txBody>
          <a:bodyPr/>
          <a:lstStyle/>
          <a:p>
            <a:endParaRPr lang="en-US"/>
          </a:p>
          <a:p>
            <a:endParaRPr lang="en-US"/>
          </a:p>
        </p:txBody>
      </p:sp>
      <p:pic>
        <p:nvPicPr>
          <p:cNvPr id="15362" name="Picture 2" descr="Wild Wild West Free Stock Photo - Public Domain Pictures">
            <a:extLst>
              <a:ext uri="{FF2B5EF4-FFF2-40B4-BE49-F238E27FC236}">
                <a16:creationId xmlns:a16="http://schemas.microsoft.com/office/drawing/2014/main" id="{8E126355-24C7-B8F5-8D83-7FC64131F0DF}"/>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t="8977" b="6063"/>
          <a:stretch/>
        </p:blipFill>
        <p:spPr bwMode="auto">
          <a:xfrm>
            <a:off x="288802" y="0"/>
            <a:ext cx="11614396" cy="6578300"/>
          </a:xfrm>
          <a:prstGeom prst="rect">
            <a:avLst/>
          </a:prstGeom>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D74383B-8D1F-E41E-15F9-AAD5275F7D34}"/>
              </a:ext>
            </a:extLst>
          </p:cNvPr>
          <p:cNvSpPr txBox="1"/>
          <p:nvPr/>
        </p:nvSpPr>
        <p:spPr>
          <a:xfrm>
            <a:off x="3406459" y="1433782"/>
            <a:ext cx="5379083" cy="3046988"/>
          </a:xfrm>
          <a:prstGeom prst="rect">
            <a:avLst/>
          </a:prstGeom>
          <a:noFill/>
        </p:spPr>
        <p:txBody>
          <a:bodyPr wrap="square">
            <a:spAutoFit/>
          </a:bodyPr>
          <a:lstStyle/>
          <a:p>
            <a:r>
              <a:rPr lang="en-US" sz="4800" b="1">
                <a:solidFill>
                  <a:schemeClr val="tx2"/>
                </a:solidFill>
                <a:latin typeface="Lucida Sans" panose="020B0602030504020204" pitchFamily="34" charset="0"/>
              </a:rPr>
              <a:t>I couldn’t get it for a month, do I restart on my regular dose?</a:t>
            </a:r>
            <a:endParaRPr lang="en-US" sz="4800">
              <a:latin typeface="Lucida Sans" panose="020B0602030504020204" pitchFamily="34" charset="0"/>
            </a:endParaRPr>
          </a:p>
        </p:txBody>
      </p:sp>
    </p:spTree>
    <p:extLst>
      <p:ext uri="{BB962C8B-B14F-4D97-AF65-F5344CB8AC3E}">
        <p14:creationId xmlns:p14="http://schemas.microsoft.com/office/powerpoint/2010/main" val="5182036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1507CC2-6E1C-BCA2-F5B7-35778209B426}"/>
              </a:ext>
            </a:extLst>
          </p:cNvPr>
          <p:cNvSpPr>
            <a:spLocks noGrp="1"/>
          </p:cNvSpPr>
          <p:nvPr>
            <p:ph idx="1"/>
          </p:nvPr>
        </p:nvSpPr>
        <p:spPr/>
        <p:txBody>
          <a:bodyPr/>
          <a:lstStyle/>
          <a:p>
            <a:endParaRPr lang="en-US"/>
          </a:p>
          <a:p>
            <a:endParaRPr lang="en-US"/>
          </a:p>
        </p:txBody>
      </p:sp>
      <p:pic>
        <p:nvPicPr>
          <p:cNvPr id="15362" name="Picture 2" descr="Wild Wild West Free Stock Photo - Public Domain Pictures">
            <a:extLst>
              <a:ext uri="{FF2B5EF4-FFF2-40B4-BE49-F238E27FC236}">
                <a16:creationId xmlns:a16="http://schemas.microsoft.com/office/drawing/2014/main" id="{8E126355-24C7-B8F5-8D83-7FC64131F0DF}"/>
              </a:ext>
            </a:extLst>
          </p:cNvPr>
          <p:cNvPicPr>
            <a:picLocks noChangeAspect="1" noChangeArrowheads="1"/>
          </p:cNvPicPr>
          <p:nvPr/>
        </p:nvPicPr>
        <p:blipFill rotWithShape="1">
          <a:blip r:embed="rId3">
            <a:alphaModFix amt="20000"/>
            <a:extLst>
              <a:ext uri="{28A0092B-C50C-407E-A947-70E740481C1C}">
                <a14:useLocalDpi xmlns:a14="http://schemas.microsoft.com/office/drawing/2010/main" val="0"/>
              </a:ext>
            </a:extLst>
          </a:blip>
          <a:srcRect t="8977" b="6063"/>
          <a:stretch/>
        </p:blipFill>
        <p:spPr bwMode="auto">
          <a:xfrm>
            <a:off x="288802" y="0"/>
            <a:ext cx="11614396" cy="65783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D74383B-8D1F-E41E-15F9-AAD5275F7D34}"/>
              </a:ext>
            </a:extLst>
          </p:cNvPr>
          <p:cNvSpPr txBox="1"/>
          <p:nvPr/>
        </p:nvSpPr>
        <p:spPr>
          <a:xfrm>
            <a:off x="3406459" y="1373158"/>
            <a:ext cx="5379083" cy="3046988"/>
          </a:xfrm>
          <a:prstGeom prst="rect">
            <a:avLst/>
          </a:prstGeom>
          <a:noFill/>
        </p:spPr>
        <p:txBody>
          <a:bodyPr wrap="square">
            <a:spAutoFit/>
          </a:bodyPr>
          <a:lstStyle/>
          <a:p>
            <a:r>
              <a:rPr lang="en-US" sz="4800" b="1">
                <a:solidFill>
                  <a:schemeClr val="tx2"/>
                </a:solidFill>
                <a:latin typeface="Lucida Sans" panose="020B0602030504020204" pitchFamily="34" charset="0"/>
              </a:rPr>
              <a:t>I can’t get it at my pharmacy, can I get it compounded?</a:t>
            </a:r>
            <a:endParaRPr lang="en-US" sz="4800">
              <a:latin typeface="Lucida Sans" panose="020B0602030504020204" pitchFamily="34" charset="0"/>
            </a:endParaRPr>
          </a:p>
        </p:txBody>
      </p:sp>
    </p:spTree>
    <p:extLst>
      <p:ext uri="{BB962C8B-B14F-4D97-AF65-F5344CB8AC3E}">
        <p14:creationId xmlns:p14="http://schemas.microsoft.com/office/powerpoint/2010/main" val="21022835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1507CC2-6E1C-BCA2-F5B7-35778209B426}"/>
              </a:ext>
            </a:extLst>
          </p:cNvPr>
          <p:cNvSpPr>
            <a:spLocks noGrp="1"/>
          </p:cNvSpPr>
          <p:nvPr>
            <p:ph idx="1"/>
          </p:nvPr>
        </p:nvSpPr>
        <p:spPr/>
        <p:txBody>
          <a:bodyPr/>
          <a:lstStyle/>
          <a:p>
            <a:endParaRPr lang="en-US"/>
          </a:p>
          <a:p>
            <a:endParaRPr lang="en-US"/>
          </a:p>
        </p:txBody>
      </p:sp>
      <p:pic>
        <p:nvPicPr>
          <p:cNvPr id="15362" name="Picture 2" descr="Wild Wild West Free Stock Photo - Public Domain Pictures">
            <a:extLst>
              <a:ext uri="{FF2B5EF4-FFF2-40B4-BE49-F238E27FC236}">
                <a16:creationId xmlns:a16="http://schemas.microsoft.com/office/drawing/2014/main" id="{8E126355-24C7-B8F5-8D83-7FC64131F0DF}"/>
              </a:ext>
            </a:extLst>
          </p:cNvPr>
          <p:cNvPicPr>
            <a:picLocks noChangeAspect="1" noChangeArrowheads="1"/>
          </p:cNvPicPr>
          <p:nvPr/>
        </p:nvPicPr>
        <p:blipFill rotWithShape="1">
          <a:blip r:embed="rId3">
            <a:alphaModFix amt="20000"/>
            <a:extLst>
              <a:ext uri="{28A0092B-C50C-407E-A947-70E740481C1C}">
                <a14:useLocalDpi xmlns:a14="http://schemas.microsoft.com/office/drawing/2010/main" val="0"/>
              </a:ext>
            </a:extLst>
          </a:blip>
          <a:srcRect t="8977" b="6063"/>
          <a:stretch/>
        </p:blipFill>
        <p:spPr bwMode="auto">
          <a:xfrm>
            <a:off x="288802" y="0"/>
            <a:ext cx="11614396" cy="65783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5F75E18-D929-0F0B-21C6-AFB671C54689}"/>
              </a:ext>
            </a:extLst>
          </p:cNvPr>
          <p:cNvSpPr txBox="1"/>
          <p:nvPr/>
        </p:nvSpPr>
        <p:spPr>
          <a:xfrm>
            <a:off x="1136005" y="487172"/>
            <a:ext cx="10260477" cy="5909310"/>
          </a:xfrm>
          <a:prstGeom prst="rect">
            <a:avLst/>
          </a:prstGeom>
          <a:noFill/>
        </p:spPr>
        <p:txBody>
          <a:bodyPr wrap="square">
            <a:spAutoFit/>
          </a:bodyPr>
          <a:lstStyle/>
          <a:p>
            <a:r>
              <a:rPr lang="en-US" sz="5400" b="1" i="0">
                <a:solidFill>
                  <a:schemeClr val="tx2">
                    <a:lumMod val="85000"/>
                    <a:lumOff val="15000"/>
                  </a:schemeClr>
                </a:solidFill>
                <a:effectLst/>
                <a:latin typeface="Lucida Sans" panose="020B0602030504020204" pitchFamily="34" charset="0"/>
              </a:rPr>
              <a:t>Compounded “semaglutide” may be semaglutide sodium or semaglutide acetate. </a:t>
            </a:r>
          </a:p>
          <a:p>
            <a:endParaRPr lang="en-US" sz="5400" b="1">
              <a:solidFill>
                <a:schemeClr val="tx2">
                  <a:lumMod val="85000"/>
                  <a:lumOff val="15000"/>
                </a:schemeClr>
              </a:solidFill>
              <a:latin typeface="Lucida Sans" panose="020B0602030504020204" pitchFamily="34" charset="0"/>
            </a:endParaRPr>
          </a:p>
          <a:p>
            <a:r>
              <a:rPr lang="en-US" sz="5400" b="1">
                <a:solidFill>
                  <a:schemeClr val="tx2">
                    <a:lumMod val="85000"/>
                    <a:lumOff val="15000"/>
                  </a:schemeClr>
                </a:solidFill>
                <a:latin typeface="Lucida Sans" panose="020B0602030504020204" pitchFamily="34" charset="0"/>
              </a:rPr>
              <a:t>These forms have </a:t>
            </a:r>
            <a:r>
              <a:rPr lang="en-US" sz="5400" b="1" i="0">
                <a:solidFill>
                  <a:schemeClr val="tx2">
                    <a:lumMod val="85000"/>
                    <a:lumOff val="15000"/>
                  </a:schemeClr>
                </a:solidFill>
                <a:effectLst/>
                <a:latin typeface="Lucida Sans" panose="020B0602030504020204" pitchFamily="34" charset="0"/>
              </a:rPr>
              <a:t>not been shown to be safe </a:t>
            </a:r>
            <a:r>
              <a:rPr lang="en-US" sz="5400" b="1">
                <a:solidFill>
                  <a:schemeClr val="tx2">
                    <a:lumMod val="85000"/>
                    <a:lumOff val="15000"/>
                  </a:schemeClr>
                </a:solidFill>
                <a:latin typeface="Lucida Sans" panose="020B0602030504020204" pitchFamily="34" charset="0"/>
              </a:rPr>
              <a:t>or</a:t>
            </a:r>
            <a:r>
              <a:rPr lang="en-US" sz="5400" b="1" i="0">
                <a:solidFill>
                  <a:schemeClr val="tx2">
                    <a:lumMod val="85000"/>
                    <a:lumOff val="15000"/>
                  </a:schemeClr>
                </a:solidFill>
                <a:effectLst/>
                <a:latin typeface="Lucida Sans" panose="020B0602030504020204" pitchFamily="34" charset="0"/>
              </a:rPr>
              <a:t> effective.</a:t>
            </a:r>
            <a:endParaRPr lang="en-US" sz="5400" b="1">
              <a:latin typeface="Lucida Sans" panose="020B0602030504020204" pitchFamily="34" charset="0"/>
            </a:endParaRPr>
          </a:p>
        </p:txBody>
      </p:sp>
    </p:spTree>
    <p:extLst>
      <p:ext uri="{BB962C8B-B14F-4D97-AF65-F5344CB8AC3E}">
        <p14:creationId xmlns:p14="http://schemas.microsoft.com/office/powerpoint/2010/main" val="82622480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0187" y="554777"/>
            <a:ext cx="9875520" cy="1482571"/>
          </a:xfrm>
        </p:spPr>
        <p:txBody>
          <a:bodyPr>
            <a:noAutofit/>
          </a:bodyPr>
          <a:lstStyle/>
          <a:p>
            <a:pPr algn="ctr"/>
            <a:r>
              <a:rPr lang="en-US">
                <a:cs typeface="Arial" panose="020B0604020202020204" pitchFamily="34" charset="0"/>
              </a:rPr>
              <a:t>How To Prove A Drug Does Not Increase Risk?</a:t>
            </a:r>
          </a:p>
        </p:txBody>
      </p:sp>
      <p:sp>
        <p:nvSpPr>
          <p:cNvPr id="8" name="TextBox 7">
            <a:extLst>
              <a:ext uri="{FF2B5EF4-FFF2-40B4-BE49-F238E27FC236}">
                <a16:creationId xmlns:a16="http://schemas.microsoft.com/office/drawing/2014/main" id="{CFD1D494-2640-4F32-B17A-74B32BE69DC3}"/>
              </a:ext>
            </a:extLst>
          </p:cNvPr>
          <p:cNvSpPr txBox="1"/>
          <p:nvPr/>
        </p:nvSpPr>
        <p:spPr>
          <a:xfrm>
            <a:off x="974542" y="2403079"/>
            <a:ext cx="10131229" cy="2923877"/>
          </a:xfrm>
          <a:prstGeom prst="rect">
            <a:avLst/>
          </a:prstGeom>
          <a:noFill/>
        </p:spPr>
        <p:txBody>
          <a:bodyPr wrap="square">
            <a:spAutoFit/>
          </a:bodyPr>
          <a:lstStyle/>
          <a:p>
            <a:pPr algn="ctr"/>
            <a:r>
              <a:rPr lang="en-US" sz="5333" b="1" u="sng" dirty="0">
                <a:solidFill>
                  <a:srgbClr val="FF0000"/>
                </a:solidFill>
              </a:rPr>
              <a:t>C</a:t>
            </a:r>
            <a:r>
              <a:rPr lang="en-US" sz="5333" dirty="0">
                <a:solidFill>
                  <a:schemeClr val="tx2"/>
                </a:solidFill>
              </a:rPr>
              <a:t>ardio-</a:t>
            </a:r>
            <a:r>
              <a:rPr lang="en-US" sz="5333" b="1" u="sng" dirty="0">
                <a:solidFill>
                  <a:srgbClr val="FF0000"/>
                </a:solidFill>
              </a:rPr>
              <a:t>V</a:t>
            </a:r>
            <a:r>
              <a:rPr lang="en-US" sz="5333" dirty="0">
                <a:solidFill>
                  <a:schemeClr val="tx2"/>
                </a:solidFill>
              </a:rPr>
              <a:t>ascular</a:t>
            </a:r>
            <a:r>
              <a:rPr lang="en-US" sz="5333" dirty="0"/>
              <a:t> </a:t>
            </a:r>
            <a:r>
              <a:rPr lang="en-US" sz="5333" b="1" u="sng" dirty="0">
                <a:solidFill>
                  <a:srgbClr val="FF0000"/>
                </a:solidFill>
              </a:rPr>
              <a:t>O</a:t>
            </a:r>
            <a:r>
              <a:rPr lang="en-US" sz="5333" dirty="0">
                <a:solidFill>
                  <a:schemeClr val="tx2"/>
                </a:solidFill>
              </a:rPr>
              <a:t>utcome</a:t>
            </a:r>
            <a:r>
              <a:rPr lang="en-US" sz="5333" dirty="0"/>
              <a:t> </a:t>
            </a:r>
            <a:r>
              <a:rPr lang="en-US" sz="5333" b="1" u="sng" dirty="0">
                <a:solidFill>
                  <a:srgbClr val="FF0000"/>
                </a:solidFill>
              </a:rPr>
              <a:t>T</a:t>
            </a:r>
            <a:r>
              <a:rPr lang="en-US" sz="5333" dirty="0">
                <a:solidFill>
                  <a:schemeClr val="tx2"/>
                </a:solidFill>
              </a:rPr>
              <a:t>rial</a:t>
            </a:r>
          </a:p>
          <a:p>
            <a:endParaRPr lang="en-US" sz="5867" dirty="0">
              <a:solidFill>
                <a:schemeClr val="bg1"/>
              </a:solidFill>
            </a:endParaRPr>
          </a:p>
          <a:p>
            <a:pPr algn="ctr"/>
            <a:r>
              <a:rPr lang="en-US" sz="7200" b="1" dirty="0">
                <a:solidFill>
                  <a:srgbClr val="FF0000"/>
                </a:solidFill>
              </a:rPr>
              <a:t>CVOT</a:t>
            </a:r>
          </a:p>
        </p:txBody>
      </p:sp>
    </p:spTree>
    <p:custDataLst>
      <p:tags r:id="rId1"/>
    </p:custDataLst>
    <p:extLst>
      <p:ext uri="{BB962C8B-B14F-4D97-AF65-F5344CB8AC3E}">
        <p14:creationId xmlns:p14="http://schemas.microsoft.com/office/powerpoint/2010/main" val="190103874"/>
      </p:ext>
    </p:extLst>
  </p:cSld>
  <p:clrMapOvr>
    <a:masterClrMapping/>
  </p:clrMapOvr>
  <mc:AlternateContent xmlns:mc="http://schemas.openxmlformats.org/markup-compatibility/2006" xmlns:p14="http://schemas.microsoft.com/office/powerpoint/2010/main">
    <mc:Choice Requires="p14">
      <p:transition p14:dur="0" advTm="40601"/>
    </mc:Choice>
    <mc:Fallback xmlns="">
      <p:transition advTm="40601"/>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4BD8B-99C4-4A9B-BB73-6DE0678A3B5A}"/>
              </a:ext>
            </a:extLst>
          </p:cNvPr>
          <p:cNvSpPr>
            <a:spLocks noGrp="1"/>
          </p:cNvSpPr>
          <p:nvPr>
            <p:ph type="title"/>
          </p:nvPr>
        </p:nvSpPr>
        <p:spPr/>
        <p:txBody>
          <a:bodyPr/>
          <a:lstStyle/>
          <a:p>
            <a:r>
              <a:rPr lang="en-US" sz="8000" cap="none"/>
              <a:t>The Kidneys And SGLT2i</a:t>
            </a:r>
          </a:p>
        </p:txBody>
      </p:sp>
      <p:sp>
        <p:nvSpPr>
          <p:cNvPr id="3" name="Text Placeholder 2">
            <a:extLst>
              <a:ext uri="{FF2B5EF4-FFF2-40B4-BE49-F238E27FC236}">
                <a16:creationId xmlns:a16="http://schemas.microsoft.com/office/drawing/2014/main" id="{26CD1916-48F0-73A0-AEE1-278DA23AE00F}"/>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07434460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9805" y="234553"/>
            <a:ext cx="6858000" cy="857251"/>
          </a:xfrm>
        </p:spPr>
        <p:txBody>
          <a:bodyPr/>
          <a:lstStyle/>
          <a:p>
            <a:pPr algn="ctr"/>
            <a:r>
              <a:rPr lang="en-US">
                <a:latin typeface="+mn-lt"/>
              </a:rPr>
              <a:t>SGLT2i</a:t>
            </a:r>
          </a:p>
        </p:txBody>
      </p:sp>
      <p:sp>
        <p:nvSpPr>
          <p:cNvPr id="3" name="Content Placeholder 2"/>
          <p:cNvSpPr>
            <a:spLocks noGrp="1"/>
          </p:cNvSpPr>
          <p:nvPr>
            <p:ph idx="1"/>
          </p:nvPr>
        </p:nvSpPr>
        <p:spPr>
          <a:xfrm>
            <a:off x="514129" y="1091804"/>
            <a:ext cx="11189352" cy="1769639"/>
          </a:xfrm>
        </p:spPr>
        <p:txBody>
          <a:bodyPr>
            <a:noAutofit/>
          </a:bodyPr>
          <a:lstStyle/>
          <a:p>
            <a:pPr marL="34290" indent="0" algn="ctr">
              <a:buNone/>
            </a:pPr>
            <a:r>
              <a:rPr lang="en-US">
                <a:solidFill>
                  <a:schemeClr val="accent6"/>
                </a:solidFill>
              </a:rPr>
              <a:t>Sodium Glucose Linked Transporter 2 Inhibitors</a:t>
            </a:r>
          </a:p>
          <a:p>
            <a:pPr marL="34290" indent="0" algn="ctr">
              <a:buNone/>
            </a:pPr>
            <a:r>
              <a:rPr lang="en-US" sz="4267">
                <a:solidFill>
                  <a:schemeClr val="accent6"/>
                </a:solidFill>
              </a:rPr>
              <a:t>SGLT2i</a:t>
            </a:r>
          </a:p>
          <a:p>
            <a:pPr marL="34290" indent="0" algn="ctr">
              <a:buNone/>
            </a:pPr>
            <a:r>
              <a:rPr lang="en-US" sz="4267">
                <a:solidFill>
                  <a:schemeClr val="accent6"/>
                </a:solidFill>
              </a:rPr>
              <a:t>SGLT2</a:t>
            </a:r>
          </a:p>
        </p:txBody>
      </p:sp>
      <p:sp>
        <p:nvSpPr>
          <p:cNvPr id="4" name="AutoShape 2" descr="Free Health Kidneys Cliparts, Download Free Clip Art, Free Clip Art on  Clipart Library"/>
          <p:cNvSpPr>
            <a:spLocks noChangeAspect="1" noChangeArrowheads="1"/>
          </p:cNvSpPr>
          <p:nvPr/>
        </p:nvSpPr>
        <p:spPr bwMode="auto">
          <a:xfrm>
            <a:off x="1640681" y="7489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1" rIns="68580" bIns="34291" numCol="1" anchor="t" anchorCtr="0" compatLnSpc="1">
            <a:prstTxWarp prst="textNoShape">
              <a:avLst/>
            </a:prstTxWarp>
          </a:bodyPr>
          <a:lstStyle/>
          <a:p>
            <a:endParaRPr lang="en-US" sz="1351"/>
          </a:p>
        </p:txBody>
      </p:sp>
      <p:sp>
        <p:nvSpPr>
          <p:cNvPr id="5" name="AutoShape 4" descr="Free Health Kidneys Cliparts, Download Free Clip Art, Free Clip Art on  Clipart Library"/>
          <p:cNvSpPr>
            <a:spLocks noChangeAspect="1" noChangeArrowheads="1"/>
          </p:cNvSpPr>
          <p:nvPr/>
        </p:nvSpPr>
        <p:spPr bwMode="auto">
          <a:xfrm>
            <a:off x="1754981" y="8632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1" rIns="68580" bIns="34291" numCol="1" anchor="t" anchorCtr="0" compatLnSpc="1">
            <a:prstTxWarp prst="textNoShape">
              <a:avLst/>
            </a:prstTxWarp>
          </a:bodyPr>
          <a:lstStyle/>
          <a:p>
            <a:endParaRPr lang="en-US" sz="1351"/>
          </a:p>
        </p:txBody>
      </p:sp>
      <p:pic>
        <p:nvPicPr>
          <p:cNvPr id="4102" name="Picture 6" descr="Free Kidneys Health High Resolution Clip 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12474" y="3825987"/>
            <a:ext cx="4392661" cy="259925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903266184"/>
      </p:ext>
    </p:extLst>
  </p:cSld>
  <p:clrMapOvr>
    <a:masterClrMapping/>
  </p:clrMapOvr>
  <mc:AlternateContent xmlns:mc="http://schemas.openxmlformats.org/markup-compatibility/2006">
    <mc:Choice xmlns:p14="http://schemas.microsoft.com/office/powerpoint/2010/main" Requires="p14">
      <p:transition p14:dur="0" advTm="37183"/>
    </mc:Choice>
    <mc:Fallback>
      <p:transition advTm="3718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text&#10;&#10;Description automatically generated">
            <a:extLst>
              <a:ext uri="{FF2B5EF4-FFF2-40B4-BE49-F238E27FC236}">
                <a16:creationId xmlns:a16="http://schemas.microsoft.com/office/drawing/2014/main" id="{0064FA3B-A8ED-470A-97A2-304EB6D30146}"/>
              </a:ext>
            </a:extLst>
          </p:cNvPr>
          <p:cNvPicPr>
            <a:picLocks noChangeAspect="1"/>
          </p:cNvPicPr>
          <p:nvPr/>
        </p:nvPicPr>
        <p:blipFill>
          <a:blip r:embed="rId3"/>
          <a:stretch>
            <a:fillRect/>
          </a:stretch>
        </p:blipFill>
        <p:spPr>
          <a:xfrm>
            <a:off x="2194526" y="1025133"/>
            <a:ext cx="7071428" cy="4729064"/>
          </a:xfrm>
          <a:prstGeom prst="rect">
            <a:avLst/>
          </a:prstGeom>
        </p:spPr>
      </p:pic>
      <p:pic>
        <p:nvPicPr>
          <p:cNvPr id="9" name="Picture 10" descr="http://www.clipartbest.com/cliparts/aTe/ozn/aTeoznBqc.png">
            <a:extLst>
              <a:ext uri="{FF2B5EF4-FFF2-40B4-BE49-F238E27FC236}">
                <a16:creationId xmlns:a16="http://schemas.microsoft.com/office/drawing/2014/main" id="{8246453C-C5BE-4E12-9A72-5D8822D415C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6368850" flipV="1">
            <a:off x="2383856" y="1159794"/>
            <a:ext cx="405145" cy="16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descr="http://www.clipartbest.com/cliparts/aTe/ozn/aTeoznBqc.png">
            <a:extLst>
              <a:ext uri="{FF2B5EF4-FFF2-40B4-BE49-F238E27FC236}">
                <a16:creationId xmlns:a16="http://schemas.microsoft.com/office/drawing/2014/main" id="{9AA0ABAB-74BB-44E6-A214-FB0218D38E8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107259" flipV="1">
            <a:off x="2452022" y="1626660"/>
            <a:ext cx="405145" cy="16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http://www.clipartbest.com/cliparts/aTe/ozn/aTeoznBqc.png">
            <a:extLst>
              <a:ext uri="{FF2B5EF4-FFF2-40B4-BE49-F238E27FC236}">
                <a16:creationId xmlns:a16="http://schemas.microsoft.com/office/drawing/2014/main" id="{4042D3AD-1CCA-4ECA-A1F0-156BF7EA820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6233505" flipV="1">
            <a:off x="2452021" y="2158376"/>
            <a:ext cx="405145" cy="16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0" descr="http://www.clipartbest.com/cliparts/aTe/ozn/aTeoznBqc.png">
            <a:extLst>
              <a:ext uri="{FF2B5EF4-FFF2-40B4-BE49-F238E27FC236}">
                <a16:creationId xmlns:a16="http://schemas.microsoft.com/office/drawing/2014/main" id="{0EC47191-EE24-4A75-9BE6-A75BC690033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823158">
            <a:off x="1987435" y="3361180"/>
            <a:ext cx="1759909" cy="414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2B129B85-4230-441E-8A7D-492D7EE8C485}"/>
              </a:ext>
            </a:extLst>
          </p:cNvPr>
          <p:cNvSpPr txBox="1"/>
          <p:nvPr/>
        </p:nvSpPr>
        <p:spPr>
          <a:xfrm>
            <a:off x="1545941" y="4350343"/>
            <a:ext cx="2760212" cy="625877"/>
          </a:xfrm>
          <a:prstGeom prst="rect">
            <a:avLst/>
          </a:prstGeom>
          <a:noFill/>
        </p:spPr>
        <p:txBody>
          <a:bodyPr wrap="square" rtlCol="0">
            <a:spAutoFit/>
          </a:bodyPr>
          <a:lstStyle/>
          <a:p>
            <a:r>
              <a:rPr lang="en-US" sz="3467" b="1">
                <a:solidFill>
                  <a:schemeClr val="tx2"/>
                </a:solidFill>
              </a:rPr>
              <a:t>Glomerulus </a:t>
            </a:r>
          </a:p>
        </p:txBody>
      </p:sp>
      <p:pic>
        <p:nvPicPr>
          <p:cNvPr id="14" name="Picture 10" descr="http://www.clipartbest.com/cliparts/aTe/ozn/aTeoznBqc.png">
            <a:extLst>
              <a:ext uri="{FF2B5EF4-FFF2-40B4-BE49-F238E27FC236}">
                <a16:creationId xmlns:a16="http://schemas.microsoft.com/office/drawing/2014/main" id="{0F49ED43-3725-49E6-9225-BF7FFC29162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6942810">
            <a:off x="4026685" y="1136703"/>
            <a:ext cx="702961" cy="288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0" descr="http://www.clipartbest.com/cliparts/aTe/ozn/aTeoznBqc.png">
            <a:extLst>
              <a:ext uri="{FF2B5EF4-FFF2-40B4-BE49-F238E27FC236}">
                <a16:creationId xmlns:a16="http://schemas.microsoft.com/office/drawing/2014/main" id="{2A864F9A-5123-4A62-8A12-5971B5665C9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6942810">
            <a:off x="5680744" y="1136703"/>
            <a:ext cx="702961" cy="288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0" descr="http://www.clipartbest.com/cliparts/aTe/ozn/aTeoznBqc.png">
            <a:extLst>
              <a:ext uri="{FF2B5EF4-FFF2-40B4-BE49-F238E27FC236}">
                <a16:creationId xmlns:a16="http://schemas.microsoft.com/office/drawing/2014/main" id="{EC40FE6C-CD2F-42E5-8BD5-91E4DBDEF12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07970" y="3707179"/>
            <a:ext cx="702961" cy="288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0" descr="http://www.clipartbest.com/cliparts/aTe/ozn/aTeoznBqc.png">
            <a:extLst>
              <a:ext uri="{FF2B5EF4-FFF2-40B4-BE49-F238E27FC236}">
                <a16:creationId xmlns:a16="http://schemas.microsoft.com/office/drawing/2014/main" id="{82E6B1C2-545F-4554-B7B6-BBF406A425B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0800000">
            <a:off x="6795092" y="3244685"/>
            <a:ext cx="702961" cy="288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0" descr="http://www.clipartbest.com/cliparts/aTe/ozn/aTeoznBqc.png">
            <a:extLst>
              <a:ext uri="{FF2B5EF4-FFF2-40B4-BE49-F238E27FC236}">
                <a16:creationId xmlns:a16="http://schemas.microsoft.com/office/drawing/2014/main" id="{D22F9DAB-FCD4-47D9-BF39-54482384097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0800000">
            <a:off x="8984014" y="3429000"/>
            <a:ext cx="702961" cy="288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a:extLst>
              <a:ext uri="{FF2B5EF4-FFF2-40B4-BE49-F238E27FC236}">
                <a16:creationId xmlns:a16="http://schemas.microsoft.com/office/drawing/2014/main" id="{189DD65C-45E1-4CB0-9A85-8BD74CE79610}"/>
              </a:ext>
            </a:extLst>
          </p:cNvPr>
          <p:cNvSpPr txBox="1"/>
          <p:nvPr/>
        </p:nvSpPr>
        <p:spPr>
          <a:xfrm>
            <a:off x="9232226" y="4670704"/>
            <a:ext cx="2464348" cy="1159420"/>
          </a:xfrm>
          <a:prstGeom prst="rect">
            <a:avLst/>
          </a:prstGeom>
          <a:noFill/>
        </p:spPr>
        <p:txBody>
          <a:bodyPr wrap="square" rtlCol="0">
            <a:spAutoFit/>
          </a:bodyPr>
          <a:lstStyle/>
          <a:p>
            <a:r>
              <a:rPr lang="en-US" sz="3467" b="1">
                <a:solidFill>
                  <a:schemeClr val="tx2"/>
                </a:solidFill>
              </a:rPr>
              <a:t>Collecting</a:t>
            </a:r>
            <a:r>
              <a:rPr lang="en-US" sz="3467" b="1">
                <a:solidFill>
                  <a:schemeClr val="tx2">
                    <a:lumMod val="85000"/>
                    <a:lumOff val="15000"/>
                  </a:schemeClr>
                </a:solidFill>
              </a:rPr>
              <a:t> </a:t>
            </a:r>
            <a:r>
              <a:rPr lang="en-US" sz="3467" b="1">
                <a:solidFill>
                  <a:schemeClr val="tx2"/>
                </a:solidFill>
              </a:rPr>
              <a:t>Duct</a:t>
            </a:r>
          </a:p>
        </p:txBody>
      </p:sp>
      <p:sp>
        <p:nvSpPr>
          <p:cNvPr id="21" name="TextBox 20">
            <a:extLst>
              <a:ext uri="{FF2B5EF4-FFF2-40B4-BE49-F238E27FC236}">
                <a16:creationId xmlns:a16="http://schemas.microsoft.com/office/drawing/2014/main" id="{B2D527E8-0077-484D-8ED7-3FD379C4BE87}"/>
              </a:ext>
            </a:extLst>
          </p:cNvPr>
          <p:cNvSpPr txBox="1"/>
          <p:nvPr/>
        </p:nvSpPr>
        <p:spPr>
          <a:xfrm>
            <a:off x="6619186" y="918558"/>
            <a:ext cx="2364828" cy="625877"/>
          </a:xfrm>
          <a:prstGeom prst="rect">
            <a:avLst/>
          </a:prstGeom>
          <a:noFill/>
        </p:spPr>
        <p:txBody>
          <a:bodyPr wrap="square" rtlCol="0">
            <a:spAutoFit/>
          </a:bodyPr>
          <a:lstStyle/>
          <a:p>
            <a:r>
              <a:rPr lang="en-US" sz="3467" b="1">
                <a:solidFill>
                  <a:schemeClr val="tx2"/>
                </a:solidFill>
              </a:rPr>
              <a:t>Tubule</a:t>
            </a:r>
          </a:p>
        </p:txBody>
      </p:sp>
      <p:pic>
        <p:nvPicPr>
          <p:cNvPr id="22" name="Picture 10" descr="http://www.clipartbest.com/cliparts/aTe/ozn/aTeoznBqc.png">
            <a:extLst>
              <a:ext uri="{FF2B5EF4-FFF2-40B4-BE49-F238E27FC236}">
                <a16:creationId xmlns:a16="http://schemas.microsoft.com/office/drawing/2014/main" id="{9E1745AB-EE7A-47BA-9E17-B2C8F5D411D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4121909">
            <a:off x="7146573" y="2293929"/>
            <a:ext cx="702961" cy="288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28434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1"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text&#10;&#10;Description automatically generated">
            <a:extLst>
              <a:ext uri="{FF2B5EF4-FFF2-40B4-BE49-F238E27FC236}">
                <a16:creationId xmlns:a16="http://schemas.microsoft.com/office/drawing/2014/main" id="{0064FA3B-A8ED-470A-97A2-304EB6D30146}"/>
              </a:ext>
            </a:extLst>
          </p:cNvPr>
          <p:cNvPicPr>
            <a:picLocks noChangeAspect="1"/>
          </p:cNvPicPr>
          <p:nvPr/>
        </p:nvPicPr>
        <p:blipFill rotWithShape="1">
          <a:blip r:embed="rId2"/>
          <a:srcRect l="-1" r="43059" b="56768"/>
          <a:stretch/>
        </p:blipFill>
        <p:spPr>
          <a:xfrm>
            <a:off x="2087848" y="2420829"/>
            <a:ext cx="7178073" cy="3644692"/>
          </a:xfrm>
          <a:prstGeom prst="rect">
            <a:avLst/>
          </a:prstGeom>
        </p:spPr>
      </p:pic>
      <p:sp>
        <p:nvSpPr>
          <p:cNvPr id="17" name="TextBox 16">
            <a:extLst>
              <a:ext uri="{FF2B5EF4-FFF2-40B4-BE49-F238E27FC236}">
                <a16:creationId xmlns:a16="http://schemas.microsoft.com/office/drawing/2014/main" id="{2A4BDC91-E481-40CD-9CD8-6E852FBD5A63}"/>
              </a:ext>
            </a:extLst>
          </p:cNvPr>
          <p:cNvSpPr txBox="1"/>
          <p:nvPr/>
        </p:nvSpPr>
        <p:spPr>
          <a:xfrm>
            <a:off x="4311867" y="1154140"/>
            <a:ext cx="7271845" cy="1569660"/>
          </a:xfrm>
          <a:prstGeom prst="rect">
            <a:avLst/>
          </a:prstGeom>
          <a:noFill/>
        </p:spPr>
        <p:txBody>
          <a:bodyPr wrap="square" rtlCol="0">
            <a:spAutoFit/>
          </a:bodyPr>
          <a:lstStyle/>
          <a:p>
            <a:pPr algn="r"/>
            <a:r>
              <a:rPr lang="en-US" sz="4800" b="1">
                <a:solidFill>
                  <a:schemeClr val="tx2"/>
                </a:solidFill>
              </a:rPr>
              <a:t>Sodium Glucose Linked Transporter 2 (SGLT2)</a:t>
            </a:r>
          </a:p>
        </p:txBody>
      </p:sp>
      <p:pic>
        <p:nvPicPr>
          <p:cNvPr id="18" name="!!Group 9" descr="http://www.clipartbest.com/cliparts/aTe/ozn/aTeoznBqc.png">
            <a:extLst>
              <a:ext uri="{FF2B5EF4-FFF2-40B4-BE49-F238E27FC236}">
                <a16:creationId xmlns:a16="http://schemas.microsoft.com/office/drawing/2014/main" id="{18078012-8669-4808-B09E-0DA95A43BBE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356113" flipV="1">
            <a:off x="4786662" y="3787204"/>
            <a:ext cx="405145" cy="252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0" descr="http://www.clipartbest.com/cliparts/aTe/ozn/aTeoznBqc.png">
            <a:extLst>
              <a:ext uri="{FF2B5EF4-FFF2-40B4-BE49-F238E27FC236}">
                <a16:creationId xmlns:a16="http://schemas.microsoft.com/office/drawing/2014/main" id="{014FD719-A674-415A-972C-26C960BF78F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218460" flipV="1">
            <a:off x="5494514" y="4138308"/>
            <a:ext cx="405145" cy="176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0" descr="http://www.clipartbest.com/cliparts/aTe/ozn/aTeoznBqc.png">
            <a:extLst>
              <a:ext uri="{FF2B5EF4-FFF2-40B4-BE49-F238E27FC236}">
                <a16:creationId xmlns:a16="http://schemas.microsoft.com/office/drawing/2014/main" id="{79A35CE7-8C77-48EF-9C5B-D2C202EED2D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42551" flipV="1">
            <a:off x="5951370" y="4636559"/>
            <a:ext cx="405145" cy="176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0" descr="http://www.clipartbest.com/cliparts/aTe/ozn/aTeoznBqc.png">
            <a:extLst>
              <a:ext uri="{FF2B5EF4-FFF2-40B4-BE49-F238E27FC236}">
                <a16:creationId xmlns:a16="http://schemas.microsoft.com/office/drawing/2014/main" id="{2301CB64-2441-4E5E-AF11-D22DBB21618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8654695" flipV="1">
            <a:off x="6541638" y="4164139"/>
            <a:ext cx="430351" cy="16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0" descr="http://www.clipartbest.com/cliparts/aTe/ozn/aTeoznBqc.png">
            <a:extLst>
              <a:ext uri="{FF2B5EF4-FFF2-40B4-BE49-F238E27FC236}">
                <a16:creationId xmlns:a16="http://schemas.microsoft.com/office/drawing/2014/main" id="{FE374323-C74B-49B6-8EAF-38109777217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751701" flipV="1">
            <a:off x="7438158" y="3789724"/>
            <a:ext cx="405145" cy="176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162253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text&#10;&#10;Description automatically generated">
            <a:extLst>
              <a:ext uri="{FF2B5EF4-FFF2-40B4-BE49-F238E27FC236}">
                <a16:creationId xmlns:a16="http://schemas.microsoft.com/office/drawing/2014/main" id="{0064FA3B-A8ED-470A-97A2-304EB6D30146}"/>
              </a:ext>
            </a:extLst>
          </p:cNvPr>
          <p:cNvPicPr>
            <a:picLocks noChangeAspect="1"/>
          </p:cNvPicPr>
          <p:nvPr/>
        </p:nvPicPr>
        <p:blipFill rotWithShape="1">
          <a:blip r:embed="rId3"/>
          <a:srcRect l="-1" r="43059" b="56768"/>
          <a:stretch/>
        </p:blipFill>
        <p:spPr>
          <a:xfrm>
            <a:off x="2087848" y="2420829"/>
            <a:ext cx="7178073" cy="3644692"/>
          </a:xfrm>
          <a:prstGeom prst="rect">
            <a:avLst/>
          </a:prstGeom>
        </p:spPr>
      </p:pic>
      <p:pic>
        <p:nvPicPr>
          <p:cNvPr id="24" name="Picture 10" descr="http://www.clipartbest.com/cliparts/aTe/ozn/aTeoznBqc.png">
            <a:extLst>
              <a:ext uri="{FF2B5EF4-FFF2-40B4-BE49-F238E27FC236}">
                <a16:creationId xmlns:a16="http://schemas.microsoft.com/office/drawing/2014/main" id="{FE374323-C74B-49B6-8EAF-38109777217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751701" flipV="1">
            <a:off x="7438158" y="3789724"/>
            <a:ext cx="405145" cy="176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45706FC3-4642-4EED-9442-57845C47537B}"/>
              </a:ext>
            </a:extLst>
          </p:cNvPr>
          <p:cNvSpPr txBox="1"/>
          <p:nvPr/>
        </p:nvSpPr>
        <p:spPr>
          <a:xfrm>
            <a:off x="2341252" y="596059"/>
            <a:ext cx="9642841" cy="1241237"/>
          </a:xfrm>
          <a:prstGeom prst="rect">
            <a:avLst/>
          </a:prstGeom>
          <a:noFill/>
        </p:spPr>
        <p:txBody>
          <a:bodyPr wrap="square" rtlCol="0">
            <a:spAutoFit/>
          </a:bodyPr>
          <a:lstStyle/>
          <a:p>
            <a:pPr algn="r"/>
            <a:r>
              <a:rPr lang="en-US" sz="3733" b="1">
                <a:solidFill>
                  <a:schemeClr val="tx2"/>
                </a:solidFill>
              </a:rPr>
              <a:t>Sodium Glucose Linked Transporter 2 (SGLT2)</a:t>
            </a:r>
          </a:p>
          <a:p>
            <a:pPr algn="r"/>
            <a:r>
              <a:rPr lang="en-US" sz="3733" b="1">
                <a:solidFill>
                  <a:schemeClr val="tx2"/>
                </a:solidFill>
              </a:rPr>
              <a:t>…</a:t>
            </a:r>
            <a:r>
              <a:rPr lang="en-US" sz="3733" b="1" i="1">
                <a:solidFill>
                  <a:schemeClr val="tx2"/>
                </a:solidFill>
              </a:rPr>
              <a:t>transports</a:t>
            </a:r>
            <a:r>
              <a:rPr lang="en-US" sz="3733" b="1">
                <a:solidFill>
                  <a:schemeClr val="tx2"/>
                </a:solidFill>
              </a:rPr>
              <a:t> glucose + sodium OUT</a:t>
            </a:r>
          </a:p>
        </p:txBody>
      </p:sp>
      <p:pic>
        <p:nvPicPr>
          <p:cNvPr id="12" name="Picture 10" descr="http://www.clipartbest.com/cliparts/aTe/ozn/aTeoznBqc.png">
            <a:extLst>
              <a:ext uri="{FF2B5EF4-FFF2-40B4-BE49-F238E27FC236}">
                <a16:creationId xmlns:a16="http://schemas.microsoft.com/office/drawing/2014/main" id="{515BE5A1-2BCB-4B28-BE5E-D2323E4D6E2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5277768" y="2955512"/>
            <a:ext cx="702961" cy="288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0" descr="http://www.clipartbest.com/cliparts/aTe/ozn/aTeoznBqc.png">
            <a:extLst>
              <a:ext uri="{FF2B5EF4-FFF2-40B4-BE49-F238E27FC236}">
                <a16:creationId xmlns:a16="http://schemas.microsoft.com/office/drawing/2014/main" id="{C14F29EE-CBD4-4B5A-8990-68E72200F19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6636854" y="2926545"/>
            <a:ext cx="702961" cy="288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http://www.clipartbest.com/cliparts/aTe/ozn/aTeoznBqc.png">
            <a:extLst>
              <a:ext uri="{FF2B5EF4-FFF2-40B4-BE49-F238E27FC236}">
                <a16:creationId xmlns:a16="http://schemas.microsoft.com/office/drawing/2014/main" id="{38BD6508-FCBC-4E4F-825A-BA96A51C006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5897332" y="3306992"/>
            <a:ext cx="702961" cy="288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00636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text&#10;&#10;Description automatically generated">
            <a:extLst>
              <a:ext uri="{FF2B5EF4-FFF2-40B4-BE49-F238E27FC236}">
                <a16:creationId xmlns:a16="http://schemas.microsoft.com/office/drawing/2014/main" id="{0064FA3B-A8ED-470A-97A2-304EB6D30146}"/>
              </a:ext>
            </a:extLst>
          </p:cNvPr>
          <p:cNvPicPr>
            <a:picLocks noChangeAspect="1"/>
          </p:cNvPicPr>
          <p:nvPr/>
        </p:nvPicPr>
        <p:blipFill rotWithShape="1">
          <a:blip r:embed="rId2"/>
          <a:srcRect l="-1" r="43059" b="56768"/>
          <a:stretch/>
        </p:blipFill>
        <p:spPr>
          <a:xfrm>
            <a:off x="2087848" y="2420829"/>
            <a:ext cx="7178073" cy="3644692"/>
          </a:xfrm>
          <a:prstGeom prst="rect">
            <a:avLst/>
          </a:prstGeom>
        </p:spPr>
      </p:pic>
      <p:pic>
        <p:nvPicPr>
          <p:cNvPr id="24" name="Picture 10" descr="http://www.clipartbest.com/cliparts/aTe/ozn/aTeoznBqc.png">
            <a:extLst>
              <a:ext uri="{FF2B5EF4-FFF2-40B4-BE49-F238E27FC236}">
                <a16:creationId xmlns:a16="http://schemas.microsoft.com/office/drawing/2014/main" id="{FE374323-C74B-49B6-8EAF-38109777217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751701" flipV="1">
            <a:off x="7438158" y="3789724"/>
            <a:ext cx="405145" cy="176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9CC39966-AFAC-45A8-A5A6-8FA79A110C1D}"/>
              </a:ext>
            </a:extLst>
          </p:cNvPr>
          <p:cNvSpPr txBox="1"/>
          <p:nvPr/>
        </p:nvSpPr>
        <p:spPr>
          <a:xfrm>
            <a:off x="4811877" y="787630"/>
            <a:ext cx="6096000" cy="830997"/>
          </a:xfrm>
          <a:prstGeom prst="rect">
            <a:avLst/>
          </a:prstGeom>
          <a:noFill/>
        </p:spPr>
        <p:txBody>
          <a:bodyPr wrap="square">
            <a:spAutoFit/>
          </a:bodyPr>
          <a:lstStyle/>
          <a:p>
            <a:pPr algn="ctr"/>
            <a:r>
              <a:rPr lang="en-US" sz="4800" b="1">
                <a:solidFill>
                  <a:schemeClr val="tx2"/>
                </a:solidFill>
              </a:rPr>
              <a:t>SGL2 </a:t>
            </a:r>
            <a:r>
              <a:rPr lang="en-US" sz="4800" b="1" i="1">
                <a:solidFill>
                  <a:schemeClr val="tx2"/>
                </a:solidFill>
              </a:rPr>
              <a:t>Inhibitors</a:t>
            </a:r>
          </a:p>
        </p:txBody>
      </p:sp>
      <p:pic>
        <p:nvPicPr>
          <p:cNvPr id="10" name="Picture 10" descr="http://www.clipartbest.com/cliparts/aTe/ozn/aTeoznBqc.png">
            <a:extLst>
              <a:ext uri="{FF2B5EF4-FFF2-40B4-BE49-F238E27FC236}">
                <a16:creationId xmlns:a16="http://schemas.microsoft.com/office/drawing/2014/main" id="{5BD9406C-4422-46B4-9EFB-96170582AAC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5189920" y="2933496"/>
            <a:ext cx="702961" cy="288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0" descr="http://www.clipartbest.com/cliparts/aTe/ozn/aTeoznBqc.png">
            <a:extLst>
              <a:ext uri="{FF2B5EF4-FFF2-40B4-BE49-F238E27FC236}">
                <a16:creationId xmlns:a16="http://schemas.microsoft.com/office/drawing/2014/main" id="{B777C0F0-29B7-4D05-B74A-2D1AA3D101C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6597089" y="2933496"/>
            <a:ext cx="702961" cy="288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0" descr="http://www.clipartbest.com/cliparts/aTe/ozn/aTeoznBqc.png">
            <a:extLst>
              <a:ext uri="{FF2B5EF4-FFF2-40B4-BE49-F238E27FC236}">
                <a16:creationId xmlns:a16="http://schemas.microsoft.com/office/drawing/2014/main" id="{C2665874-88FB-4E95-A49C-AFE19E04BB4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5831317" y="3382391"/>
            <a:ext cx="702961" cy="288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75031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Urine therapy - Wikip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0714" y="532526"/>
            <a:ext cx="5250573" cy="52505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1133994"/>
      </p:ext>
    </p:extLst>
  </p:cSld>
  <p:clrMapOvr>
    <a:masterClrMapping/>
  </p:clrMapOvr>
  <mc:AlternateContent xmlns:mc="http://schemas.openxmlformats.org/markup-compatibility/2006">
    <mc:Choice xmlns:p14="http://schemas.microsoft.com/office/powerpoint/2010/main" Requires="p14">
      <p:transition p14:dur="0" advTm="4132"/>
    </mc:Choice>
    <mc:Fallback>
      <p:transition advTm="4132"/>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9704" y="283777"/>
            <a:ext cx="6858000" cy="857251"/>
          </a:xfrm>
        </p:spPr>
        <p:txBody>
          <a:bodyPr>
            <a:normAutofit/>
          </a:bodyPr>
          <a:lstStyle/>
          <a:p>
            <a:pPr algn="ctr"/>
            <a:r>
              <a:rPr lang="en-US">
                <a:latin typeface="+mn-lt"/>
              </a:rPr>
              <a:t>The Result? </a:t>
            </a:r>
          </a:p>
        </p:txBody>
      </p:sp>
      <p:sp>
        <p:nvSpPr>
          <p:cNvPr id="3" name="Content Placeholder 2"/>
          <p:cNvSpPr>
            <a:spLocks noGrp="1"/>
          </p:cNvSpPr>
          <p:nvPr>
            <p:ph idx="1"/>
          </p:nvPr>
        </p:nvSpPr>
        <p:spPr>
          <a:xfrm>
            <a:off x="1163782" y="1426998"/>
            <a:ext cx="11028218" cy="4038380"/>
          </a:xfrm>
        </p:spPr>
        <p:txBody>
          <a:bodyPr>
            <a:noAutofit/>
          </a:bodyPr>
          <a:lstStyle/>
          <a:p>
            <a:pPr>
              <a:spcAft>
                <a:spcPts val="1351"/>
              </a:spcAft>
            </a:pPr>
            <a:r>
              <a:rPr lang="en-US" sz="4200" dirty="0">
                <a:sym typeface="Wingdings" panose="05000000000000000000" pitchFamily="2" charset="2"/>
              </a:rPr>
              <a:t> blood sugar with very low risk of hypoglycemia</a:t>
            </a:r>
          </a:p>
          <a:p>
            <a:pPr>
              <a:spcAft>
                <a:spcPts val="1351"/>
              </a:spcAft>
            </a:pPr>
            <a:r>
              <a:rPr lang="en-US" sz="4200" dirty="0">
                <a:sym typeface="Wingdings" panose="05000000000000000000" pitchFamily="2" charset="2"/>
              </a:rPr>
              <a:t>Pulls out water </a:t>
            </a:r>
          </a:p>
          <a:p>
            <a:pPr lvl="1">
              <a:spcAft>
                <a:spcPts val="1351"/>
              </a:spcAft>
            </a:pPr>
            <a:r>
              <a:rPr lang="en-US" sz="4200" dirty="0">
                <a:sym typeface="Wingdings" panose="05000000000000000000" pitchFamily="2" charset="2"/>
              </a:rPr>
              <a:t> blood pressure (a little)</a:t>
            </a:r>
          </a:p>
          <a:p>
            <a:pPr lvl="1">
              <a:spcAft>
                <a:spcPts val="1351"/>
              </a:spcAft>
            </a:pPr>
            <a:r>
              <a:rPr lang="en-US" sz="4200" dirty="0">
                <a:sym typeface="Wingdings" panose="05000000000000000000" pitchFamily="2" charset="2"/>
              </a:rPr>
              <a:t>Possible dehydration </a:t>
            </a:r>
          </a:p>
          <a:p>
            <a:pPr lvl="1">
              <a:spcAft>
                <a:spcPts val="1351"/>
              </a:spcAft>
            </a:pPr>
            <a:r>
              <a:rPr lang="en-US" sz="4200" dirty="0"/>
              <a:t>Possible weight loss </a:t>
            </a:r>
            <a:endParaRPr lang="en-US" sz="4200" dirty="0">
              <a:sym typeface="Wingdings" panose="05000000000000000000" pitchFamily="2" charset="2"/>
            </a:endParaRPr>
          </a:p>
        </p:txBody>
      </p:sp>
    </p:spTree>
    <p:custDataLst>
      <p:tags r:id="rId1"/>
    </p:custDataLst>
    <p:extLst>
      <p:ext uri="{BB962C8B-B14F-4D97-AF65-F5344CB8AC3E}">
        <p14:creationId xmlns:p14="http://schemas.microsoft.com/office/powerpoint/2010/main" val="1496167050"/>
      </p:ext>
    </p:extLst>
  </p:cSld>
  <p:clrMapOvr>
    <a:masterClrMapping/>
  </p:clrMapOvr>
  <mc:AlternateContent xmlns:mc="http://schemas.openxmlformats.org/markup-compatibility/2006" xmlns:p14="http://schemas.microsoft.com/office/powerpoint/2010/main">
    <mc:Choice Requires="p14">
      <p:transition p14:dur="0" advTm="85706"/>
    </mc:Choice>
    <mc:Fallback xmlns="">
      <p:transition advTm="8570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48C074-0CCB-ED4F-0CF6-A2B3EC9CAA9C}"/>
              </a:ext>
            </a:extLst>
          </p:cNvPr>
          <p:cNvSpPr>
            <a:spLocks noGrp="1"/>
          </p:cNvSpPr>
          <p:nvPr>
            <p:ph type="title"/>
          </p:nvPr>
        </p:nvSpPr>
        <p:spPr>
          <a:xfrm>
            <a:off x="620067" y="2434710"/>
            <a:ext cx="10951866" cy="2743200"/>
          </a:xfrm>
        </p:spPr>
        <p:txBody>
          <a:bodyPr>
            <a:normAutofit/>
          </a:bodyPr>
          <a:lstStyle/>
          <a:p>
            <a:pPr algn="ctr"/>
            <a:r>
              <a:rPr lang="en-US" sz="6600" cap="none"/>
              <a:t> </a:t>
            </a:r>
            <a:r>
              <a:rPr lang="en-US" sz="6600" cap="none">
                <a:latin typeface="+mn-lt"/>
              </a:rPr>
              <a:t>LET’S MEET THE SGLT2i DRUGS!</a:t>
            </a:r>
            <a:endParaRPr lang="en-US" sz="6600">
              <a:latin typeface="+mn-lt"/>
            </a:endParaRPr>
          </a:p>
        </p:txBody>
      </p:sp>
    </p:spTree>
    <p:extLst>
      <p:ext uri="{BB962C8B-B14F-4D97-AF65-F5344CB8AC3E}">
        <p14:creationId xmlns:p14="http://schemas.microsoft.com/office/powerpoint/2010/main" val="256476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C87F35A7-E979-2EEF-48AA-C829985C3A97}"/>
              </a:ext>
            </a:extLst>
          </p:cNvPr>
          <p:cNvGraphicFramePr>
            <a:graphicFrameLocks noGrp="1"/>
          </p:cNvGraphicFramePr>
          <p:nvPr>
            <p:ph idx="1"/>
          </p:nvPr>
        </p:nvGraphicFramePr>
        <p:xfrm>
          <a:off x="1794164" y="260812"/>
          <a:ext cx="8603672" cy="6009153"/>
        </p:xfrm>
        <a:graphic>
          <a:graphicData uri="http://schemas.openxmlformats.org/drawingml/2006/table">
            <a:tbl>
              <a:tblPr firstRow="1" bandRow="1">
                <a:tableStyleId>{5940675A-B579-460E-94D1-54222C63F5DA}</a:tableStyleId>
              </a:tblPr>
              <a:tblGrid>
                <a:gridCol w="4306860">
                  <a:extLst>
                    <a:ext uri="{9D8B030D-6E8A-4147-A177-3AD203B41FA5}">
                      <a16:colId xmlns:a16="http://schemas.microsoft.com/office/drawing/2014/main" val="2678691995"/>
                    </a:ext>
                  </a:extLst>
                </a:gridCol>
                <a:gridCol w="4296812">
                  <a:extLst>
                    <a:ext uri="{9D8B030D-6E8A-4147-A177-3AD203B41FA5}">
                      <a16:colId xmlns:a16="http://schemas.microsoft.com/office/drawing/2014/main" val="4004944916"/>
                    </a:ext>
                  </a:extLst>
                </a:gridCol>
              </a:tblGrid>
              <a:tr h="1092573">
                <a:tc gridSpan="2">
                  <a:txBody>
                    <a:bodyPr/>
                    <a:lstStyle/>
                    <a:p>
                      <a:pPr algn="ctr"/>
                      <a:r>
                        <a:rPr lang="en-US" sz="5400" b="0">
                          <a:solidFill>
                            <a:schemeClr val="tx2"/>
                          </a:solidFill>
                        </a:rPr>
                        <a:t>SGT2I Drugs</a:t>
                      </a:r>
                    </a:p>
                  </a:txBody>
                  <a:tcPr>
                    <a:solidFill>
                      <a:schemeClr val="accent1"/>
                    </a:solidFill>
                  </a:tcPr>
                </a:tc>
                <a:tc hMerge="1">
                  <a:txBody>
                    <a:bodyPr/>
                    <a:lstStyle/>
                    <a:p>
                      <a:endParaRPr lang="en-US" sz="3300" b="0">
                        <a:solidFill>
                          <a:schemeClr val="tx2"/>
                        </a:solidFill>
                      </a:endParaRPr>
                    </a:p>
                  </a:txBody>
                  <a:tcPr>
                    <a:solidFill>
                      <a:schemeClr val="accent1"/>
                    </a:solidFill>
                  </a:tcPr>
                </a:tc>
                <a:extLst>
                  <a:ext uri="{0D108BD9-81ED-4DB2-BD59-A6C34878D82A}">
                    <a16:rowId xmlns:a16="http://schemas.microsoft.com/office/drawing/2014/main" val="2131388515"/>
                  </a:ext>
                </a:extLst>
              </a:tr>
              <a:tr h="983316">
                <a:tc>
                  <a:txBody>
                    <a:bodyPr/>
                    <a:lstStyle/>
                    <a:p>
                      <a:r>
                        <a:rPr lang="en-US" sz="4800" b="0">
                          <a:solidFill>
                            <a:schemeClr val="tx2"/>
                          </a:solidFill>
                          <a:sym typeface="Wingdings" panose="05000000000000000000" pitchFamily="2" charset="2"/>
                        </a:rPr>
                        <a:t>canagliflozin</a:t>
                      </a:r>
                      <a:endParaRPr lang="en-US" sz="4800" b="0">
                        <a:solidFill>
                          <a:schemeClr val="tx2"/>
                        </a:solidFill>
                      </a:endParaRPr>
                    </a:p>
                  </a:txBody>
                  <a:tcPr>
                    <a:solidFill>
                      <a:schemeClr val="accent2"/>
                    </a:solidFill>
                  </a:tcPr>
                </a:tc>
                <a:tc>
                  <a:txBody>
                    <a:bodyPr/>
                    <a:lstStyle/>
                    <a:p>
                      <a:r>
                        <a:rPr lang="en-US" sz="4800" b="0">
                          <a:solidFill>
                            <a:schemeClr val="tx2"/>
                          </a:solidFill>
                          <a:sym typeface="Wingdings" panose="05000000000000000000" pitchFamily="2" charset="2"/>
                        </a:rPr>
                        <a:t>Invokana</a:t>
                      </a:r>
                      <a:endParaRPr lang="en-US" sz="4800" b="0">
                        <a:solidFill>
                          <a:schemeClr val="tx2"/>
                        </a:solidFill>
                      </a:endParaRPr>
                    </a:p>
                  </a:txBody>
                  <a:tcPr>
                    <a:solidFill>
                      <a:schemeClr val="accent2"/>
                    </a:solidFill>
                  </a:tcPr>
                </a:tc>
                <a:extLst>
                  <a:ext uri="{0D108BD9-81ED-4DB2-BD59-A6C34878D82A}">
                    <a16:rowId xmlns:a16="http://schemas.microsoft.com/office/drawing/2014/main" val="2296209168"/>
                  </a:ext>
                </a:extLst>
              </a:tr>
              <a:tr h="983316">
                <a:tc>
                  <a:txBody>
                    <a:bodyPr/>
                    <a:lstStyle/>
                    <a:p>
                      <a:r>
                        <a:rPr lang="en-US" sz="4800" b="0">
                          <a:solidFill>
                            <a:schemeClr val="tx2"/>
                          </a:solidFill>
                          <a:sym typeface="Wingdings" panose="05000000000000000000" pitchFamily="2" charset="2"/>
                        </a:rPr>
                        <a:t>dapagliflozin</a:t>
                      </a:r>
                      <a:endParaRPr lang="en-US" sz="4800" b="0">
                        <a:solidFill>
                          <a:schemeClr val="tx2"/>
                        </a:solidFill>
                      </a:endParaRPr>
                    </a:p>
                  </a:txBody>
                  <a:tcPr/>
                </a:tc>
                <a:tc>
                  <a:txBody>
                    <a:bodyPr/>
                    <a:lstStyle/>
                    <a:p>
                      <a:r>
                        <a:rPr lang="en-US" sz="4800">
                          <a:solidFill>
                            <a:schemeClr val="tx2"/>
                          </a:solidFill>
                          <a:sym typeface="Wingdings" panose="05000000000000000000" pitchFamily="2" charset="2"/>
                        </a:rPr>
                        <a:t>Farxiga</a:t>
                      </a:r>
                      <a:endParaRPr lang="en-US" sz="4800">
                        <a:solidFill>
                          <a:schemeClr val="tx2"/>
                        </a:solidFill>
                      </a:endParaRPr>
                    </a:p>
                  </a:txBody>
                  <a:tcPr/>
                </a:tc>
                <a:extLst>
                  <a:ext uri="{0D108BD9-81ED-4DB2-BD59-A6C34878D82A}">
                    <a16:rowId xmlns:a16="http://schemas.microsoft.com/office/drawing/2014/main" val="3765236649"/>
                  </a:ext>
                </a:extLst>
              </a:tr>
              <a:tr h="983316">
                <a:tc>
                  <a:txBody>
                    <a:bodyPr/>
                    <a:lstStyle/>
                    <a:p>
                      <a:r>
                        <a:rPr lang="en-US" sz="4800" b="0">
                          <a:solidFill>
                            <a:schemeClr val="tx2"/>
                          </a:solidFill>
                        </a:rPr>
                        <a:t>empagliflozin</a:t>
                      </a:r>
                    </a:p>
                  </a:txBody>
                  <a:tcPr>
                    <a:solidFill>
                      <a:schemeClr val="accent2"/>
                    </a:solidFill>
                  </a:tcPr>
                </a:tc>
                <a:tc>
                  <a:txBody>
                    <a:bodyPr/>
                    <a:lstStyle/>
                    <a:p>
                      <a:r>
                        <a:rPr lang="en-US" sz="4800">
                          <a:solidFill>
                            <a:schemeClr val="tx2"/>
                          </a:solidFill>
                        </a:rPr>
                        <a:t>Jardiance</a:t>
                      </a:r>
                    </a:p>
                  </a:txBody>
                  <a:tcPr>
                    <a:solidFill>
                      <a:schemeClr val="accent2"/>
                    </a:solidFill>
                  </a:tcPr>
                </a:tc>
                <a:extLst>
                  <a:ext uri="{0D108BD9-81ED-4DB2-BD59-A6C34878D82A}">
                    <a16:rowId xmlns:a16="http://schemas.microsoft.com/office/drawing/2014/main" val="1397427363"/>
                  </a:ext>
                </a:extLst>
              </a:tr>
              <a:tr h="983316">
                <a:tc>
                  <a:txBody>
                    <a:bodyPr/>
                    <a:lstStyle/>
                    <a:p>
                      <a:r>
                        <a:rPr lang="en-US" sz="4800">
                          <a:solidFill>
                            <a:schemeClr val="tx2"/>
                          </a:solidFill>
                        </a:rPr>
                        <a:t>ertugliflozin</a:t>
                      </a:r>
                      <a:endParaRPr lang="en-US" sz="4800" b="0">
                        <a:solidFill>
                          <a:schemeClr val="tx2"/>
                        </a:solidFill>
                      </a:endParaRPr>
                    </a:p>
                  </a:txBody>
                  <a:tcPr/>
                </a:tc>
                <a:tc>
                  <a:txBody>
                    <a:bodyPr/>
                    <a:lstStyle/>
                    <a:p>
                      <a:r>
                        <a:rPr lang="en-US" sz="4800" err="1">
                          <a:solidFill>
                            <a:schemeClr val="tx2"/>
                          </a:solidFill>
                        </a:rPr>
                        <a:t>Steglatro</a:t>
                      </a:r>
                      <a:endParaRPr lang="en-US" sz="4800">
                        <a:solidFill>
                          <a:schemeClr val="tx2"/>
                        </a:solidFill>
                      </a:endParaRPr>
                    </a:p>
                  </a:txBody>
                  <a:tcPr/>
                </a:tc>
                <a:extLst>
                  <a:ext uri="{0D108BD9-81ED-4DB2-BD59-A6C34878D82A}">
                    <a16:rowId xmlns:a16="http://schemas.microsoft.com/office/drawing/2014/main" val="1919740002"/>
                  </a:ext>
                </a:extLst>
              </a:tr>
              <a:tr h="983316">
                <a:tc>
                  <a:txBody>
                    <a:bodyPr/>
                    <a:lstStyle/>
                    <a:p>
                      <a:r>
                        <a:rPr lang="en-US" sz="4800" b="0" i="0" kern="1200" err="1">
                          <a:solidFill>
                            <a:schemeClr val="tx2"/>
                          </a:solidFill>
                          <a:effectLst/>
                          <a:latin typeface="+mn-lt"/>
                          <a:ea typeface="+mn-ea"/>
                          <a:cs typeface="+mn-cs"/>
                        </a:rPr>
                        <a:t>bexagliflozin</a:t>
                      </a:r>
                      <a:endParaRPr lang="en-US" sz="4800" b="0">
                        <a:solidFill>
                          <a:schemeClr val="tx2"/>
                        </a:solidFill>
                      </a:endParaRPr>
                    </a:p>
                  </a:txBody>
                  <a:tcPr>
                    <a:solidFill>
                      <a:schemeClr val="accent2"/>
                    </a:solidFill>
                  </a:tcPr>
                </a:tc>
                <a:tc>
                  <a:txBody>
                    <a:bodyPr/>
                    <a:lstStyle/>
                    <a:p>
                      <a:r>
                        <a:rPr lang="en-US" sz="4800" err="1">
                          <a:solidFill>
                            <a:schemeClr val="tx2"/>
                          </a:solidFill>
                        </a:rPr>
                        <a:t>Brenzavvy</a:t>
                      </a:r>
                      <a:endParaRPr lang="en-US" sz="4800">
                        <a:solidFill>
                          <a:schemeClr val="tx2"/>
                        </a:solidFill>
                      </a:endParaRPr>
                    </a:p>
                  </a:txBody>
                  <a:tcPr>
                    <a:solidFill>
                      <a:schemeClr val="accent2"/>
                    </a:solidFill>
                  </a:tcPr>
                </a:tc>
                <a:extLst>
                  <a:ext uri="{0D108BD9-81ED-4DB2-BD59-A6C34878D82A}">
                    <a16:rowId xmlns:a16="http://schemas.microsoft.com/office/drawing/2014/main" val="3625767019"/>
                  </a:ext>
                </a:extLst>
              </a:tr>
            </a:tbl>
          </a:graphicData>
        </a:graphic>
      </p:graphicFrame>
    </p:spTree>
    <p:custDataLst>
      <p:tags r:id="rId1"/>
    </p:custDataLst>
    <p:extLst>
      <p:ext uri="{BB962C8B-B14F-4D97-AF65-F5344CB8AC3E}">
        <p14:creationId xmlns:p14="http://schemas.microsoft.com/office/powerpoint/2010/main" val="2365046057"/>
      </p:ext>
    </p:extLst>
  </p:cSld>
  <p:clrMapOvr>
    <a:masterClrMapping/>
  </p:clrMapOvr>
  <mc:AlternateContent xmlns:mc="http://schemas.openxmlformats.org/markup-compatibility/2006" xmlns:p14="http://schemas.microsoft.com/office/powerpoint/2010/main">
    <mc:Choice Requires="p14">
      <p:transition p14:dur="0" advTm="16040"/>
    </mc:Choice>
    <mc:Fallback xmlns="">
      <p:transition advTm="1604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0187" y="554777"/>
            <a:ext cx="9875520" cy="857251"/>
          </a:xfrm>
        </p:spPr>
        <p:txBody>
          <a:bodyPr>
            <a:noAutofit/>
          </a:bodyPr>
          <a:lstStyle/>
          <a:p>
            <a:r>
              <a:rPr lang="en-US" sz="5333">
                <a:cs typeface="Arial" panose="020B0604020202020204" pitchFamily="34" charset="0"/>
              </a:rPr>
              <a:t>What Do CVOTs Look For?</a:t>
            </a:r>
          </a:p>
        </p:txBody>
      </p:sp>
      <p:sp>
        <p:nvSpPr>
          <p:cNvPr id="8" name="TextBox 7">
            <a:extLst>
              <a:ext uri="{FF2B5EF4-FFF2-40B4-BE49-F238E27FC236}">
                <a16:creationId xmlns:a16="http://schemas.microsoft.com/office/drawing/2014/main" id="{CFD1D494-2640-4F32-B17A-74B32BE69DC3}"/>
              </a:ext>
            </a:extLst>
          </p:cNvPr>
          <p:cNvSpPr txBox="1"/>
          <p:nvPr/>
        </p:nvSpPr>
        <p:spPr>
          <a:xfrm>
            <a:off x="1030386" y="1996903"/>
            <a:ext cx="10131229" cy="2349426"/>
          </a:xfrm>
          <a:prstGeom prst="rect">
            <a:avLst/>
          </a:prstGeom>
          <a:noFill/>
        </p:spPr>
        <p:txBody>
          <a:bodyPr wrap="square">
            <a:spAutoFit/>
          </a:bodyPr>
          <a:lstStyle/>
          <a:p>
            <a:pPr algn="ctr"/>
            <a:r>
              <a:rPr lang="en-US" sz="7200">
                <a:solidFill>
                  <a:srgbClr val="FF0000"/>
                </a:solidFill>
              </a:rPr>
              <a:t>MACE</a:t>
            </a:r>
          </a:p>
          <a:p>
            <a:pPr algn="ctr"/>
            <a:endParaRPr lang="en-US" sz="2667"/>
          </a:p>
          <a:p>
            <a:pPr algn="ctr"/>
            <a:r>
              <a:rPr lang="en-US" sz="4800">
                <a:solidFill>
                  <a:srgbClr val="FF0000"/>
                </a:solidFill>
              </a:rPr>
              <a:t>Major Adverse Cardiac Events</a:t>
            </a:r>
          </a:p>
        </p:txBody>
      </p:sp>
    </p:spTree>
    <p:custDataLst>
      <p:tags r:id="rId1"/>
    </p:custDataLst>
    <p:extLst>
      <p:ext uri="{BB962C8B-B14F-4D97-AF65-F5344CB8AC3E}">
        <p14:creationId xmlns:p14="http://schemas.microsoft.com/office/powerpoint/2010/main" val="2789814006"/>
      </p:ext>
    </p:extLst>
  </p:cSld>
  <p:clrMapOvr>
    <a:masterClrMapping/>
  </p:clrMapOvr>
  <mc:AlternateContent xmlns:mc="http://schemas.openxmlformats.org/markup-compatibility/2006" xmlns:p14="http://schemas.microsoft.com/office/powerpoint/2010/main">
    <mc:Choice Requires="p14">
      <p:transition p14:dur="0" advTm="40601"/>
    </mc:Choice>
    <mc:Fallback xmlns="">
      <p:transition advTm="40601"/>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91" y="325618"/>
            <a:ext cx="8208818" cy="857251"/>
          </a:xfrm>
        </p:spPr>
        <p:txBody>
          <a:bodyPr>
            <a:noAutofit/>
          </a:bodyPr>
          <a:lstStyle/>
          <a:p>
            <a:pPr algn="ctr"/>
            <a:r>
              <a:rPr lang="en-US">
                <a:latin typeface="+mn-lt"/>
              </a:rPr>
              <a:t>The 3 big players</a:t>
            </a:r>
          </a:p>
        </p:txBody>
      </p:sp>
      <p:pic>
        <p:nvPicPr>
          <p:cNvPr id="1026" name="Picture 2" descr="INVOKANA® (canagliflozin) | Official Consumer Website">
            <a:extLst>
              <a:ext uri="{FF2B5EF4-FFF2-40B4-BE49-F238E27FC236}">
                <a16:creationId xmlns:a16="http://schemas.microsoft.com/office/drawing/2014/main" id="{4FA3AF4F-01E7-7183-814B-7821AD459D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542" y="4286255"/>
            <a:ext cx="5580305" cy="138887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Farxiga">
            <a:extLst>
              <a:ext uri="{FF2B5EF4-FFF2-40B4-BE49-F238E27FC236}">
                <a16:creationId xmlns:a16="http://schemas.microsoft.com/office/drawing/2014/main" id="{0F7AAB54-E3AA-21FC-1AC5-ACEA219D17F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0753" r="12105" b="22400"/>
          <a:stretch/>
        </p:blipFill>
        <p:spPr bwMode="auto">
          <a:xfrm>
            <a:off x="4018480" y="1299373"/>
            <a:ext cx="4155040" cy="268731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Jardiance logo">
            <a:extLst>
              <a:ext uri="{FF2B5EF4-FFF2-40B4-BE49-F238E27FC236}">
                <a16:creationId xmlns:a16="http://schemas.microsoft.com/office/drawing/2014/main" id="{856031E3-E422-3776-3733-22B2F26D121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9937" r="8291" b="21309"/>
          <a:stretch/>
        </p:blipFill>
        <p:spPr bwMode="auto">
          <a:xfrm>
            <a:off x="5311346" y="3503487"/>
            <a:ext cx="6041338" cy="254113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738702487"/>
      </p:ext>
    </p:extLst>
  </p:cSld>
  <p:clrMapOvr>
    <a:masterClrMapping/>
  </p:clrMapOvr>
  <mc:AlternateContent xmlns:mc="http://schemas.openxmlformats.org/markup-compatibility/2006">
    <mc:Choice xmlns:p14="http://schemas.microsoft.com/office/powerpoint/2010/main" Requires="p14">
      <p:transition p14:dur="0" advTm="12646"/>
    </mc:Choice>
    <mc:Fallback>
      <p:transition advTm="1264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893A0D3-7CB9-AA71-750B-60CE09EB02F1}"/>
              </a:ext>
            </a:extLst>
          </p:cNvPr>
          <p:cNvSpPr txBox="1"/>
          <p:nvPr/>
        </p:nvSpPr>
        <p:spPr>
          <a:xfrm>
            <a:off x="6926802" y="352432"/>
            <a:ext cx="4427738" cy="369332"/>
          </a:xfrm>
          <a:prstGeom prst="rect">
            <a:avLst/>
          </a:prstGeom>
          <a:noFill/>
        </p:spPr>
        <p:txBody>
          <a:bodyPr wrap="square">
            <a:spAutoFit/>
          </a:bodyPr>
          <a:lstStyle/>
          <a:p>
            <a:endParaRPr lang="en-US"/>
          </a:p>
        </p:txBody>
      </p:sp>
      <p:sp>
        <p:nvSpPr>
          <p:cNvPr id="9" name="TextBox 8">
            <a:extLst>
              <a:ext uri="{FF2B5EF4-FFF2-40B4-BE49-F238E27FC236}">
                <a16:creationId xmlns:a16="http://schemas.microsoft.com/office/drawing/2014/main" id="{93F7CCE8-5451-FC2D-6775-739FA2091631}"/>
              </a:ext>
            </a:extLst>
          </p:cNvPr>
          <p:cNvSpPr txBox="1"/>
          <p:nvPr/>
        </p:nvSpPr>
        <p:spPr>
          <a:xfrm>
            <a:off x="509553" y="157702"/>
            <a:ext cx="11066866" cy="769441"/>
          </a:xfrm>
          <a:prstGeom prst="rect">
            <a:avLst/>
          </a:prstGeom>
          <a:noFill/>
        </p:spPr>
        <p:txBody>
          <a:bodyPr wrap="square" rtlCol="0">
            <a:spAutoFit/>
          </a:bodyPr>
          <a:lstStyle/>
          <a:p>
            <a:pPr algn="ctr"/>
            <a:r>
              <a:rPr lang="en-US" sz="4400" b="1">
                <a:solidFill>
                  <a:schemeClr val="tx2"/>
                </a:solidFill>
              </a:rPr>
              <a:t>A1c Reduction</a:t>
            </a:r>
          </a:p>
        </p:txBody>
      </p:sp>
      <p:graphicFrame>
        <p:nvGraphicFramePr>
          <p:cNvPr id="7" name="Chart 6">
            <a:extLst>
              <a:ext uri="{FF2B5EF4-FFF2-40B4-BE49-F238E27FC236}">
                <a16:creationId xmlns:a16="http://schemas.microsoft.com/office/drawing/2014/main" id="{2C7DD164-9D54-2AE9-21C6-F9E22D71F19B}"/>
              </a:ext>
            </a:extLst>
          </p:cNvPr>
          <p:cNvGraphicFramePr/>
          <p:nvPr/>
        </p:nvGraphicFramePr>
        <p:xfrm>
          <a:off x="647339" y="1691230"/>
          <a:ext cx="10547883" cy="444710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B096D52B-167E-7DAD-F993-533507A3AB0E}"/>
              </a:ext>
            </a:extLst>
          </p:cNvPr>
          <p:cNvSpPr txBox="1"/>
          <p:nvPr/>
        </p:nvSpPr>
        <p:spPr>
          <a:xfrm>
            <a:off x="3029243" y="3362582"/>
            <a:ext cx="1082722" cy="400110"/>
          </a:xfrm>
          <a:prstGeom prst="rect">
            <a:avLst/>
          </a:prstGeom>
          <a:noFill/>
        </p:spPr>
        <p:txBody>
          <a:bodyPr wrap="square">
            <a:spAutoFit/>
          </a:bodyPr>
          <a:lstStyle/>
          <a:p>
            <a:pPr algn="ctr" rtl="0">
              <a:defRPr sz="1330" b="1" i="0" u="none" strike="noStrike" kern="1200" baseline="0">
                <a:solidFill>
                  <a:srgbClr val="FFFFFF"/>
                </a:solidFill>
                <a:latin typeface="+mn-lt"/>
                <a:ea typeface="+mn-ea"/>
                <a:cs typeface="+mn-cs"/>
              </a:defRPr>
            </a:pPr>
            <a:r>
              <a:rPr lang="en-US" sz="2000">
                <a:solidFill>
                  <a:schemeClr val="tx2"/>
                </a:solidFill>
              </a:rPr>
              <a:t>–0.83%</a:t>
            </a:r>
          </a:p>
        </p:txBody>
      </p:sp>
      <p:sp>
        <p:nvSpPr>
          <p:cNvPr id="6" name="TextBox 5">
            <a:extLst>
              <a:ext uri="{FF2B5EF4-FFF2-40B4-BE49-F238E27FC236}">
                <a16:creationId xmlns:a16="http://schemas.microsoft.com/office/drawing/2014/main" id="{B50154E7-1160-1F0E-C89E-07B0309975C7}"/>
              </a:ext>
            </a:extLst>
          </p:cNvPr>
          <p:cNvSpPr txBox="1"/>
          <p:nvPr/>
        </p:nvSpPr>
        <p:spPr>
          <a:xfrm>
            <a:off x="4609373" y="3709383"/>
            <a:ext cx="1228299" cy="400110"/>
          </a:xfrm>
          <a:prstGeom prst="rect">
            <a:avLst/>
          </a:prstGeom>
          <a:noFill/>
        </p:spPr>
        <p:txBody>
          <a:bodyPr wrap="square">
            <a:spAutoFit/>
          </a:bodyPr>
          <a:lstStyle/>
          <a:p>
            <a:pPr algn="ctr" rtl="0">
              <a:defRPr sz="1330" b="1" i="0" u="none" strike="noStrike" kern="1200" baseline="0">
                <a:solidFill>
                  <a:srgbClr val="FFFFFF"/>
                </a:solidFill>
                <a:latin typeface="+mn-lt"/>
                <a:ea typeface="+mn-ea"/>
                <a:cs typeface="+mn-cs"/>
              </a:defRPr>
            </a:pPr>
            <a:r>
              <a:rPr lang="en-US" sz="2000">
                <a:solidFill>
                  <a:schemeClr val="tx2"/>
                </a:solidFill>
              </a:rPr>
              <a:t>–0.98%</a:t>
            </a:r>
          </a:p>
        </p:txBody>
      </p:sp>
      <p:sp>
        <p:nvSpPr>
          <p:cNvPr id="10" name="TextBox 9">
            <a:extLst>
              <a:ext uri="{FF2B5EF4-FFF2-40B4-BE49-F238E27FC236}">
                <a16:creationId xmlns:a16="http://schemas.microsoft.com/office/drawing/2014/main" id="{1BAE8117-49E9-6C39-F9E2-32025B3BD73D}"/>
              </a:ext>
            </a:extLst>
          </p:cNvPr>
          <p:cNvSpPr txBox="1"/>
          <p:nvPr/>
        </p:nvSpPr>
        <p:spPr>
          <a:xfrm>
            <a:off x="6267085" y="3762692"/>
            <a:ext cx="1310185" cy="400110"/>
          </a:xfrm>
          <a:prstGeom prst="rect">
            <a:avLst/>
          </a:prstGeom>
          <a:noFill/>
        </p:spPr>
        <p:txBody>
          <a:bodyPr wrap="square">
            <a:spAutoFit/>
          </a:bodyPr>
          <a:lstStyle/>
          <a:p>
            <a:pPr algn="ctr" rtl="0">
              <a:defRPr sz="1330" b="1" i="0" u="none" strike="noStrike" kern="1200" baseline="0">
                <a:solidFill>
                  <a:srgbClr val="FFFFFF"/>
                </a:solidFill>
                <a:latin typeface="+mn-lt"/>
                <a:ea typeface="+mn-ea"/>
                <a:cs typeface="+mn-cs"/>
              </a:defRPr>
            </a:pPr>
            <a:r>
              <a:rPr lang="en-US" sz="2000">
                <a:solidFill>
                  <a:schemeClr val="tx2"/>
                </a:solidFill>
              </a:rPr>
              <a:t>–1%</a:t>
            </a:r>
          </a:p>
        </p:txBody>
      </p:sp>
      <p:sp>
        <p:nvSpPr>
          <p:cNvPr id="12" name="TextBox 11">
            <a:extLst>
              <a:ext uri="{FF2B5EF4-FFF2-40B4-BE49-F238E27FC236}">
                <a16:creationId xmlns:a16="http://schemas.microsoft.com/office/drawing/2014/main" id="{430592AD-E56F-E3B6-2673-644AE2713AA1}"/>
              </a:ext>
            </a:extLst>
          </p:cNvPr>
          <p:cNvSpPr txBox="1"/>
          <p:nvPr/>
        </p:nvSpPr>
        <p:spPr>
          <a:xfrm>
            <a:off x="8006683" y="3962747"/>
            <a:ext cx="1093168" cy="400110"/>
          </a:xfrm>
          <a:prstGeom prst="rect">
            <a:avLst/>
          </a:prstGeom>
          <a:noFill/>
        </p:spPr>
        <p:txBody>
          <a:bodyPr wrap="square">
            <a:spAutoFit/>
          </a:bodyPr>
          <a:lstStyle/>
          <a:p>
            <a:pPr algn="ctr" rtl="0">
              <a:defRPr sz="1330" b="1" i="0" u="none" strike="noStrike" kern="1200" baseline="0">
                <a:solidFill>
                  <a:srgbClr val="FFFFFF"/>
                </a:solidFill>
                <a:latin typeface="+mn-lt"/>
                <a:ea typeface="+mn-ea"/>
                <a:cs typeface="+mn-cs"/>
              </a:defRPr>
            </a:pPr>
            <a:r>
              <a:rPr lang="en-US" sz="2000">
                <a:solidFill>
                  <a:schemeClr val="tx2"/>
                </a:solidFill>
              </a:rPr>
              <a:t>–1.09%</a:t>
            </a:r>
          </a:p>
        </p:txBody>
      </p:sp>
      <p:sp>
        <p:nvSpPr>
          <p:cNvPr id="14" name="TextBox 13">
            <a:extLst>
              <a:ext uri="{FF2B5EF4-FFF2-40B4-BE49-F238E27FC236}">
                <a16:creationId xmlns:a16="http://schemas.microsoft.com/office/drawing/2014/main" id="{C250D5EA-0284-17B6-FDE5-5871A83C4124}"/>
              </a:ext>
            </a:extLst>
          </p:cNvPr>
          <p:cNvSpPr txBox="1"/>
          <p:nvPr/>
        </p:nvSpPr>
        <p:spPr>
          <a:xfrm>
            <a:off x="9640568" y="5199737"/>
            <a:ext cx="1110018" cy="400110"/>
          </a:xfrm>
          <a:prstGeom prst="rect">
            <a:avLst/>
          </a:prstGeom>
          <a:noFill/>
        </p:spPr>
        <p:txBody>
          <a:bodyPr wrap="square">
            <a:spAutoFit/>
          </a:bodyPr>
          <a:lstStyle/>
          <a:p>
            <a:pPr algn="ctr" rtl="0">
              <a:defRPr sz="1330" b="1" i="0" u="none" strike="noStrike" kern="1200" baseline="0">
                <a:solidFill>
                  <a:srgbClr val="FFFFFF"/>
                </a:solidFill>
                <a:latin typeface="+mn-lt"/>
                <a:ea typeface="+mn-ea"/>
                <a:cs typeface="+mn-cs"/>
              </a:defRPr>
            </a:pPr>
            <a:r>
              <a:rPr lang="en-US" sz="2000">
                <a:solidFill>
                  <a:schemeClr val="tx2"/>
                </a:solidFill>
              </a:rPr>
              <a:t>–1.64%</a:t>
            </a:r>
          </a:p>
        </p:txBody>
      </p:sp>
      <p:sp>
        <p:nvSpPr>
          <p:cNvPr id="2" name="Oval 1">
            <a:extLst>
              <a:ext uri="{FF2B5EF4-FFF2-40B4-BE49-F238E27FC236}">
                <a16:creationId xmlns:a16="http://schemas.microsoft.com/office/drawing/2014/main" id="{8874B0B2-BFE7-FF45-2D30-7FD9400148DB}"/>
              </a:ext>
            </a:extLst>
          </p:cNvPr>
          <p:cNvSpPr/>
          <p:nvPr/>
        </p:nvSpPr>
        <p:spPr>
          <a:xfrm>
            <a:off x="2506400" y="1680543"/>
            <a:ext cx="2128408" cy="2271517"/>
          </a:xfrm>
          <a:prstGeom prst="ellipse">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9788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91" y="522724"/>
            <a:ext cx="8208818" cy="857251"/>
          </a:xfrm>
        </p:spPr>
        <p:txBody>
          <a:bodyPr>
            <a:noAutofit/>
          </a:bodyPr>
          <a:lstStyle/>
          <a:p>
            <a:pPr algn="ctr"/>
            <a:r>
              <a:rPr lang="en-US" dirty="0">
                <a:latin typeface="+mn-lt"/>
              </a:rPr>
              <a:t>All 3 Reduce MACE</a:t>
            </a:r>
          </a:p>
        </p:txBody>
      </p:sp>
      <p:grpSp>
        <p:nvGrpSpPr>
          <p:cNvPr id="9" name="Group 8">
            <a:extLst>
              <a:ext uri="{FF2B5EF4-FFF2-40B4-BE49-F238E27FC236}">
                <a16:creationId xmlns:a16="http://schemas.microsoft.com/office/drawing/2014/main" id="{6B6AE34F-3021-E60A-E829-71298C50BF34}"/>
              </a:ext>
            </a:extLst>
          </p:cNvPr>
          <p:cNvGrpSpPr/>
          <p:nvPr/>
        </p:nvGrpSpPr>
        <p:grpSpPr>
          <a:xfrm>
            <a:off x="424542" y="1545953"/>
            <a:ext cx="11169585" cy="4424177"/>
            <a:chOff x="424542" y="1545953"/>
            <a:chExt cx="11169585" cy="4424177"/>
          </a:xfrm>
        </p:grpSpPr>
        <p:pic>
          <p:nvPicPr>
            <p:cNvPr id="1026" name="Picture 2" descr="INVOKANA® (canagliflozin) | Official Consumer Website">
              <a:extLst>
                <a:ext uri="{FF2B5EF4-FFF2-40B4-BE49-F238E27FC236}">
                  <a16:creationId xmlns:a16="http://schemas.microsoft.com/office/drawing/2014/main" id="{4FA3AF4F-01E7-7183-814B-7821AD459D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542" y="4272188"/>
              <a:ext cx="5580305" cy="13888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Farxiga">
              <a:extLst>
                <a:ext uri="{FF2B5EF4-FFF2-40B4-BE49-F238E27FC236}">
                  <a16:creationId xmlns:a16="http://schemas.microsoft.com/office/drawing/2014/main" id="{FEF8EEF0-9B4E-D6A0-46F8-84B9202BD91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0753" r="12105" b="22400"/>
            <a:stretch/>
          </p:blipFill>
          <p:spPr bwMode="auto">
            <a:xfrm>
              <a:off x="4018480" y="1545953"/>
              <a:ext cx="4155040" cy="268731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Jardiance logo">
              <a:extLst>
                <a:ext uri="{FF2B5EF4-FFF2-40B4-BE49-F238E27FC236}">
                  <a16:creationId xmlns:a16="http://schemas.microsoft.com/office/drawing/2014/main" id="{760264ED-6A1D-AE91-6908-631090B2608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9937" r="8291" b="21309"/>
            <a:stretch/>
          </p:blipFill>
          <p:spPr bwMode="auto">
            <a:xfrm>
              <a:off x="5552789" y="3429000"/>
              <a:ext cx="6041338" cy="2541130"/>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1507620868"/>
      </p:ext>
    </p:extLst>
  </p:cSld>
  <p:clrMapOvr>
    <a:masterClrMapping/>
  </p:clrMapOvr>
  <mc:AlternateContent xmlns:mc="http://schemas.openxmlformats.org/markup-compatibility/2006">
    <mc:Choice xmlns:p14="http://schemas.microsoft.com/office/powerpoint/2010/main" Requires="p14">
      <p:transition p14:dur="0" advTm="12646"/>
    </mc:Choice>
    <mc:Fallback>
      <p:transition advTm="1264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9BAEBE8-9DC1-B886-86A8-2B0D506EDC45}"/>
              </a:ext>
            </a:extLst>
          </p:cNvPr>
          <p:cNvGrpSpPr/>
          <p:nvPr/>
        </p:nvGrpSpPr>
        <p:grpSpPr>
          <a:xfrm>
            <a:off x="842458" y="1117600"/>
            <a:ext cx="3339232" cy="4023714"/>
            <a:chOff x="842458" y="1117600"/>
            <a:chExt cx="3339232" cy="4023714"/>
          </a:xfrm>
        </p:grpSpPr>
        <p:sp>
          <p:nvSpPr>
            <p:cNvPr id="4" name="TextBox 3">
              <a:extLst>
                <a:ext uri="{FF2B5EF4-FFF2-40B4-BE49-F238E27FC236}">
                  <a16:creationId xmlns:a16="http://schemas.microsoft.com/office/drawing/2014/main" id="{4EEB0F57-7D69-46BE-AEE7-F7E13A3605C9}"/>
                </a:ext>
              </a:extLst>
            </p:cNvPr>
            <p:cNvSpPr txBox="1"/>
            <p:nvPr/>
          </p:nvSpPr>
          <p:spPr>
            <a:xfrm>
              <a:off x="842458" y="1117600"/>
              <a:ext cx="3339232" cy="1032068"/>
            </a:xfrm>
            <a:prstGeom prst="rect">
              <a:avLst/>
            </a:prstGeom>
            <a:noFill/>
          </p:spPr>
          <p:txBody>
            <a:bodyPr wrap="square" rtlCol="0">
              <a:spAutoFit/>
            </a:bodyPr>
            <a:lstStyle/>
            <a:p>
              <a:pPr algn="ctr"/>
              <a:r>
                <a:rPr lang="en-US" sz="6000" b="1" dirty="0">
                  <a:solidFill>
                    <a:schemeClr val="accent1"/>
                  </a:solidFill>
                </a:rPr>
                <a:t>Jardiance</a:t>
              </a:r>
            </a:p>
          </p:txBody>
        </p:sp>
        <p:grpSp>
          <p:nvGrpSpPr>
            <p:cNvPr id="10" name="Group 9">
              <a:extLst>
                <a:ext uri="{FF2B5EF4-FFF2-40B4-BE49-F238E27FC236}">
                  <a16:creationId xmlns:a16="http://schemas.microsoft.com/office/drawing/2014/main" id="{B48122A2-07D0-90D8-4F34-57914D781241}"/>
                </a:ext>
              </a:extLst>
            </p:cNvPr>
            <p:cNvGrpSpPr/>
            <p:nvPr/>
          </p:nvGrpSpPr>
          <p:grpSpPr>
            <a:xfrm>
              <a:off x="996937" y="2200647"/>
              <a:ext cx="3042378" cy="2940667"/>
              <a:chOff x="353762" y="1105319"/>
              <a:chExt cx="3104148" cy="2893924"/>
            </a:xfrm>
          </p:grpSpPr>
          <p:sp>
            <p:nvSpPr>
              <p:cNvPr id="8" name="Arrow: Down 7">
                <a:extLst>
                  <a:ext uri="{FF2B5EF4-FFF2-40B4-BE49-F238E27FC236}">
                    <a16:creationId xmlns:a16="http://schemas.microsoft.com/office/drawing/2014/main" id="{911D1C64-ACF3-AE89-16B4-FA1FEE94CE8F}"/>
                  </a:ext>
                </a:extLst>
              </p:cNvPr>
              <p:cNvSpPr/>
              <p:nvPr/>
            </p:nvSpPr>
            <p:spPr>
              <a:xfrm>
                <a:off x="353762" y="1105319"/>
                <a:ext cx="3104148" cy="2893924"/>
              </a:xfrm>
              <a:prstGeom prst="down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6B05684-7A53-4323-CF77-EF69A1C44D4C}"/>
                  </a:ext>
                </a:extLst>
              </p:cNvPr>
              <p:cNvSpPr txBox="1"/>
              <p:nvPr/>
            </p:nvSpPr>
            <p:spPr>
              <a:xfrm>
                <a:off x="1262741" y="1586529"/>
                <a:ext cx="1487156" cy="923330"/>
              </a:xfrm>
              <a:prstGeom prst="rect">
                <a:avLst/>
              </a:prstGeom>
              <a:noFill/>
            </p:spPr>
            <p:txBody>
              <a:bodyPr wrap="square" rtlCol="0">
                <a:spAutoFit/>
              </a:bodyPr>
              <a:lstStyle/>
              <a:p>
                <a:r>
                  <a:rPr lang="en-US" sz="5400" b="1" dirty="0">
                    <a:solidFill>
                      <a:schemeClr val="bg1"/>
                    </a:solidFill>
                  </a:rPr>
                  <a:t>15%</a:t>
                </a:r>
              </a:p>
            </p:txBody>
          </p:sp>
        </p:grpSp>
      </p:grpSp>
      <p:grpSp>
        <p:nvGrpSpPr>
          <p:cNvPr id="11" name="Group 10">
            <a:extLst>
              <a:ext uri="{FF2B5EF4-FFF2-40B4-BE49-F238E27FC236}">
                <a16:creationId xmlns:a16="http://schemas.microsoft.com/office/drawing/2014/main" id="{5389DA91-A79D-238C-17C9-2C6DC7F73D1A}"/>
              </a:ext>
            </a:extLst>
          </p:cNvPr>
          <p:cNvGrpSpPr/>
          <p:nvPr/>
        </p:nvGrpSpPr>
        <p:grpSpPr>
          <a:xfrm>
            <a:off x="4681653" y="1117600"/>
            <a:ext cx="3042378" cy="3969724"/>
            <a:chOff x="4681653" y="1117600"/>
            <a:chExt cx="3042378" cy="3969724"/>
          </a:xfrm>
        </p:grpSpPr>
        <p:sp>
          <p:nvSpPr>
            <p:cNvPr id="3" name="TextBox 2">
              <a:extLst>
                <a:ext uri="{FF2B5EF4-FFF2-40B4-BE49-F238E27FC236}">
                  <a16:creationId xmlns:a16="http://schemas.microsoft.com/office/drawing/2014/main" id="{84BE0F27-1B93-16C6-35F0-9AD8A64404A7}"/>
                </a:ext>
              </a:extLst>
            </p:cNvPr>
            <p:cNvSpPr txBox="1"/>
            <p:nvPr/>
          </p:nvSpPr>
          <p:spPr>
            <a:xfrm>
              <a:off x="4818110" y="1117600"/>
              <a:ext cx="2685330" cy="1160144"/>
            </a:xfrm>
            <a:prstGeom prst="rect">
              <a:avLst/>
            </a:prstGeom>
            <a:noFill/>
          </p:spPr>
          <p:txBody>
            <a:bodyPr wrap="square" rtlCol="0">
              <a:spAutoFit/>
            </a:bodyPr>
            <a:lstStyle/>
            <a:p>
              <a:pPr algn="ctr"/>
              <a:r>
                <a:rPr lang="en-US" sz="6000" b="1" dirty="0" err="1">
                  <a:solidFill>
                    <a:schemeClr val="accent1"/>
                  </a:solidFill>
                </a:rPr>
                <a:t>Farxiga</a:t>
              </a:r>
              <a:endParaRPr lang="en-US" sz="6000" b="1" dirty="0">
                <a:solidFill>
                  <a:schemeClr val="accent1"/>
                </a:solidFill>
              </a:endParaRPr>
            </a:p>
          </p:txBody>
        </p:sp>
        <p:grpSp>
          <p:nvGrpSpPr>
            <p:cNvPr id="26" name="Group 25">
              <a:extLst>
                <a:ext uri="{FF2B5EF4-FFF2-40B4-BE49-F238E27FC236}">
                  <a16:creationId xmlns:a16="http://schemas.microsoft.com/office/drawing/2014/main" id="{910813AB-DD20-6D7A-F096-6A9AE874B3EB}"/>
                </a:ext>
              </a:extLst>
            </p:cNvPr>
            <p:cNvGrpSpPr/>
            <p:nvPr/>
          </p:nvGrpSpPr>
          <p:grpSpPr>
            <a:xfrm>
              <a:off x="4681653" y="2146657"/>
              <a:ext cx="3042378" cy="2940667"/>
              <a:chOff x="353762" y="1105319"/>
              <a:chExt cx="3104148" cy="2893924"/>
            </a:xfrm>
          </p:grpSpPr>
          <p:sp>
            <p:nvSpPr>
              <p:cNvPr id="27" name="Arrow: Down 26">
                <a:extLst>
                  <a:ext uri="{FF2B5EF4-FFF2-40B4-BE49-F238E27FC236}">
                    <a16:creationId xmlns:a16="http://schemas.microsoft.com/office/drawing/2014/main" id="{BF91C0E6-D82B-F763-3265-7F9736D154E1}"/>
                  </a:ext>
                </a:extLst>
              </p:cNvPr>
              <p:cNvSpPr/>
              <p:nvPr/>
            </p:nvSpPr>
            <p:spPr>
              <a:xfrm>
                <a:off x="353762" y="1105319"/>
                <a:ext cx="3104148" cy="2893924"/>
              </a:xfrm>
              <a:prstGeom prst="down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EE88720-0122-08C2-7417-50919F3DD19E}"/>
                  </a:ext>
                </a:extLst>
              </p:cNvPr>
              <p:cNvSpPr txBox="1"/>
              <p:nvPr/>
            </p:nvSpPr>
            <p:spPr>
              <a:xfrm>
                <a:off x="1262741" y="1586529"/>
                <a:ext cx="1487156" cy="923330"/>
              </a:xfrm>
              <a:prstGeom prst="rect">
                <a:avLst/>
              </a:prstGeom>
              <a:noFill/>
            </p:spPr>
            <p:txBody>
              <a:bodyPr wrap="square" rtlCol="0">
                <a:spAutoFit/>
              </a:bodyPr>
              <a:lstStyle/>
              <a:p>
                <a:r>
                  <a:rPr lang="en-US" sz="5400" b="1">
                    <a:solidFill>
                      <a:schemeClr val="bg1"/>
                    </a:solidFill>
                  </a:rPr>
                  <a:t>16%</a:t>
                </a:r>
              </a:p>
            </p:txBody>
          </p:sp>
        </p:grpSp>
      </p:grpSp>
      <p:grpSp>
        <p:nvGrpSpPr>
          <p:cNvPr id="12" name="Group 11">
            <a:extLst>
              <a:ext uri="{FF2B5EF4-FFF2-40B4-BE49-F238E27FC236}">
                <a16:creationId xmlns:a16="http://schemas.microsoft.com/office/drawing/2014/main" id="{D84E5ACD-1BBF-F690-D1D7-026DD40EF0C7}"/>
              </a:ext>
            </a:extLst>
          </p:cNvPr>
          <p:cNvGrpSpPr/>
          <p:nvPr/>
        </p:nvGrpSpPr>
        <p:grpSpPr>
          <a:xfrm>
            <a:off x="8152684" y="1117600"/>
            <a:ext cx="3196857" cy="3915734"/>
            <a:chOff x="8152684" y="1117600"/>
            <a:chExt cx="3196857" cy="3915734"/>
          </a:xfrm>
        </p:grpSpPr>
        <p:sp>
          <p:nvSpPr>
            <p:cNvPr id="7" name="TextBox 6">
              <a:extLst>
                <a:ext uri="{FF2B5EF4-FFF2-40B4-BE49-F238E27FC236}">
                  <a16:creationId xmlns:a16="http://schemas.microsoft.com/office/drawing/2014/main" id="{2F267CBE-0B94-1FAC-8946-B7896B8847AE}"/>
                </a:ext>
              </a:extLst>
            </p:cNvPr>
            <p:cNvSpPr txBox="1"/>
            <p:nvPr/>
          </p:nvSpPr>
          <p:spPr>
            <a:xfrm>
              <a:off x="8211893" y="1117600"/>
              <a:ext cx="3137648" cy="1032068"/>
            </a:xfrm>
            <a:prstGeom prst="rect">
              <a:avLst/>
            </a:prstGeom>
            <a:noFill/>
          </p:spPr>
          <p:txBody>
            <a:bodyPr wrap="square" rtlCol="0">
              <a:spAutoFit/>
            </a:bodyPr>
            <a:lstStyle/>
            <a:p>
              <a:pPr algn="ctr"/>
              <a:r>
                <a:rPr lang="en-US" sz="6000" b="1" dirty="0">
                  <a:solidFill>
                    <a:schemeClr val="accent1"/>
                  </a:solidFill>
                </a:rPr>
                <a:t>Invokana</a:t>
              </a:r>
            </a:p>
          </p:txBody>
        </p:sp>
        <p:grpSp>
          <p:nvGrpSpPr>
            <p:cNvPr id="32" name="Group 31">
              <a:extLst>
                <a:ext uri="{FF2B5EF4-FFF2-40B4-BE49-F238E27FC236}">
                  <a16:creationId xmlns:a16="http://schemas.microsoft.com/office/drawing/2014/main" id="{303DF607-46BE-53D1-57A2-2B138E40059B}"/>
                </a:ext>
              </a:extLst>
            </p:cNvPr>
            <p:cNvGrpSpPr/>
            <p:nvPr/>
          </p:nvGrpSpPr>
          <p:grpSpPr>
            <a:xfrm>
              <a:off x="8152684" y="2092667"/>
              <a:ext cx="3042378" cy="2940667"/>
              <a:chOff x="353762" y="1105319"/>
              <a:chExt cx="3104148" cy="2893924"/>
            </a:xfrm>
          </p:grpSpPr>
          <p:sp>
            <p:nvSpPr>
              <p:cNvPr id="33" name="Arrow: Down 32">
                <a:extLst>
                  <a:ext uri="{FF2B5EF4-FFF2-40B4-BE49-F238E27FC236}">
                    <a16:creationId xmlns:a16="http://schemas.microsoft.com/office/drawing/2014/main" id="{C9CDFE55-8280-A11B-FAB3-E98459BCED91}"/>
                  </a:ext>
                </a:extLst>
              </p:cNvPr>
              <p:cNvSpPr/>
              <p:nvPr/>
            </p:nvSpPr>
            <p:spPr>
              <a:xfrm>
                <a:off x="353762" y="1105319"/>
                <a:ext cx="3104148" cy="2893924"/>
              </a:xfrm>
              <a:prstGeom prst="down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6AF52D6-A3A4-7819-30C3-50446298B9C5}"/>
                  </a:ext>
                </a:extLst>
              </p:cNvPr>
              <p:cNvSpPr txBox="1"/>
              <p:nvPr/>
            </p:nvSpPr>
            <p:spPr>
              <a:xfrm>
                <a:off x="1262741" y="1639661"/>
                <a:ext cx="1487156" cy="923330"/>
              </a:xfrm>
              <a:prstGeom prst="rect">
                <a:avLst/>
              </a:prstGeom>
              <a:noFill/>
            </p:spPr>
            <p:txBody>
              <a:bodyPr wrap="square" rtlCol="0">
                <a:spAutoFit/>
              </a:bodyPr>
              <a:lstStyle/>
              <a:p>
                <a:r>
                  <a:rPr lang="en-US" sz="5400" b="1">
                    <a:solidFill>
                      <a:schemeClr val="bg1"/>
                    </a:solidFill>
                  </a:rPr>
                  <a:t>20%</a:t>
                </a:r>
              </a:p>
            </p:txBody>
          </p:sp>
        </p:grpSp>
      </p:grpSp>
    </p:spTree>
    <p:extLst>
      <p:ext uri="{BB962C8B-B14F-4D97-AF65-F5344CB8AC3E}">
        <p14:creationId xmlns:p14="http://schemas.microsoft.com/office/powerpoint/2010/main" val="1980167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A3612CB9-53A5-85A3-687B-4A0E936B68C1}"/>
              </a:ext>
            </a:extLst>
          </p:cNvPr>
          <p:cNvGrpSpPr/>
          <p:nvPr/>
        </p:nvGrpSpPr>
        <p:grpSpPr>
          <a:xfrm>
            <a:off x="1074062" y="681302"/>
            <a:ext cx="10043876" cy="2877848"/>
            <a:chOff x="547784" y="-18905"/>
            <a:chExt cx="10043876" cy="2877848"/>
          </a:xfrm>
        </p:grpSpPr>
        <p:sp>
          <p:nvSpPr>
            <p:cNvPr id="25" name="TextBox 24">
              <a:extLst>
                <a:ext uri="{FF2B5EF4-FFF2-40B4-BE49-F238E27FC236}">
                  <a16:creationId xmlns:a16="http://schemas.microsoft.com/office/drawing/2014/main" id="{4826C230-FFC8-6D76-15D9-2EDAA0B5604A}"/>
                </a:ext>
              </a:extLst>
            </p:cNvPr>
            <p:cNvSpPr txBox="1"/>
            <p:nvPr/>
          </p:nvSpPr>
          <p:spPr>
            <a:xfrm>
              <a:off x="547784" y="19660"/>
              <a:ext cx="3195703" cy="903538"/>
            </a:xfrm>
            <a:prstGeom prst="rect">
              <a:avLst/>
            </a:prstGeom>
            <a:noFill/>
          </p:spPr>
          <p:txBody>
            <a:bodyPr wrap="square" rtlCol="0">
              <a:spAutoFit/>
            </a:bodyPr>
            <a:lstStyle/>
            <a:p>
              <a:pPr algn="ctr"/>
              <a:r>
                <a:rPr lang="en-US" sz="6000" b="1" dirty="0">
                  <a:solidFill>
                    <a:schemeClr val="accent1"/>
                  </a:solidFill>
                </a:rPr>
                <a:t>Jardiance</a:t>
              </a:r>
            </a:p>
          </p:txBody>
        </p:sp>
        <p:sp>
          <p:nvSpPr>
            <p:cNvPr id="29" name="TextBox 28">
              <a:extLst>
                <a:ext uri="{FF2B5EF4-FFF2-40B4-BE49-F238E27FC236}">
                  <a16:creationId xmlns:a16="http://schemas.microsoft.com/office/drawing/2014/main" id="{E6934416-0F1A-DE45-4944-17ABEA87A73E}"/>
                </a:ext>
              </a:extLst>
            </p:cNvPr>
            <p:cNvSpPr txBox="1"/>
            <p:nvPr/>
          </p:nvSpPr>
          <p:spPr>
            <a:xfrm>
              <a:off x="4398525" y="-18905"/>
              <a:ext cx="2434342" cy="903538"/>
            </a:xfrm>
            <a:prstGeom prst="rect">
              <a:avLst/>
            </a:prstGeom>
            <a:noFill/>
          </p:spPr>
          <p:txBody>
            <a:bodyPr wrap="square" rtlCol="0">
              <a:spAutoFit/>
            </a:bodyPr>
            <a:lstStyle/>
            <a:p>
              <a:pPr algn="ctr"/>
              <a:r>
                <a:rPr lang="en-US" sz="6000" b="1" dirty="0" err="1">
                  <a:solidFill>
                    <a:schemeClr val="accent1"/>
                  </a:solidFill>
                </a:rPr>
                <a:t>Farxiga</a:t>
              </a:r>
              <a:endParaRPr lang="en-US" sz="6000" b="1" dirty="0">
                <a:solidFill>
                  <a:schemeClr val="accent1"/>
                </a:solidFill>
              </a:endParaRPr>
            </a:p>
          </p:txBody>
        </p:sp>
        <p:sp>
          <p:nvSpPr>
            <p:cNvPr id="30" name="TextBox 29">
              <a:extLst>
                <a:ext uri="{FF2B5EF4-FFF2-40B4-BE49-F238E27FC236}">
                  <a16:creationId xmlns:a16="http://schemas.microsoft.com/office/drawing/2014/main" id="{BDDC4741-9FC1-EDCF-19EA-9A8F23D319CA}"/>
                </a:ext>
              </a:extLst>
            </p:cNvPr>
            <p:cNvSpPr txBox="1"/>
            <p:nvPr/>
          </p:nvSpPr>
          <p:spPr>
            <a:xfrm>
              <a:off x="7487905" y="0"/>
              <a:ext cx="3103755" cy="1015664"/>
            </a:xfrm>
            <a:prstGeom prst="rect">
              <a:avLst/>
            </a:prstGeom>
            <a:noFill/>
          </p:spPr>
          <p:txBody>
            <a:bodyPr wrap="square" rtlCol="0">
              <a:spAutoFit/>
            </a:bodyPr>
            <a:lstStyle/>
            <a:p>
              <a:pPr algn="ctr"/>
              <a:r>
                <a:rPr lang="en-US" sz="6000" b="1" dirty="0">
                  <a:solidFill>
                    <a:schemeClr val="accent1"/>
                  </a:solidFill>
                </a:rPr>
                <a:t>Invokana</a:t>
              </a:r>
            </a:p>
          </p:txBody>
        </p:sp>
        <p:grpSp>
          <p:nvGrpSpPr>
            <p:cNvPr id="44" name="Group 43">
              <a:extLst>
                <a:ext uri="{FF2B5EF4-FFF2-40B4-BE49-F238E27FC236}">
                  <a16:creationId xmlns:a16="http://schemas.microsoft.com/office/drawing/2014/main" id="{FA0E9896-A7F6-3063-2188-33032BF3FAFC}"/>
                </a:ext>
              </a:extLst>
            </p:cNvPr>
            <p:cNvGrpSpPr/>
            <p:nvPr/>
          </p:nvGrpSpPr>
          <p:grpSpPr>
            <a:xfrm>
              <a:off x="793388" y="862515"/>
              <a:ext cx="9282516" cy="1996428"/>
              <a:chOff x="793388" y="862515"/>
              <a:chExt cx="9282516" cy="1996428"/>
            </a:xfrm>
          </p:grpSpPr>
          <p:grpSp>
            <p:nvGrpSpPr>
              <p:cNvPr id="35" name="Group 34">
                <a:extLst>
                  <a:ext uri="{FF2B5EF4-FFF2-40B4-BE49-F238E27FC236}">
                    <a16:creationId xmlns:a16="http://schemas.microsoft.com/office/drawing/2014/main" id="{D66C01CD-EE5B-7242-B012-F74987C557B1}"/>
                  </a:ext>
                </a:extLst>
              </p:cNvPr>
              <p:cNvGrpSpPr/>
              <p:nvPr/>
            </p:nvGrpSpPr>
            <p:grpSpPr>
              <a:xfrm>
                <a:off x="793388" y="957048"/>
                <a:ext cx="2434343" cy="1901895"/>
                <a:chOff x="353762" y="1105319"/>
                <a:chExt cx="3104148" cy="2893924"/>
              </a:xfrm>
            </p:grpSpPr>
            <p:sp>
              <p:nvSpPr>
                <p:cNvPr id="42" name="Arrow: Down 41">
                  <a:extLst>
                    <a:ext uri="{FF2B5EF4-FFF2-40B4-BE49-F238E27FC236}">
                      <a16:creationId xmlns:a16="http://schemas.microsoft.com/office/drawing/2014/main" id="{11F48136-4A43-EEAE-7C6D-004C7157F908}"/>
                    </a:ext>
                  </a:extLst>
                </p:cNvPr>
                <p:cNvSpPr/>
                <p:nvPr/>
              </p:nvSpPr>
              <p:spPr>
                <a:xfrm>
                  <a:off x="353762" y="1105319"/>
                  <a:ext cx="3104148" cy="2893924"/>
                </a:xfrm>
                <a:prstGeom prst="down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807659A-C99C-DDBF-62E5-311D08B7E754}"/>
                    </a:ext>
                  </a:extLst>
                </p:cNvPr>
                <p:cNvSpPr txBox="1"/>
                <p:nvPr/>
              </p:nvSpPr>
              <p:spPr>
                <a:xfrm>
                  <a:off x="1262741" y="1586530"/>
                  <a:ext cx="1487156" cy="1077120"/>
                </a:xfrm>
                <a:prstGeom prst="rect">
                  <a:avLst/>
                </a:prstGeom>
                <a:noFill/>
              </p:spPr>
              <p:txBody>
                <a:bodyPr wrap="square" rtlCol="0">
                  <a:spAutoFit/>
                </a:bodyPr>
                <a:lstStyle/>
                <a:p>
                  <a:r>
                    <a:rPr lang="en-US" sz="4000" b="1" dirty="0">
                      <a:solidFill>
                        <a:schemeClr val="bg1"/>
                      </a:solidFill>
                    </a:rPr>
                    <a:t>15%</a:t>
                  </a:r>
                </a:p>
              </p:txBody>
            </p:sp>
          </p:grpSp>
          <p:grpSp>
            <p:nvGrpSpPr>
              <p:cNvPr id="36" name="Group 35">
                <a:extLst>
                  <a:ext uri="{FF2B5EF4-FFF2-40B4-BE49-F238E27FC236}">
                    <a16:creationId xmlns:a16="http://schemas.microsoft.com/office/drawing/2014/main" id="{D09FF695-8440-51F6-80D7-D087839A7E16}"/>
                  </a:ext>
                </a:extLst>
              </p:cNvPr>
              <p:cNvGrpSpPr/>
              <p:nvPr/>
            </p:nvGrpSpPr>
            <p:grpSpPr>
              <a:xfrm>
                <a:off x="4319724" y="909781"/>
                <a:ext cx="2434343" cy="1901895"/>
                <a:chOff x="353762" y="1105319"/>
                <a:chExt cx="3104148" cy="2893924"/>
              </a:xfrm>
            </p:grpSpPr>
            <p:sp>
              <p:nvSpPr>
                <p:cNvPr id="40" name="Arrow: Down 39">
                  <a:extLst>
                    <a:ext uri="{FF2B5EF4-FFF2-40B4-BE49-F238E27FC236}">
                      <a16:creationId xmlns:a16="http://schemas.microsoft.com/office/drawing/2014/main" id="{3DC7DD21-F085-5DE4-7F3F-F8BD0673B8F7}"/>
                    </a:ext>
                  </a:extLst>
                </p:cNvPr>
                <p:cNvSpPr/>
                <p:nvPr/>
              </p:nvSpPr>
              <p:spPr>
                <a:xfrm>
                  <a:off x="353762" y="1105319"/>
                  <a:ext cx="3104148" cy="2893924"/>
                </a:xfrm>
                <a:prstGeom prst="down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C3998B62-9119-AA86-6A0C-74F30CF2885D}"/>
                    </a:ext>
                  </a:extLst>
                </p:cNvPr>
                <p:cNvSpPr txBox="1"/>
                <p:nvPr/>
              </p:nvSpPr>
              <p:spPr>
                <a:xfrm>
                  <a:off x="1262741" y="1586530"/>
                  <a:ext cx="1487156" cy="1077120"/>
                </a:xfrm>
                <a:prstGeom prst="rect">
                  <a:avLst/>
                </a:prstGeom>
                <a:noFill/>
              </p:spPr>
              <p:txBody>
                <a:bodyPr wrap="square" rtlCol="0">
                  <a:spAutoFit/>
                </a:bodyPr>
                <a:lstStyle/>
                <a:p>
                  <a:r>
                    <a:rPr lang="en-US" sz="4000" b="1" dirty="0">
                      <a:solidFill>
                        <a:schemeClr val="bg1"/>
                      </a:solidFill>
                    </a:rPr>
                    <a:t>16%</a:t>
                  </a:r>
                </a:p>
              </p:txBody>
            </p:sp>
          </p:grpSp>
          <p:grpSp>
            <p:nvGrpSpPr>
              <p:cNvPr id="37" name="Group 36">
                <a:extLst>
                  <a:ext uri="{FF2B5EF4-FFF2-40B4-BE49-F238E27FC236}">
                    <a16:creationId xmlns:a16="http://schemas.microsoft.com/office/drawing/2014/main" id="{62CB3158-BF2C-2AAB-E282-32ACAA227552}"/>
                  </a:ext>
                </a:extLst>
              </p:cNvPr>
              <p:cNvGrpSpPr/>
              <p:nvPr/>
            </p:nvGrpSpPr>
            <p:grpSpPr>
              <a:xfrm>
                <a:off x="7641561" y="862515"/>
                <a:ext cx="2434343" cy="1901895"/>
                <a:chOff x="353762" y="1105319"/>
                <a:chExt cx="3104148" cy="2893924"/>
              </a:xfrm>
            </p:grpSpPr>
            <p:sp>
              <p:nvSpPr>
                <p:cNvPr id="38" name="Arrow: Down 37">
                  <a:extLst>
                    <a:ext uri="{FF2B5EF4-FFF2-40B4-BE49-F238E27FC236}">
                      <a16:creationId xmlns:a16="http://schemas.microsoft.com/office/drawing/2014/main" id="{11883E7D-2749-A906-DD39-DD9C84136811}"/>
                    </a:ext>
                  </a:extLst>
                </p:cNvPr>
                <p:cNvSpPr/>
                <p:nvPr/>
              </p:nvSpPr>
              <p:spPr>
                <a:xfrm>
                  <a:off x="353762" y="1105319"/>
                  <a:ext cx="3104148" cy="2893924"/>
                </a:xfrm>
                <a:prstGeom prst="down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F94ABB6F-0721-1E58-BCCF-802CE7DC3C98}"/>
                    </a:ext>
                  </a:extLst>
                </p:cNvPr>
                <p:cNvSpPr txBox="1"/>
                <p:nvPr/>
              </p:nvSpPr>
              <p:spPr>
                <a:xfrm>
                  <a:off x="1262741" y="1639661"/>
                  <a:ext cx="1487156" cy="1077120"/>
                </a:xfrm>
                <a:prstGeom prst="rect">
                  <a:avLst/>
                </a:prstGeom>
                <a:noFill/>
              </p:spPr>
              <p:txBody>
                <a:bodyPr wrap="square" rtlCol="0">
                  <a:spAutoFit/>
                </a:bodyPr>
                <a:lstStyle/>
                <a:p>
                  <a:r>
                    <a:rPr lang="en-US" sz="4000" b="1" dirty="0">
                      <a:solidFill>
                        <a:schemeClr val="bg1"/>
                      </a:solidFill>
                    </a:rPr>
                    <a:t>20%</a:t>
                  </a:r>
                </a:p>
              </p:txBody>
            </p:sp>
          </p:grpSp>
        </p:grpSp>
      </p:grpSp>
      <p:grpSp>
        <p:nvGrpSpPr>
          <p:cNvPr id="56" name="Group 55">
            <a:extLst>
              <a:ext uri="{FF2B5EF4-FFF2-40B4-BE49-F238E27FC236}">
                <a16:creationId xmlns:a16="http://schemas.microsoft.com/office/drawing/2014/main" id="{8F6E8863-0AB2-5165-F9AF-C1EAA2E32C21}"/>
              </a:ext>
            </a:extLst>
          </p:cNvPr>
          <p:cNvGrpSpPr/>
          <p:nvPr/>
        </p:nvGrpSpPr>
        <p:grpSpPr>
          <a:xfrm>
            <a:off x="1144175" y="3410190"/>
            <a:ext cx="9903650" cy="2914403"/>
            <a:chOff x="688010" y="3410190"/>
            <a:chExt cx="9903650" cy="2914403"/>
          </a:xfrm>
        </p:grpSpPr>
        <p:sp>
          <p:nvSpPr>
            <p:cNvPr id="4" name="TextBox 3">
              <a:extLst>
                <a:ext uri="{FF2B5EF4-FFF2-40B4-BE49-F238E27FC236}">
                  <a16:creationId xmlns:a16="http://schemas.microsoft.com/office/drawing/2014/main" id="{4EEB0F57-7D69-46BE-AEE7-F7E13A3605C9}"/>
                </a:ext>
              </a:extLst>
            </p:cNvPr>
            <p:cNvSpPr txBox="1"/>
            <p:nvPr/>
          </p:nvSpPr>
          <p:spPr>
            <a:xfrm>
              <a:off x="688010" y="3559150"/>
              <a:ext cx="3159035" cy="866703"/>
            </a:xfrm>
            <a:prstGeom prst="rect">
              <a:avLst/>
            </a:prstGeom>
            <a:noFill/>
          </p:spPr>
          <p:txBody>
            <a:bodyPr wrap="square" rtlCol="0">
              <a:spAutoFit/>
            </a:bodyPr>
            <a:lstStyle/>
            <a:p>
              <a:pPr algn="ctr"/>
              <a:r>
                <a:rPr lang="en-US" sz="6000" b="1" dirty="0">
                  <a:solidFill>
                    <a:schemeClr val="accent1"/>
                  </a:solidFill>
                </a:rPr>
                <a:t>Trulicity</a:t>
              </a:r>
            </a:p>
          </p:txBody>
        </p:sp>
        <p:sp>
          <p:nvSpPr>
            <p:cNvPr id="3" name="TextBox 2">
              <a:extLst>
                <a:ext uri="{FF2B5EF4-FFF2-40B4-BE49-F238E27FC236}">
                  <a16:creationId xmlns:a16="http://schemas.microsoft.com/office/drawing/2014/main" id="{84BE0F27-1B93-16C6-35F0-9AD8A64404A7}"/>
                </a:ext>
              </a:extLst>
            </p:cNvPr>
            <p:cNvSpPr txBox="1"/>
            <p:nvPr/>
          </p:nvSpPr>
          <p:spPr>
            <a:xfrm>
              <a:off x="4319724" y="3410190"/>
              <a:ext cx="2749109" cy="1015663"/>
            </a:xfrm>
            <a:prstGeom prst="rect">
              <a:avLst/>
            </a:prstGeom>
            <a:noFill/>
          </p:spPr>
          <p:txBody>
            <a:bodyPr wrap="square" rtlCol="0">
              <a:spAutoFit/>
            </a:bodyPr>
            <a:lstStyle/>
            <a:p>
              <a:pPr algn="ctr"/>
              <a:r>
                <a:rPr lang="en-US" sz="6000" b="1" dirty="0">
                  <a:solidFill>
                    <a:schemeClr val="accent1"/>
                  </a:solidFill>
                </a:rPr>
                <a:t>Victoza</a:t>
              </a:r>
            </a:p>
          </p:txBody>
        </p:sp>
        <p:sp>
          <p:nvSpPr>
            <p:cNvPr id="7" name="TextBox 6">
              <a:extLst>
                <a:ext uri="{FF2B5EF4-FFF2-40B4-BE49-F238E27FC236}">
                  <a16:creationId xmlns:a16="http://schemas.microsoft.com/office/drawing/2014/main" id="{2F267CBE-0B94-1FAC-8946-B7896B8847AE}"/>
                </a:ext>
              </a:extLst>
            </p:cNvPr>
            <p:cNvSpPr txBox="1"/>
            <p:nvPr/>
          </p:nvSpPr>
          <p:spPr>
            <a:xfrm>
              <a:off x="7487904" y="3410190"/>
              <a:ext cx="3103756" cy="1015663"/>
            </a:xfrm>
            <a:prstGeom prst="rect">
              <a:avLst/>
            </a:prstGeom>
            <a:noFill/>
          </p:spPr>
          <p:txBody>
            <a:bodyPr wrap="square" rtlCol="0">
              <a:spAutoFit/>
            </a:bodyPr>
            <a:lstStyle/>
            <a:p>
              <a:pPr algn="ctr"/>
              <a:r>
                <a:rPr lang="en-US" sz="6000" b="1" dirty="0">
                  <a:solidFill>
                    <a:schemeClr val="accent1"/>
                  </a:solidFill>
                </a:rPr>
                <a:t>Ozempic</a:t>
              </a:r>
            </a:p>
          </p:txBody>
        </p:sp>
        <p:grpSp>
          <p:nvGrpSpPr>
            <p:cNvPr id="46" name="Group 45">
              <a:extLst>
                <a:ext uri="{FF2B5EF4-FFF2-40B4-BE49-F238E27FC236}">
                  <a16:creationId xmlns:a16="http://schemas.microsoft.com/office/drawing/2014/main" id="{BB32E4D8-25F6-1485-036E-1850C19CAE81}"/>
                </a:ext>
              </a:extLst>
            </p:cNvPr>
            <p:cNvGrpSpPr/>
            <p:nvPr/>
          </p:nvGrpSpPr>
          <p:grpSpPr>
            <a:xfrm>
              <a:off x="974438" y="4422698"/>
              <a:ext cx="2434343" cy="1901895"/>
              <a:chOff x="353762" y="1105319"/>
              <a:chExt cx="3104148" cy="2893924"/>
            </a:xfrm>
            <a:solidFill>
              <a:schemeClr val="accent5"/>
            </a:solidFill>
          </p:grpSpPr>
          <p:sp>
            <p:nvSpPr>
              <p:cNvPr id="53" name="Arrow: Down 52">
                <a:extLst>
                  <a:ext uri="{FF2B5EF4-FFF2-40B4-BE49-F238E27FC236}">
                    <a16:creationId xmlns:a16="http://schemas.microsoft.com/office/drawing/2014/main" id="{7E9A2A29-758E-1789-9780-8FCC01B74714}"/>
                  </a:ext>
                </a:extLst>
              </p:cNvPr>
              <p:cNvSpPr/>
              <p:nvPr/>
            </p:nvSpPr>
            <p:spPr>
              <a:xfrm>
                <a:off x="353762" y="1105319"/>
                <a:ext cx="3104148" cy="2893924"/>
              </a:xfrm>
              <a:prstGeom prst="downArrow">
                <a:avLst/>
              </a:prstGeom>
              <a:grp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4DD0FD23-2F12-E423-4E50-794CC64A26B6}"/>
                  </a:ext>
                </a:extLst>
              </p:cNvPr>
              <p:cNvSpPr txBox="1"/>
              <p:nvPr/>
            </p:nvSpPr>
            <p:spPr>
              <a:xfrm>
                <a:off x="1162257" y="1692185"/>
                <a:ext cx="1487156" cy="1077120"/>
              </a:xfrm>
              <a:prstGeom prst="rect">
                <a:avLst/>
              </a:prstGeom>
              <a:grpFill/>
            </p:spPr>
            <p:txBody>
              <a:bodyPr wrap="square" rtlCol="0">
                <a:spAutoFit/>
              </a:bodyPr>
              <a:lstStyle/>
              <a:p>
                <a:r>
                  <a:rPr lang="en-US" sz="4000" b="1" dirty="0">
                    <a:solidFill>
                      <a:schemeClr val="bg1"/>
                    </a:solidFill>
                  </a:rPr>
                  <a:t>12%</a:t>
                </a:r>
              </a:p>
            </p:txBody>
          </p:sp>
        </p:grpSp>
        <p:grpSp>
          <p:nvGrpSpPr>
            <p:cNvPr id="47" name="Group 46">
              <a:extLst>
                <a:ext uri="{FF2B5EF4-FFF2-40B4-BE49-F238E27FC236}">
                  <a16:creationId xmlns:a16="http://schemas.microsoft.com/office/drawing/2014/main" id="{412DC0E6-669D-9B94-C3CD-6315EA0FE884}"/>
                </a:ext>
              </a:extLst>
            </p:cNvPr>
            <p:cNvGrpSpPr/>
            <p:nvPr/>
          </p:nvGrpSpPr>
          <p:grpSpPr>
            <a:xfrm>
              <a:off x="4500774" y="4375431"/>
              <a:ext cx="2434343" cy="1901895"/>
              <a:chOff x="353762" y="1105319"/>
              <a:chExt cx="3104148" cy="2893924"/>
            </a:xfrm>
            <a:solidFill>
              <a:schemeClr val="accent5"/>
            </a:solidFill>
          </p:grpSpPr>
          <p:sp>
            <p:nvSpPr>
              <p:cNvPr id="51" name="Arrow: Down 50">
                <a:extLst>
                  <a:ext uri="{FF2B5EF4-FFF2-40B4-BE49-F238E27FC236}">
                    <a16:creationId xmlns:a16="http://schemas.microsoft.com/office/drawing/2014/main" id="{C1EF01BE-0247-68EC-D44C-E3752D589887}"/>
                  </a:ext>
                </a:extLst>
              </p:cNvPr>
              <p:cNvSpPr/>
              <p:nvPr/>
            </p:nvSpPr>
            <p:spPr>
              <a:xfrm>
                <a:off x="353762" y="1105319"/>
                <a:ext cx="3104148" cy="2893924"/>
              </a:xfrm>
              <a:prstGeom prst="downArrow">
                <a:avLst/>
              </a:prstGeom>
              <a:grp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F7ACB6A9-B6B4-B33A-B4A9-DC204B21A679}"/>
                  </a:ext>
                </a:extLst>
              </p:cNvPr>
              <p:cNvSpPr txBox="1"/>
              <p:nvPr/>
            </p:nvSpPr>
            <p:spPr>
              <a:xfrm>
                <a:off x="1162257" y="1567741"/>
                <a:ext cx="1487156" cy="1077120"/>
              </a:xfrm>
              <a:prstGeom prst="rect">
                <a:avLst/>
              </a:prstGeom>
              <a:grpFill/>
            </p:spPr>
            <p:txBody>
              <a:bodyPr wrap="square" rtlCol="0">
                <a:spAutoFit/>
              </a:bodyPr>
              <a:lstStyle/>
              <a:p>
                <a:r>
                  <a:rPr lang="en-US" sz="4000" b="1" dirty="0">
                    <a:solidFill>
                      <a:schemeClr val="bg1"/>
                    </a:solidFill>
                  </a:rPr>
                  <a:t>13%</a:t>
                </a:r>
              </a:p>
            </p:txBody>
          </p:sp>
        </p:grpSp>
        <p:grpSp>
          <p:nvGrpSpPr>
            <p:cNvPr id="48" name="Group 47">
              <a:extLst>
                <a:ext uri="{FF2B5EF4-FFF2-40B4-BE49-F238E27FC236}">
                  <a16:creationId xmlns:a16="http://schemas.microsoft.com/office/drawing/2014/main" id="{38831D1D-0932-C096-B96A-6EBDA47044F8}"/>
                </a:ext>
              </a:extLst>
            </p:cNvPr>
            <p:cNvGrpSpPr/>
            <p:nvPr/>
          </p:nvGrpSpPr>
          <p:grpSpPr>
            <a:xfrm>
              <a:off x="7822611" y="4328165"/>
              <a:ext cx="2434343" cy="1901895"/>
              <a:chOff x="353762" y="1105319"/>
              <a:chExt cx="3104148" cy="2893924"/>
            </a:xfrm>
            <a:solidFill>
              <a:schemeClr val="accent5"/>
            </a:solidFill>
          </p:grpSpPr>
          <p:sp>
            <p:nvSpPr>
              <p:cNvPr id="49" name="Arrow: Down 48">
                <a:extLst>
                  <a:ext uri="{FF2B5EF4-FFF2-40B4-BE49-F238E27FC236}">
                    <a16:creationId xmlns:a16="http://schemas.microsoft.com/office/drawing/2014/main" id="{00187691-8719-CBE9-D335-01F71F8C7CD4}"/>
                  </a:ext>
                </a:extLst>
              </p:cNvPr>
              <p:cNvSpPr/>
              <p:nvPr/>
            </p:nvSpPr>
            <p:spPr>
              <a:xfrm>
                <a:off x="353762" y="1105319"/>
                <a:ext cx="3104148" cy="2893924"/>
              </a:xfrm>
              <a:prstGeom prst="downArrow">
                <a:avLst/>
              </a:prstGeom>
              <a:grp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DD9E7324-534D-27CA-AB2E-74FFA7DF09F5}"/>
                  </a:ext>
                </a:extLst>
              </p:cNvPr>
              <p:cNvSpPr txBox="1"/>
              <p:nvPr/>
            </p:nvSpPr>
            <p:spPr>
              <a:xfrm>
                <a:off x="1262741" y="1639661"/>
                <a:ext cx="1411986" cy="1077120"/>
              </a:xfrm>
              <a:prstGeom prst="rect">
                <a:avLst/>
              </a:prstGeom>
              <a:grpFill/>
            </p:spPr>
            <p:txBody>
              <a:bodyPr wrap="square" rtlCol="0">
                <a:spAutoFit/>
              </a:bodyPr>
              <a:lstStyle/>
              <a:p>
                <a:r>
                  <a:rPr lang="en-US" sz="4000" b="1" dirty="0">
                    <a:solidFill>
                      <a:schemeClr val="bg1"/>
                    </a:solidFill>
                  </a:rPr>
                  <a:t>26%</a:t>
                </a:r>
              </a:p>
            </p:txBody>
          </p:sp>
        </p:grpSp>
      </p:grpSp>
    </p:spTree>
    <p:extLst>
      <p:ext uri="{BB962C8B-B14F-4D97-AF65-F5344CB8AC3E}">
        <p14:creationId xmlns:p14="http://schemas.microsoft.com/office/powerpoint/2010/main" val="4262722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fade">
                                      <p:cBhvr>
                                        <p:cTn id="1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152" y="744212"/>
            <a:ext cx="10699696" cy="857251"/>
          </a:xfrm>
        </p:spPr>
        <p:txBody>
          <a:bodyPr>
            <a:noAutofit/>
          </a:bodyPr>
          <a:lstStyle/>
          <a:p>
            <a:pPr algn="ctr"/>
            <a:r>
              <a:rPr lang="en-US" cap="none">
                <a:latin typeface="+mn-lt"/>
              </a:rPr>
              <a:t>SGLT2i </a:t>
            </a:r>
            <a:br>
              <a:rPr lang="en-US" cap="none">
                <a:latin typeface="+mn-lt"/>
              </a:rPr>
            </a:br>
            <a:r>
              <a:rPr lang="en-US" cap="none">
                <a:latin typeface="+mn-lt"/>
              </a:rPr>
              <a:t>ADDITIONAL BENEFITS</a:t>
            </a:r>
          </a:p>
        </p:txBody>
      </p:sp>
      <p:sp>
        <p:nvSpPr>
          <p:cNvPr id="3" name="TextBox 2"/>
          <p:cNvSpPr txBox="1"/>
          <p:nvPr/>
        </p:nvSpPr>
        <p:spPr>
          <a:xfrm>
            <a:off x="1101437" y="5070644"/>
            <a:ext cx="9989127" cy="1569660"/>
          </a:xfrm>
          <a:prstGeom prst="rect">
            <a:avLst/>
          </a:prstGeom>
          <a:noFill/>
        </p:spPr>
        <p:txBody>
          <a:bodyPr wrap="square" rtlCol="0">
            <a:spAutoFit/>
          </a:bodyPr>
          <a:lstStyle/>
          <a:p>
            <a:pPr algn="ctr">
              <a:spcAft>
                <a:spcPts val="4000"/>
              </a:spcAft>
            </a:pPr>
            <a:r>
              <a:rPr lang="en-US" sz="4800">
                <a:solidFill>
                  <a:schemeClr val="accent6"/>
                </a:solidFill>
              </a:rPr>
              <a:t>Reduces CV Death and Hospitalizations from Heart Failure (HF)</a:t>
            </a:r>
          </a:p>
        </p:txBody>
      </p:sp>
      <p:pic>
        <p:nvPicPr>
          <p:cNvPr id="12290" name="Picture 2" descr="Heart failure | The British Journal of Cardiology">
            <a:extLst>
              <a:ext uri="{FF2B5EF4-FFF2-40B4-BE49-F238E27FC236}">
                <a16:creationId xmlns:a16="http://schemas.microsoft.com/office/drawing/2014/main" id="{361BB950-6298-4017-B318-D52143B30B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7646" y="1787356"/>
            <a:ext cx="5576711" cy="32832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6058020"/>
      </p:ext>
    </p:extLst>
  </p:cSld>
  <p:clrMapOvr>
    <a:masterClrMapping/>
  </p:clrMapOvr>
  <mc:AlternateContent xmlns:mc="http://schemas.openxmlformats.org/markup-compatibility/2006">
    <mc:Choice xmlns:p14="http://schemas.microsoft.com/office/powerpoint/2010/main" Requires="p14">
      <p:transition p14:dur="0" advTm="8481"/>
    </mc:Choice>
    <mc:Fallback>
      <p:transition advTm="848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500"/>
                                        <p:tgtEl>
                                          <p:spTgt spid="1229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457" y="1061776"/>
            <a:ext cx="10656665" cy="857251"/>
          </a:xfrm>
        </p:spPr>
        <p:txBody>
          <a:bodyPr>
            <a:noAutofit/>
          </a:bodyPr>
          <a:lstStyle/>
          <a:p>
            <a:pPr algn="ctr"/>
            <a:r>
              <a:rPr lang="en-US">
                <a:latin typeface="+mn-lt"/>
              </a:rPr>
              <a:t>Reduces CV Death and Heart Failure Hospitalizations</a:t>
            </a:r>
          </a:p>
        </p:txBody>
      </p:sp>
      <p:sp>
        <p:nvSpPr>
          <p:cNvPr id="3" name="TextBox 2"/>
          <p:cNvSpPr txBox="1"/>
          <p:nvPr/>
        </p:nvSpPr>
        <p:spPr>
          <a:xfrm>
            <a:off x="523250" y="5146913"/>
            <a:ext cx="10901080" cy="666786"/>
          </a:xfrm>
          <a:prstGeom prst="rect">
            <a:avLst/>
          </a:prstGeom>
          <a:noFill/>
        </p:spPr>
        <p:txBody>
          <a:bodyPr wrap="square" rtlCol="0">
            <a:spAutoFit/>
          </a:bodyPr>
          <a:lstStyle/>
          <a:p>
            <a:pPr algn="ctr">
              <a:spcAft>
                <a:spcPts val="1800"/>
              </a:spcAft>
            </a:pPr>
            <a:r>
              <a:rPr lang="en-US" sz="3733">
                <a:solidFill>
                  <a:schemeClr val="accent6"/>
                </a:solidFill>
              </a:rPr>
              <a:t>Approved for HF </a:t>
            </a:r>
            <a:r>
              <a:rPr lang="en-US" sz="3733" b="1" i="1" u="sng">
                <a:solidFill>
                  <a:schemeClr val="accent6"/>
                </a:solidFill>
              </a:rPr>
              <a:t>with or without type 2 diabetes</a:t>
            </a:r>
          </a:p>
        </p:txBody>
      </p:sp>
      <p:pic>
        <p:nvPicPr>
          <p:cNvPr id="4" name="Picture 4" descr="Farxiga">
            <a:extLst>
              <a:ext uri="{FF2B5EF4-FFF2-40B4-BE49-F238E27FC236}">
                <a16:creationId xmlns:a16="http://schemas.microsoft.com/office/drawing/2014/main" id="{3E3B6CDE-8097-C2D6-B7C1-8E5EB5A0D3E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753" r="12105" b="22400"/>
          <a:stretch/>
        </p:blipFill>
        <p:spPr bwMode="auto">
          <a:xfrm>
            <a:off x="473468" y="2180351"/>
            <a:ext cx="4704707" cy="30428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Jardiance logo">
            <a:extLst>
              <a:ext uri="{FF2B5EF4-FFF2-40B4-BE49-F238E27FC236}">
                <a16:creationId xmlns:a16="http://schemas.microsoft.com/office/drawing/2014/main" id="{ECF50ADB-E650-DD91-6BAE-E332DEFF5BD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9937" r="8291" b="21309"/>
          <a:stretch/>
        </p:blipFill>
        <p:spPr bwMode="auto">
          <a:xfrm>
            <a:off x="4710306" y="2470935"/>
            <a:ext cx="6896247" cy="2900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6153542"/>
      </p:ext>
    </p:extLst>
  </p:cSld>
  <p:clrMapOvr>
    <a:masterClrMapping/>
  </p:clrMapOvr>
  <mc:AlternateContent xmlns:mc="http://schemas.openxmlformats.org/markup-compatibility/2006">
    <mc:Choice xmlns:p14="http://schemas.microsoft.com/office/powerpoint/2010/main" Requires="p14">
      <p:transition p14:dur="0" advTm="8481"/>
    </mc:Choice>
    <mc:Fallback>
      <p:transition advTm="848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6623" y="5258793"/>
            <a:ext cx="10518754" cy="1323439"/>
          </a:xfrm>
          <a:prstGeom prst="rect">
            <a:avLst/>
          </a:prstGeom>
          <a:noFill/>
        </p:spPr>
        <p:txBody>
          <a:bodyPr wrap="square" rtlCol="0">
            <a:spAutoFit/>
          </a:bodyPr>
          <a:lstStyle/>
          <a:p>
            <a:pPr algn="ctr">
              <a:spcAft>
                <a:spcPts val="4000"/>
              </a:spcAft>
            </a:pPr>
            <a:r>
              <a:rPr lang="en-US" sz="4000" b="1">
                <a:solidFill>
                  <a:srgbClr val="000000"/>
                </a:solidFill>
                <a:latin typeface="AvenirNext-Bold"/>
              </a:rPr>
              <a:t>Reduced the Risk of Worsening Kidney Function or CV or Renal Death in Patients With CKD</a:t>
            </a:r>
            <a:endParaRPr lang="en-US" sz="3733">
              <a:solidFill>
                <a:schemeClr val="accent6"/>
              </a:solidFill>
            </a:endParaRPr>
          </a:p>
        </p:txBody>
      </p:sp>
      <p:pic>
        <p:nvPicPr>
          <p:cNvPr id="13314" name="Picture 2" descr="CKD Stage 5 Ayurvedic Treatment | Longevity">
            <a:extLst>
              <a:ext uri="{FF2B5EF4-FFF2-40B4-BE49-F238E27FC236}">
                <a16:creationId xmlns:a16="http://schemas.microsoft.com/office/drawing/2014/main" id="{7AA3F4E4-3CA6-48B1-9826-25D7D86029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6842" y="1467154"/>
            <a:ext cx="9658317" cy="392369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71A99ED5-7015-A956-E930-4641CEFE2448}"/>
              </a:ext>
            </a:extLst>
          </p:cNvPr>
          <p:cNvSpPr txBox="1">
            <a:spLocks/>
          </p:cNvSpPr>
          <p:nvPr/>
        </p:nvSpPr>
        <p:spPr>
          <a:xfrm>
            <a:off x="746152" y="744212"/>
            <a:ext cx="10699696" cy="85725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5400" kern="1200" cap="all" baseline="0">
                <a:solidFill>
                  <a:schemeClr val="accent1">
                    <a:lumMod val="75000"/>
                  </a:schemeClr>
                </a:solidFill>
                <a:latin typeface="+mj-lt"/>
                <a:ea typeface="+mj-ea"/>
                <a:cs typeface="+mj-cs"/>
              </a:defRPr>
            </a:lvl1pPr>
          </a:lstStyle>
          <a:p>
            <a:pPr algn="ctr"/>
            <a:r>
              <a:rPr lang="en-US" cap="none">
                <a:latin typeface="+mn-lt"/>
              </a:rPr>
              <a:t>SGLT2i </a:t>
            </a:r>
            <a:br>
              <a:rPr lang="en-US" cap="none">
                <a:latin typeface="+mn-lt"/>
              </a:rPr>
            </a:br>
            <a:r>
              <a:rPr lang="en-US" cap="none">
                <a:latin typeface="+mn-lt"/>
              </a:rPr>
              <a:t>ADDITIONAL BENEFITS</a:t>
            </a:r>
          </a:p>
        </p:txBody>
      </p:sp>
    </p:spTree>
    <p:extLst>
      <p:ext uri="{BB962C8B-B14F-4D97-AF65-F5344CB8AC3E}">
        <p14:creationId xmlns:p14="http://schemas.microsoft.com/office/powerpoint/2010/main" val="195067533"/>
      </p:ext>
    </p:extLst>
  </p:cSld>
  <p:clrMapOvr>
    <a:masterClrMapping/>
  </p:clrMapOvr>
  <mc:AlternateContent xmlns:mc="http://schemas.openxmlformats.org/markup-compatibility/2006">
    <mc:Choice xmlns:p14="http://schemas.microsoft.com/office/powerpoint/2010/main" Requires="p14">
      <p:transition p14:dur="0" advTm="8481"/>
    </mc:Choice>
    <mc:Fallback>
      <p:transition advTm="848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fade">
                                      <p:cBhvr>
                                        <p:cTn id="7" dur="500"/>
                                        <p:tgtEl>
                                          <p:spTgt spid="1331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239" y="749183"/>
            <a:ext cx="10656665" cy="857251"/>
          </a:xfrm>
        </p:spPr>
        <p:txBody>
          <a:bodyPr>
            <a:noAutofit/>
          </a:bodyPr>
          <a:lstStyle/>
          <a:p>
            <a:pPr algn="ctr"/>
            <a:r>
              <a:rPr lang="en-US" dirty="0">
                <a:latin typeface="+mn-lt"/>
              </a:rPr>
              <a:t>Reduces CKD Decline</a:t>
            </a:r>
          </a:p>
        </p:txBody>
      </p:sp>
      <p:sp>
        <p:nvSpPr>
          <p:cNvPr id="3" name="TextBox 2"/>
          <p:cNvSpPr txBox="1"/>
          <p:nvPr/>
        </p:nvSpPr>
        <p:spPr>
          <a:xfrm>
            <a:off x="523249" y="5371660"/>
            <a:ext cx="10901080" cy="666786"/>
          </a:xfrm>
          <a:prstGeom prst="rect">
            <a:avLst/>
          </a:prstGeom>
          <a:noFill/>
        </p:spPr>
        <p:txBody>
          <a:bodyPr wrap="square" rtlCol="0">
            <a:spAutoFit/>
          </a:bodyPr>
          <a:lstStyle/>
          <a:p>
            <a:pPr algn="ctr">
              <a:spcAft>
                <a:spcPts val="1800"/>
              </a:spcAft>
            </a:pPr>
            <a:r>
              <a:rPr lang="en-US" sz="3733" dirty="0">
                <a:solidFill>
                  <a:schemeClr val="accent6"/>
                </a:solidFill>
              </a:rPr>
              <a:t>Approved for CKD </a:t>
            </a:r>
            <a:r>
              <a:rPr lang="en-US" sz="3733" b="1" i="1" u="sng" dirty="0">
                <a:solidFill>
                  <a:schemeClr val="accent6"/>
                </a:solidFill>
              </a:rPr>
              <a:t>with or without type 2 diabetes</a:t>
            </a:r>
          </a:p>
        </p:txBody>
      </p:sp>
      <p:pic>
        <p:nvPicPr>
          <p:cNvPr id="4" name="Picture 4" descr="Farxiga">
            <a:extLst>
              <a:ext uri="{FF2B5EF4-FFF2-40B4-BE49-F238E27FC236}">
                <a16:creationId xmlns:a16="http://schemas.microsoft.com/office/drawing/2014/main" id="{3E3B6CDE-8097-C2D6-B7C1-8E5EB5A0D3E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753" r="12105" b="22400"/>
          <a:stretch/>
        </p:blipFill>
        <p:spPr bwMode="auto">
          <a:xfrm>
            <a:off x="523249" y="1896590"/>
            <a:ext cx="4704707" cy="30428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Jardiance logo">
            <a:extLst>
              <a:ext uri="{FF2B5EF4-FFF2-40B4-BE49-F238E27FC236}">
                <a16:creationId xmlns:a16="http://schemas.microsoft.com/office/drawing/2014/main" id="{ECF50ADB-E650-DD91-6BAE-E332DEFF5BD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9937" r="8291" b="21309"/>
          <a:stretch/>
        </p:blipFill>
        <p:spPr bwMode="auto">
          <a:xfrm>
            <a:off x="4592153" y="2172984"/>
            <a:ext cx="6896247" cy="2900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6816873"/>
      </p:ext>
    </p:extLst>
  </p:cSld>
  <p:clrMapOvr>
    <a:masterClrMapping/>
  </p:clrMapOvr>
  <mc:AlternateContent xmlns:mc="http://schemas.openxmlformats.org/markup-compatibility/2006">
    <mc:Choice xmlns:p14="http://schemas.microsoft.com/office/powerpoint/2010/main" Requires="p14">
      <p:transition p14:dur="0" advTm="8481"/>
    </mc:Choice>
    <mc:Fallback>
      <p:transition advTm="848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Jardiance logo">
            <a:extLst>
              <a:ext uri="{FF2B5EF4-FFF2-40B4-BE49-F238E27FC236}">
                <a16:creationId xmlns:a16="http://schemas.microsoft.com/office/drawing/2014/main" id="{70F59825-21AF-3C93-1B57-F4CE045DE85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9937" r="8291" b="21309"/>
          <a:stretch/>
        </p:blipFill>
        <p:spPr bwMode="auto">
          <a:xfrm>
            <a:off x="174267" y="3873357"/>
            <a:ext cx="6041338" cy="254113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Farxiga">
            <a:extLst>
              <a:ext uri="{FF2B5EF4-FFF2-40B4-BE49-F238E27FC236}">
                <a16:creationId xmlns:a16="http://schemas.microsoft.com/office/drawing/2014/main" id="{F37D8679-893C-4855-4BDD-293F7A4CCEB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0753" r="12105" b="22400"/>
          <a:stretch/>
        </p:blipFill>
        <p:spPr bwMode="auto">
          <a:xfrm>
            <a:off x="858749" y="1345607"/>
            <a:ext cx="4155040" cy="268731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NVOKANA® (canagliflozin) | Official Consumer Website">
            <a:extLst>
              <a:ext uri="{FF2B5EF4-FFF2-40B4-BE49-F238E27FC236}">
                <a16:creationId xmlns:a16="http://schemas.microsoft.com/office/drawing/2014/main" id="{4FA3AF4F-01E7-7183-814B-7821AD459D3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20752" y="2161272"/>
            <a:ext cx="4569449" cy="1137285"/>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a:extLst>
              <a:ext uri="{FF2B5EF4-FFF2-40B4-BE49-F238E27FC236}">
                <a16:creationId xmlns:a16="http://schemas.microsoft.com/office/drawing/2014/main" id="{D089D801-6F43-8D3B-561B-8520176C2F59}"/>
              </a:ext>
            </a:extLst>
          </p:cNvPr>
          <p:cNvSpPr>
            <a:spLocks noGrp="1"/>
          </p:cNvSpPr>
          <p:nvPr>
            <p:ph type="title"/>
          </p:nvPr>
        </p:nvSpPr>
        <p:spPr>
          <a:xfrm>
            <a:off x="697246" y="253979"/>
            <a:ext cx="4972095" cy="1143000"/>
          </a:xfrm>
        </p:spPr>
        <p:txBody>
          <a:bodyPr/>
          <a:lstStyle/>
          <a:p>
            <a:pPr algn="ctr"/>
            <a:r>
              <a:rPr lang="en-US" sz="3600" dirty="0"/>
              <a:t>For Heart failure and CKD without Diabetes</a:t>
            </a:r>
          </a:p>
        </p:txBody>
      </p:sp>
      <p:sp>
        <p:nvSpPr>
          <p:cNvPr id="9" name="Title 7">
            <a:extLst>
              <a:ext uri="{FF2B5EF4-FFF2-40B4-BE49-F238E27FC236}">
                <a16:creationId xmlns:a16="http://schemas.microsoft.com/office/drawing/2014/main" id="{74C6BF7C-892D-866D-C84B-71248D215636}"/>
              </a:ext>
            </a:extLst>
          </p:cNvPr>
          <p:cNvSpPr txBox="1">
            <a:spLocks/>
          </p:cNvSpPr>
          <p:nvPr/>
        </p:nvSpPr>
        <p:spPr>
          <a:xfrm>
            <a:off x="6719429" y="253979"/>
            <a:ext cx="4972095" cy="1143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5400" kern="1200" cap="all" baseline="0">
                <a:solidFill>
                  <a:schemeClr val="accent1">
                    <a:lumMod val="75000"/>
                  </a:schemeClr>
                </a:solidFill>
                <a:latin typeface="+mj-lt"/>
                <a:ea typeface="+mj-ea"/>
                <a:cs typeface="+mj-cs"/>
              </a:defRPr>
            </a:lvl1pPr>
          </a:lstStyle>
          <a:p>
            <a:pPr algn="ctr"/>
            <a:r>
              <a:rPr lang="en-US" sz="4800" dirty="0"/>
              <a:t>For Diabetes</a:t>
            </a:r>
          </a:p>
        </p:txBody>
      </p:sp>
      <p:cxnSp>
        <p:nvCxnSpPr>
          <p:cNvPr id="11" name="Straight Connector 10">
            <a:extLst>
              <a:ext uri="{FF2B5EF4-FFF2-40B4-BE49-F238E27FC236}">
                <a16:creationId xmlns:a16="http://schemas.microsoft.com/office/drawing/2014/main" id="{EFC93EAB-52C7-20E2-91C6-1A7B26676920}"/>
              </a:ext>
            </a:extLst>
          </p:cNvPr>
          <p:cNvCxnSpPr>
            <a:cxnSpLocks/>
          </p:cNvCxnSpPr>
          <p:nvPr/>
        </p:nvCxnSpPr>
        <p:spPr>
          <a:xfrm>
            <a:off x="6215605" y="443514"/>
            <a:ext cx="0" cy="5762397"/>
          </a:xfrm>
          <a:prstGeom prst="line">
            <a:avLst/>
          </a:prstGeom>
          <a:ln w="76200"/>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870216745"/>
      </p:ext>
    </p:extLst>
  </p:cSld>
  <p:clrMapOvr>
    <a:masterClrMapping/>
  </p:clrMapOvr>
  <mc:AlternateContent xmlns:mc="http://schemas.openxmlformats.org/markup-compatibility/2006">
    <mc:Choice xmlns:p14="http://schemas.microsoft.com/office/powerpoint/2010/main" Requires="p14">
      <p:transition p14:dur="0" advTm="12646"/>
    </mc:Choice>
    <mc:Fallback>
      <p:transition advTm="1264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1|4.9|4|1.2|6.3|3.9|5.8|4.1"/>
</p:tagLst>
</file>

<file path=ppt/tags/tag10.xml><?xml version="1.0" encoding="utf-8"?>
<p:tagLst xmlns:a="http://schemas.openxmlformats.org/drawingml/2006/main" xmlns:r="http://schemas.openxmlformats.org/officeDocument/2006/relationships" xmlns:p="http://schemas.openxmlformats.org/presentationml/2006/main">
  <p:tag name="TIMING" val="|6.2|3.3|1|3.5|1.3|5.2|1|4.4|0.8|0.6|1"/>
</p:tagLst>
</file>

<file path=ppt/tags/tag11.xml><?xml version="1.0" encoding="utf-8"?>
<p:tagLst xmlns:a="http://schemas.openxmlformats.org/drawingml/2006/main" xmlns:r="http://schemas.openxmlformats.org/officeDocument/2006/relationships" xmlns:p="http://schemas.openxmlformats.org/presentationml/2006/main">
  <p:tag name="TIMING" val="|0.9|10.1"/>
</p:tagLst>
</file>

<file path=ppt/tags/tag12.xml><?xml version="1.0" encoding="utf-8"?>
<p:tagLst xmlns:a="http://schemas.openxmlformats.org/drawingml/2006/main" xmlns:r="http://schemas.openxmlformats.org/officeDocument/2006/relationships" xmlns:p="http://schemas.openxmlformats.org/presentationml/2006/main">
  <p:tag name="TIMING" val="|0.5|2.7|0.5|1.7|2.1|0.5|5.7|0.7|2.4|2.3|0.5|1.4|2.1"/>
</p:tagLst>
</file>

<file path=ppt/tags/tag13.xml><?xml version="1.0" encoding="utf-8"?>
<p:tagLst xmlns:a="http://schemas.openxmlformats.org/drawingml/2006/main" xmlns:r="http://schemas.openxmlformats.org/officeDocument/2006/relationships" xmlns:p="http://schemas.openxmlformats.org/presentationml/2006/main">
  <p:tag name="TIMING" val="|1|4.8|17.5|8.9"/>
</p:tagLst>
</file>

<file path=ppt/tags/tag14.xml><?xml version="1.0" encoding="utf-8"?>
<p:tagLst xmlns:a="http://schemas.openxmlformats.org/drawingml/2006/main" xmlns:r="http://schemas.openxmlformats.org/officeDocument/2006/relationships" xmlns:p="http://schemas.openxmlformats.org/presentationml/2006/main">
  <p:tag name="TIMING" val="|11.5"/>
</p:tagLst>
</file>

<file path=ppt/tags/tag15.xml><?xml version="1.0" encoding="utf-8"?>
<p:tagLst xmlns:a="http://schemas.openxmlformats.org/drawingml/2006/main" xmlns:r="http://schemas.openxmlformats.org/officeDocument/2006/relationships" xmlns:p="http://schemas.openxmlformats.org/presentationml/2006/main">
  <p:tag name="TIMING" val="|11.5"/>
</p:tagLst>
</file>

<file path=ppt/tags/tag16.xml><?xml version="1.0" encoding="utf-8"?>
<p:tagLst xmlns:a="http://schemas.openxmlformats.org/drawingml/2006/main" xmlns:r="http://schemas.openxmlformats.org/officeDocument/2006/relationships" xmlns:p="http://schemas.openxmlformats.org/presentationml/2006/main">
  <p:tag name="TIMING" val="|5.3|1.6|3.6|1.3"/>
</p:tagLst>
</file>

<file path=ppt/tags/tag17.xml><?xml version="1.0" encoding="utf-8"?>
<p:tagLst xmlns:a="http://schemas.openxmlformats.org/drawingml/2006/main" xmlns:r="http://schemas.openxmlformats.org/officeDocument/2006/relationships" xmlns:p="http://schemas.openxmlformats.org/presentationml/2006/main">
  <p:tag name="TIMING" val="|0.7|3.5|0.8|4.7|1.2|2.8|0.6|0.6|7.6|12.7|1.1|1.4|15.2|0.5|1.9"/>
</p:tagLst>
</file>

<file path=ppt/tags/tag18.xml><?xml version="1.0" encoding="utf-8"?>
<p:tagLst xmlns:a="http://schemas.openxmlformats.org/drawingml/2006/main" xmlns:r="http://schemas.openxmlformats.org/officeDocument/2006/relationships" xmlns:p="http://schemas.openxmlformats.org/presentationml/2006/main">
  <p:tag name="TIMING" val="|0.7|3.5|0.8|4.7|1.2|2.8|0.6|0.6|7.6|12.7|1.1|1.4|15.2|0.5|1.9"/>
</p:tagLst>
</file>

<file path=ppt/tags/tag19.xml><?xml version="1.0" encoding="utf-8"?>
<p:tagLst xmlns:a="http://schemas.openxmlformats.org/drawingml/2006/main" xmlns:r="http://schemas.openxmlformats.org/officeDocument/2006/relationships" xmlns:p="http://schemas.openxmlformats.org/presentationml/2006/main">
  <p:tag name="TIMING" val="|4.7|6.6|2"/>
</p:tagLst>
</file>

<file path=ppt/tags/tag2.xml><?xml version="1.0" encoding="utf-8"?>
<p:tagLst xmlns:a="http://schemas.openxmlformats.org/drawingml/2006/main" xmlns:r="http://schemas.openxmlformats.org/officeDocument/2006/relationships" xmlns:p="http://schemas.openxmlformats.org/presentationml/2006/main">
  <p:tag name="TIMING" val="|3.1|4.9|4|1.2|6.3|3.9|5.8|4.1"/>
</p:tagLst>
</file>

<file path=ppt/tags/tag20.xml><?xml version="1.0" encoding="utf-8"?>
<p:tagLst xmlns:a="http://schemas.openxmlformats.org/drawingml/2006/main" xmlns:r="http://schemas.openxmlformats.org/officeDocument/2006/relationships" xmlns:p="http://schemas.openxmlformats.org/presentationml/2006/main">
  <p:tag name="TIMING" val="|1.6|7.7|0.7"/>
</p:tagLst>
</file>

<file path=ppt/tags/tag21.xml><?xml version="1.0" encoding="utf-8"?>
<p:tagLst xmlns:a="http://schemas.openxmlformats.org/drawingml/2006/main" xmlns:r="http://schemas.openxmlformats.org/officeDocument/2006/relationships" xmlns:p="http://schemas.openxmlformats.org/presentationml/2006/main">
  <p:tag name="TIMING" val="|1.6|7.7|0.7"/>
</p:tagLst>
</file>

<file path=ppt/tags/tag22.xml><?xml version="1.0" encoding="utf-8"?>
<p:tagLst xmlns:a="http://schemas.openxmlformats.org/drawingml/2006/main" xmlns:r="http://schemas.openxmlformats.org/officeDocument/2006/relationships" xmlns:p="http://schemas.openxmlformats.org/presentationml/2006/main">
  <p:tag name="TIMING" val="|1.6|7.7|0.7"/>
</p:tagLst>
</file>

<file path=ppt/tags/tag23.xml><?xml version="1.0" encoding="utf-8"?>
<p:tagLst xmlns:a="http://schemas.openxmlformats.org/drawingml/2006/main" xmlns:r="http://schemas.openxmlformats.org/officeDocument/2006/relationships" xmlns:p="http://schemas.openxmlformats.org/presentationml/2006/main">
  <p:tag name="TIMING" val="|1.6|7.7|0.7"/>
</p:tagLst>
</file>

<file path=ppt/tags/tag24.xml><?xml version="1.0" encoding="utf-8"?>
<p:tagLst xmlns:a="http://schemas.openxmlformats.org/drawingml/2006/main" xmlns:r="http://schemas.openxmlformats.org/officeDocument/2006/relationships" xmlns:p="http://schemas.openxmlformats.org/presentationml/2006/main">
  <p:tag name="TIMING" val="|7.6"/>
</p:tagLst>
</file>

<file path=ppt/tags/tag25.xml><?xml version="1.0" encoding="utf-8"?>
<p:tagLst xmlns:a="http://schemas.openxmlformats.org/drawingml/2006/main" xmlns:r="http://schemas.openxmlformats.org/officeDocument/2006/relationships" xmlns:p="http://schemas.openxmlformats.org/presentationml/2006/main">
  <p:tag name="TIMING" val="|7.6"/>
</p:tagLst>
</file>

<file path=ppt/tags/tag26.xml><?xml version="1.0" encoding="utf-8"?>
<p:tagLst xmlns:a="http://schemas.openxmlformats.org/drawingml/2006/main" xmlns:r="http://schemas.openxmlformats.org/officeDocument/2006/relationships" xmlns:p="http://schemas.openxmlformats.org/presentationml/2006/main">
  <p:tag name="TIMING" val="|4.7|6.6|2"/>
</p:tagLst>
</file>

<file path=ppt/tags/tag27.xml><?xml version="1.0" encoding="utf-8"?>
<p:tagLst xmlns:a="http://schemas.openxmlformats.org/drawingml/2006/main" xmlns:r="http://schemas.openxmlformats.org/officeDocument/2006/relationships" xmlns:p="http://schemas.openxmlformats.org/presentationml/2006/main">
  <p:tag name="TIMING" val="|4.7|6.6|2"/>
</p:tagLst>
</file>

<file path=ppt/tags/tag28.xml><?xml version="1.0" encoding="utf-8"?>
<p:tagLst xmlns:a="http://schemas.openxmlformats.org/drawingml/2006/main" xmlns:r="http://schemas.openxmlformats.org/officeDocument/2006/relationships" xmlns:p="http://schemas.openxmlformats.org/presentationml/2006/main">
  <p:tag name="TIMING" val="|3.1|4.9|4|1.2|6.3|3.9|5.8|4.1"/>
</p:tagLst>
</file>

<file path=ppt/tags/tag29.xml><?xml version="1.0" encoding="utf-8"?>
<p:tagLst xmlns:a="http://schemas.openxmlformats.org/drawingml/2006/main" xmlns:r="http://schemas.openxmlformats.org/officeDocument/2006/relationships" xmlns:p="http://schemas.openxmlformats.org/presentationml/2006/main">
  <p:tag name="TIMING" val="|3.1|4.9|4|1.2|6.3|3.9|5.8|4.1"/>
</p:tagLst>
</file>

<file path=ppt/tags/tag3.xml><?xml version="1.0" encoding="utf-8"?>
<p:tagLst xmlns:a="http://schemas.openxmlformats.org/drawingml/2006/main" xmlns:r="http://schemas.openxmlformats.org/officeDocument/2006/relationships" xmlns:p="http://schemas.openxmlformats.org/presentationml/2006/main">
  <p:tag name="TIMING" val="|3.1|4.9|4|1.2|6.3|3.9|5.8|4.1"/>
</p:tagLst>
</file>

<file path=ppt/tags/tag30.xml><?xml version="1.0" encoding="utf-8"?>
<p:tagLst xmlns:a="http://schemas.openxmlformats.org/drawingml/2006/main" xmlns:r="http://schemas.openxmlformats.org/officeDocument/2006/relationships" xmlns:p="http://schemas.openxmlformats.org/presentationml/2006/main">
  <p:tag name="TIMING" val="|3.1|4.9|4|1.2|6.3|3.9|5.8|4.1"/>
</p:tagLst>
</file>

<file path=ppt/tags/tag31.xml><?xml version="1.0" encoding="utf-8"?>
<p:tagLst xmlns:a="http://schemas.openxmlformats.org/drawingml/2006/main" xmlns:r="http://schemas.openxmlformats.org/officeDocument/2006/relationships" xmlns:p="http://schemas.openxmlformats.org/presentationml/2006/main">
  <p:tag name="TIMING" val="|11.5"/>
</p:tagLst>
</file>

<file path=ppt/tags/tag32.xml><?xml version="1.0" encoding="utf-8"?>
<p:tagLst xmlns:a="http://schemas.openxmlformats.org/drawingml/2006/main" xmlns:r="http://schemas.openxmlformats.org/officeDocument/2006/relationships" xmlns:p="http://schemas.openxmlformats.org/presentationml/2006/main">
  <p:tag name="TIMING" val="|11.5"/>
</p:tagLst>
</file>

<file path=ppt/tags/tag33.xml><?xml version="1.0" encoding="utf-8"?>
<p:tagLst xmlns:a="http://schemas.openxmlformats.org/drawingml/2006/main" xmlns:r="http://schemas.openxmlformats.org/officeDocument/2006/relationships" xmlns:p="http://schemas.openxmlformats.org/presentationml/2006/main">
  <p:tag name="TIMING" val="|4.7|6.6|2"/>
</p:tagLst>
</file>

<file path=ppt/tags/tag34.xml><?xml version="1.0" encoding="utf-8"?>
<p:tagLst xmlns:a="http://schemas.openxmlformats.org/drawingml/2006/main" xmlns:r="http://schemas.openxmlformats.org/officeDocument/2006/relationships" xmlns:p="http://schemas.openxmlformats.org/presentationml/2006/main">
  <p:tag name="TIMING" val="|7.4|5.4"/>
</p:tagLst>
</file>

<file path=ppt/tags/tag35.xml><?xml version="1.0" encoding="utf-8"?>
<p:tagLst xmlns:a="http://schemas.openxmlformats.org/drawingml/2006/main" xmlns:r="http://schemas.openxmlformats.org/officeDocument/2006/relationships" xmlns:p="http://schemas.openxmlformats.org/presentationml/2006/main">
  <p:tag name="TIMING" val="|0.5|10.1|20.6|5.3|6.7"/>
</p:tagLst>
</file>

<file path=ppt/tags/tag36.xml><?xml version="1.0" encoding="utf-8"?>
<p:tagLst xmlns:a="http://schemas.openxmlformats.org/drawingml/2006/main" xmlns:r="http://schemas.openxmlformats.org/officeDocument/2006/relationships" xmlns:p="http://schemas.openxmlformats.org/presentationml/2006/main">
  <p:tag name="TIMING" val="|4.7|6.6|2"/>
</p:tagLst>
</file>

<file path=ppt/tags/tag37.xml><?xml version="1.0" encoding="utf-8"?>
<p:tagLst xmlns:a="http://schemas.openxmlformats.org/drawingml/2006/main" xmlns:r="http://schemas.openxmlformats.org/officeDocument/2006/relationships" xmlns:p="http://schemas.openxmlformats.org/presentationml/2006/main">
  <p:tag name="TIMING" val="|4"/>
</p:tagLst>
</file>

<file path=ppt/tags/tag38.xml><?xml version="1.0" encoding="utf-8"?>
<p:tagLst xmlns:a="http://schemas.openxmlformats.org/drawingml/2006/main" xmlns:r="http://schemas.openxmlformats.org/officeDocument/2006/relationships" xmlns:p="http://schemas.openxmlformats.org/presentationml/2006/main">
  <p:tag name="TIMING" val="|4"/>
</p:tagLst>
</file>

<file path=ppt/tags/tag39.xml><?xml version="1.0" encoding="utf-8"?>
<p:tagLst xmlns:a="http://schemas.openxmlformats.org/drawingml/2006/main" xmlns:r="http://schemas.openxmlformats.org/officeDocument/2006/relationships" xmlns:p="http://schemas.openxmlformats.org/presentationml/2006/main">
  <p:tag name="TIMING" val="|4"/>
</p:tagLst>
</file>

<file path=ppt/tags/tag4.xml><?xml version="1.0" encoding="utf-8"?>
<p:tagLst xmlns:a="http://schemas.openxmlformats.org/drawingml/2006/main" xmlns:r="http://schemas.openxmlformats.org/officeDocument/2006/relationships" xmlns:p="http://schemas.openxmlformats.org/presentationml/2006/main">
  <p:tag name="TIMING" val="|3.1|4.9|4|1.2|6.3|3.9|5.8|4.1"/>
</p:tagLst>
</file>

<file path=ppt/tags/tag40.xml><?xml version="1.0" encoding="utf-8"?>
<p:tagLst xmlns:a="http://schemas.openxmlformats.org/drawingml/2006/main" xmlns:r="http://schemas.openxmlformats.org/officeDocument/2006/relationships" xmlns:p="http://schemas.openxmlformats.org/presentationml/2006/main">
  <p:tag name="TIMING" val="|4.7|6.6|2"/>
</p:tagLst>
</file>

<file path=ppt/tags/tag41.xml><?xml version="1.0" encoding="utf-8"?>
<p:tagLst xmlns:a="http://schemas.openxmlformats.org/drawingml/2006/main" xmlns:r="http://schemas.openxmlformats.org/officeDocument/2006/relationships" xmlns:p="http://schemas.openxmlformats.org/presentationml/2006/main">
  <p:tag name="TIMING" val="|2.1|14.2|54.8"/>
</p:tagLst>
</file>

<file path=ppt/tags/tag42.xml><?xml version="1.0" encoding="utf-8"?>
<p:tagLst xmlns:a="http://schemas.openxmlformats.org/drawingml/2006/main" xmlns:r="http://schemas.openxmlformats.org/officeDocument/2006/relationships" xmlns:p="http://schemas.openxmlformats.org/presentationml/2006/main">
  <p:tag name="TIMING" val="|13.2|0.5|16.2|9.4|11.6"/>
</p:tagLst>
</file>

<file path=ppt/tags/tag43.xml><?xml version="1.0" encoding="utf-8"?>
<p:tagLst xmlns:a="http://schemas.openxmlformats.org/drawingml/2006/main" xmlns:r="http://schemas.openxmlformats.org/officeDocument/2006/relationships" xmlns:p="http://schemas.openxmlformats.org/presentationml/2006/main">
  <p:tag name="TIMING" val="|13.2|0.5|16.2|9.4|11.6"/>
</p:tagLst>
</file>

<file path=ppt/tags/tag44.xml><?xml version="1.0" encoding="utf-8"?>
<p:tagLst xmlns:a="http://schemas.openxmlformats.org/drawingml/2006/main" xmlns:r="http://schemas.openxmlformats.org/officeDocument/2006/relationships" xmlns:p="http://schemas.openxmlformats.org/presentationml/2006/main">
  <p:tag name="TIMING" val="|0.8"/>
</p:tagLst>
</file>

<file path=ppt/tags/tag45.xml><?xml version="1.0" encoding="utf-8"?>
<p:tagLst xmlns:a="http://schemas.openxmlformats.org/drawingml/2006/main" xmlns:r="http://schemas.openxmlformats.org/officeDocument/2006/relationships" xmlns:p="http://schemas.openxmlformats.org/presentationml/2006/main">
  <p:tag name="TIMING" val="|0.5"/>
</p:tagLst>
</file>

<file path=ppt/tags/tag46.xml><?xml version="1.0" encoding="utf-8"?>
<p:tagLst xmlns:a="http://schemas.openxmlformats.org/drawingml/2006/main" xmlns:r="http://schemas.openxmlformats.org/officeDocument/2006/relationships" xmlns:p="http://schemas.openxmlformats.org/presentationml/2006/main">
  <p:tag name="TIMING" val="|0.5"/>
</p:tagLst>
</file>

<file path=ppt/tags/tag47.xml><?xml version="1.0" encoding="utf-8"?>
<p:tagLst xmlns:a="http://schemas.openxmlformats.org/drawingml/2006/main" xmlns:r="http://schemas.openxmlformats.org/officeDocument/2006/relationships" xmlns:p="http://schemas.openxmlformats.org/presentationml/2006/main">
  <p:tag name="TIMING" val="|0.5"/>
</p:tagLst>
</file>

<file path=ppt/tags/tag48.xml><?xml version="1.0" encoding="utf-8"?>
<p:tagLst xmlns:a="http://schemas.openxmlformats.org/drawingml/2006/main" xmlns:r="http://schemas.openxmlformats.org/officeDocument/2006/relationships" xmlns:p="http://schemas.openxmlformats.org/presentationml/2006/main">
  <p:tag name="TIMING" val="|5.6|4|3.1"/>
</p:tagLst>
</file>

<file path=ppt/tags/tag49.xml><?xml version="1.0" encoding="utf-8"?>
<p:tagLst xmlns:a="http://schemas.openxmlformats.org/drawingml/2006/main" xmlns:r="http://schemas.openxmlformats.org/officeDocument/2006/relationships" xmlns:p="http://schemas.openxmlformats.org/presentationml/2006/main">
  <p:tag name="TIMING" val="|17.7|2.4|5.2"/>
</p:tagLst>
</file>

<file path=ppt/tags/tag5.xml><?xml version="1.0" encoding="utf-8"?>
<p:tagLst xmlns:a="http://schemas.openxmlformats.org/drawingml/2006/main" xmlns:r="http://schemas.openxmlformats.org/officeDocument/2006/relationships" xmlns:p="http://schemas.openxmlformats.org/presentationml/2006/main">
  <p:tag name="TIMING" val="|3.1|4.9|4|1.2|6.3|3.9|5.8|4.1"/>
</p:tagLst>
</file>

<file path=ppt/tags/tag50.xml><?xml version="1.0" encoding="utf-8"?>
<p:tagLst xmlns:a="http://schemas.openxmlformats.org/drawingml/2006/main" xmlns:r="http://schemas.openxmlformats.org/officeDocument/2006/relationships" xmlns:p="http://schemas.openxmlformats.org/presentationml/2006/main">
  <p:tag name="TIMING" val="|17.7|2.4|5.2"/>
</p:tagLst>
</file>

<file path=ppt/tags/tag51.xml><?xml version="1.0" encoding="utf-8"?>
<p:tagLst xmlns:a="http://schemas.openxmlformats.org/drawingml/2006/main" xmlns:r="http://schemas.openxmlformats.org/officeDocument/2006/relationships" xmlns:p="http://schemas.openxmlformats.org/presentationml/2006/main">
  <p:tag name="TIMING" val="|17.7|2.4|5.2"/>
</p:tagLst>
</file>

<file path=ppt/tags/tag52.xml><?xml version="1.0" encoding="utf-8"?>
<p:tagLst xmlns:a="http://schemas.openxmlformats.org/drawingml/2006/main" xmlns:r="http://schemas.openxmlformats.org/officeDocument/2006/relationships" xmlns:p="http://schemas.openxmlformats.org/presentationml/2006/main">
  <p:tag name="TIMING" val="|17.7|2.4|5.2"/>
</p:tagLst>
</file>

<file path=ppt/tags/tag53.xml><?xml version="1.0" encoding="utf-8"?>
<p:tagLst xmlns:a="http://schemas.openxmlformats.org/drawingml/2006/main" xmlns:r="http://schemas.openxmlformats.org/officeDocument/2006/relationships" xmlns:p="http://schemas.openxmlformats.org/presentationml/2006/main">
  <p:tag name="TIMING" val="|17.7|2.4|5.2"/>
</p:tagLst>
</file>

<file path=ppt/tags/tag54.xml><?xml version="1.0" encoding="utf-8"?>
<p:tagLst xmlns:a="http://schemas.openxmlformats.org/drawingml/2006/main" xmlns:r="http://schemas.openxmlformats.org/officeDocument/2006/relationships" xmlns:p="http://schemas.openxmlformats.org/presentationml/2006/main">
  <p:tag name="TIMING" val="|17.7|2.4|5.2"/>
</p:tagLst>
</file>

<file path=ppt/tags/tag55.xml><?xml version="1.0" encoding="utf-8"?>
<p:tagLst xmlns:a="http://schemas.openxmlformats.org/drawingml/2006/main" xmlns:r="http://schemas.openxmlformats.org/officeDocument/2006/relationships" xmlns:p="http://schemas.openxmlformats.org/presentationml/2006/main">
  <p:tag name="TIMING" val="|17.7|2.4|5.2"/>
</p:tagLst>
</file>

<file path=ppt/tags/tag56.xml><?xml version="1.0" encoding="utf-8"?>
<p:tagLst xmlns:a="http://schemas.openxmlformats.org/drawingml/2006/main" xmlns:r="http://schemas.openxmlformats.org/officeDocument/2006/relationships" xmlns:p="http://schemas.openxmlformats.org/presentationml/2006/main">
  <p:tag name="TIMING" val="|17.7|2.4|5.2"/>
</p:tagLst>
</file>

<file path=ppt/tags/tag57.xml><?xml version="1.0" encoding="utf-8"?>
<p:tagLst xmlns:a="http://schemas.openxmlformats.org/drawingml/2006/main" xmlns:r="http://schemas.openxmlformats.org/officeDocument/2006/relationships" xmlns:p="http://schemas.openxmlformats.org/presentationml/2006/main">
  <p:tag name="TIMING" val="|17.7|2.4|5.2"/>
</p:tagLst>
</file>

<file path=ppt/tags/tag58.xml><?xml version="1.0" encoding="utf-8"?>
<p:tagLst xmlns:a="http://schemas.openxmlformats.org/drawingml/2006/main" xmlns:r="http://schemas.openxmlformats.org/officeDocument/2006/relationships" xmlns:p="http://schemas.openxmlformats.org/presentationml/2006/main">
  <p:tag name="TIMING" val="|17.7|2.4|5.2"/>
</p:tagLst>
</file>

<file path=ppt/tags/tag59.xml><?xml version="1.0" encoding="utf-8"?>
<p:tagLst xmlns:a="http://schemas.openxmlformats.org/drawingml/2006/main" xmlns:r="http://schemas.openxmlformats.org/officeDocument/2006/relationships" xmlns:p="http://schemas.openxmlformats.org/presentationml/2006/main">
  <p:tag name="TIMING" val="|17.7|2.4|5.2"/>
</p:tagLst>
</file>

<file path=ppt/tags/tag6.xml><?xml version="1.0" encoding="utf-8"?>
<p:tagLst xmlns:a="http://schemas.openxmlformats.org/drawingml/2006/main" xmlns:r="http://schemas.openxmlformats.org/officeDocument/2006/relationships" xmlns:p="http://schemas.openxmlformats.org/presentationml/2006/main">
  <p:tag name="TIMING" val="|3.1|4.9|4|1.2|6.3|3.9|5.8|4.1"/>
</p:tagLst>
</file>

<file path=ppt/tags/tag7.xml><?xml version="1.0" encoding="utf-8"?>
<p:tagLst xmlns:a="http://schemas.openxmlformats.org/drawingml/2006/main" xmlns:r="http://schemas.openxmlformats.org/officeDocument/2006/relationships" xmlns:p="http://schemas.openxmlformats.org/presentationml/2006/main">
  <p:tag name="TIMING" val="|3.1|4.9|4|1.2|6.3|3.9|5.8|4.1"/>
</p:tagLst>
</file>

<file path=ppt/tags/tag8.xml><?xml version="1.0" encoding="utf-8"?>
<p:tagLst xmlns:a="http://schemas.openxmlformats.org/drawingml/2006/main" xmlns:r="http://schemas.openxmlformats.org/officeDocument/2006/relationships" xmlns:p="http://schemas.openxmlformats.org/presentationml/2006/main">
  <p:tag name="TIMING" val="|3.1|4.9|4|1.2|6.3|3.9|5.8|4.1"/>
</p:tagLst>
</file>

<file path=ppt/tags/tag9.xml><?xml version="1.0" encoding="utf-8"?>
<p:tagLst xmlns:a="http://schemas.openxmlformats.org/drawingml/2006/main" xmlns:r="http://schemas.openxmlformats.org/officeDocument/2006/relationships" xmlns:p="http://schemas.openxmlformats.org/presentationml/2006/main">
  <p:tag name="TIMING" val="|3.1|4.9|4|1.2|6.3|3.9|5.8|4.1"/>
</p:tagLst>
</file>

<file path=ppt/theme/theme1.xml><?xml version="1.0" encoding="utf-8"?>
<a:theme xmlns:a="http://schemas.openxmlformats.org/drawingml/2006/main" name="Health Fitness 16x9">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ustom 4">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lth and fitness presentation (widescreen).potx" id="{ABFD658B-2256-413B-9244-0F977A0B2D12}" vid="{E4CB021D-C859-4C82-BDBB-2F2FACCF0D80}"/>
    </a:ext>
  </a:extLst>
</a:theme>
</file>

<file path=ppt/theme/theme2.xml><?xml version="1.0" encoding="utf-8"?>
<a:theme xmlns:a="http://schemas.openxmlformats.org/drawingml/2006/main" name="Office Theme">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4AFDE8DAA462489D796834E58D4AE5" ma:contentTypeVersion="20" ma:contentTypeDescription="Create a new document." ma:contentTypeScope="" ma:versionID="4af47a76da415b1b1094b839e70bf2f9">
  <xsd:schema xmlns:xsd="http://www.w3.org/2001/XMLSchema" xmlns:xs="http://www.w3.org/2001/XMLSchema" xmlns:p="http://schemas.microsoft.com/office/2006/metadata/properties" xmlns:ns1="http://schemas.microsoft.com/sharepoint/v3" xmlns:ns3="5fb75e37-9ba3-4b20-9ebf-833f2c7864d4" xmlns:ns4="111b9f8b-5cd2-4048-8b30-648fba824f7f" targetNamespace="http://schemas.microsoft.com/office/2006/metadata/properties" ma:root="true" ma:fieldsID="0e07fff6c53ca17b3c647458273276d1" ns1:_="" ns3:_="" ns4:_="">
    <xsd:import namespace="http://schemas.microsoft.com/sharepoint/v3"/>
    <xsd:import namespace="5fb75e37-9ba3-4b20-9ebf-833f2c7864d4"/>
    <xsd:import namespace="111b9f8b-5cd2-4048-8b30-648fba824f7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EventHashCode" minOccurs="0"/>
                <xsd:element ref="ns4:MediaServiceGenerationTime" minOccurs="0"/>
                <xsd:element ref="ns4:MediaServiceDateTaken" minOccurs="0"/>
                <xsd:element ref="ns4:MediaServiceAutoTags" minOccurs="0"/>
                <xsd:element ref="ns4:MediaServiceLocation" minOccurs="0"/>
                <xsd:element ref="ns4:MediaServiceOCR" minOccurs="0"/>
                <xsd:element ref="ns4:MediaServiceAutoKeyPoints" minOccurs="0"/>
                <xsd:element ref="ns4:MediaServiceKeyPoints" minOccurs="0"/>
                <xsd:element ref="ns1:_ip_UnifiedCompliancePolicyProperties" minOccurs="0"/>
                <xsd:element ref="ns1:_ip_UnifiedCompliancePolicyUIAction" minOccurs="0"/>
                <xsd:element ref="ns4:MediaLengthInSeconds"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fb75e37-9ba3-4b20-9ebf-833f2c7864d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11b9f8b-5cd2-4048-8b30-648fba824f7f"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3" nillable="true" ma:displayName="MediaLengthInSeconds" ma:hidden="true" ma:internalName="MediaLengthInSeconds" ma:readOnly="true">
      <xsd:simpleType>
        <xsd:restriction base="dms:Unknown"/>
      </xsd:simpleType>
    </xsd:element>
    <xsd:element name="_activity" ma:index="24" nillable="true" ma:displayName="_activity" ma:hidden="true" ma:internalName="_activity">
      <xsd:simpleType>
        <xsd:restriction base="dms:Note"/>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ystemTags" ma:index="26" nillable="true" ma:displayName="MediaServiceSystemTags" ma:hidden="true" ma:internalName="MediaServiceSystemTags" ma:readOnly="true">
      <xsd:simpleType>
        <xsd:restriction base="dms:Note"/>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activity xmlns="111b9f8b-5cd2-4048-8b30-648fba824f7f"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4A05FFD-041F-4C46-A92B-11E4B1452A83}">
  <ds:schemaRefs>
    <ds:schemaRef ds:uri="111b9f8b-5cd2-4048-8b30-648fba824f7f"/>
    <ds:schemaRef ds:uri="5fb75e37-9ba3-4b20-9ebf-833f2c7864d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4E03916-E271-4D39-8665-B163E5DA3F3A}">
  <ds:schemaRefs>
    <ds:schemaRef ds:uri="http://schemas.microsoft.com/office/infopath/2007/PartnerControls"/>
    <ds:schemaRef ds:uri="http://schemas.microsoft.com/office/2006/documentManagement/types"/>
    <ds:schemaRef ds:uri="http://purl.org/dc/terms/"/>
    <ds:schemaRef ds:uri="111b9f8b-5cd2-4048-8b30-648fba824f7f"/>
    <ds:schemaRef ds:uri="http://schemas.microsoft.com/office/2006/metadata/properties"/>
    <ds:schemaRef ds:uri="http://purl.org/dc/elements/1.1/"/>
    <ds:schemaRef ds:uri="5fb75e37-9ba3-4b20-9ebf-833f2c7864d4"/>
    <ds:schemaRef ds:uri="http://schemas.openxmlformats.org/package/2006/metadata/core-properties"/>
    <ds:schemaRef ds:uri="http://schemas.microsoft.com/sharepoint/v3"/>
    <ds:schemaRef ds:uri="http://www.w3.org/XML/1998/namespace"/>
    <ds:schemaRef ds:uri="http://purl.org/dc/dcmitype/"/>
  </ds:schemaRefs>
</ds:datastoreItem>
</file>

<file path=customXml/itemProps3.xml><?xml version="1.0" encoding="utf-8"?>
<ds:datastoreItem xmlns:ds="http://schemas.openxmlformats.org/officeDocument/2006/customXml" ds:itemID="{DD75C099-BC72-4847-B073-1639D317AE8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Health and fitness presentation (widescreen)</Template>
  <TotalTime>3259</TotalTime>
  <Words>9799</Words>
  <Application>Microsoft Office PowerPoint</Application>
  <PresentationFormat>Widescreen</PresentationFormat>
  <Paragraphs>1032</Paragraphs>
  <Slides>130</Slides>
  <Notes>98</Notes>
  <HiddenSlides>0</HiddenSlides>
  <MMClips>0</MMClips>
  <ScaleCrop>false</ScaleCrop>
  <HeadingPairs>
    <vt:vector size="6" baseType="variant">
      <vt:variant>
        <vt:lpstr>Fonts Used</vt:lpstr>
      </vt:variant>
      <vt:variant>
        <vt:i4>28</vt:i4>
      </vt:variant>
      <vt:variant>
        <vt:lpstr>Theme</vt:lpstr>
      </vt:variant>
      <vt:variant>
        <vt:i4>1</vt:i4>
      </vt:variant>
      <vt:variant>
        <vt:lpstr>Slide Titles</vt:lpstr>
      </vt:variant>
      <vt:variant>
        <vt:i4>130</vt:i4>
      </vt:variant>
    </vt:vector>
  </HeadingPairs>
  <TitlesOfParts>
    <vt:vector size="159" baseType="lpstr">
      <vt:lpstr>ＭＳ Ｐゴシック</vt:lpstr>
      <vt:lpstr>Arial</vt:lpstr>
      <vt:lpstr>avenir-medium</vt:lpstr>
      <vt:lpstr>AvenirNext-Bold</vt:lpstr>
      <vt:lpstr>Avenir-Roman</vt:lpstr>
      <vt:lpstr>BISansNEXT</vt:lpstr>
      <vt:lpstr>BlinkMacSystemFont</vt:lpstr>
      <vt:lpstr>Calibri</vt:lpstr>
      <vt:lpstr>Cambria</vt:lpstr>
      <vt:lpstr>Cambria Math</vt:lpstr>
      <vt:lpstr>cnn_sans_display</vt:lpstr>
      <vt:lpstr>Google Sans</vt:lpstr>
      <vt:lpstr>Guardian TextSans Web</vt:lpstr>
      <vt:lpstr>Helvetica</vt:lpstr>
      <vt:lpstr>Helvetica Neue</vt:lpstr>
      <vt:lpstr>inherit</vt:lpstr>
      <vt:lpstr>Inter</vt:lpstr>
      <vt:lpstr>Lucida Sans</vt:lpstr>
      <vt:lpstr>Merriweather</vt:lpstr>
      <vt:lpstr>Montserrat</vt:lpstr>
      <vt:lpstr>Open Sans</vt:lpstr>
      <vt:lpstr>proxima_nova_rgbold</vt:lpstr>
      <vt:lpstr>proxima_nova_rgregular</vt:lpstr>
      <vt:lpstr>Roboto</vt:lpstr>
      <vt:lpstr>Roboto Slab</vt:lpstr>
      <vt:lpstr>RobotoMedium</vt:lpstr>
      <vt:lpstr>Times New Roman</vt:lpstr>
      <vt:lpstr>Wingdings</vt:lpstr>
      <vt:lpstr>Health Fitness 16x9</vt:lpstr>
      <vt:lpstr>The New cardioprotective Diabetes Drugs  </vt:lpstr>
      <vt:lpstr>Disclosure</vt:lpstr>
      <vt:lpstr>What We’re Covering Today</vt:lpstr>
      <vt:lpstr>What We’re Covering Today</vt:lpstr>
      <vt:lpstr>Cardioprotective?</vt:lpstr>
      <vt:lpstr>Cardioprotective?</vt:lpstr>
      <vt:lpstr>FDA 2008 Recommendation</vt:lpstr>
      <vt:lpstr>How To Prove A Drug Does Not Increase Risk?</vt:lpstr>
      <vt:lpstr>What Do CVOTs Look For?</vt:lpstr>
      <vt:lpstr>MACE include…</vt:lpstr>
      <vt:lpstr>Basic Metabolism  and Diabetes</vt:lpstr>
      <vt:lpstr>PowerPoint Presentation</vt:lpstr>
      <vt:lpstr>PowerPoint Presentation</vt:lpstr>
      <vt:lpstr>PowerPoint Presentation</vt:lpstr>
      <vt:lpstr>Three Major Defects in  Type 2 Diabetes</vt:lpstr>
      <vt:lpstr>The Incretin System and GLP1 / GIP-RA Drugs</vt:lpstr>
      <vt:lpstr>Normal</vt:lpstr>
      <vt:lpstr>These hormones were named…</vt:lpstr>
      <vt:lpstr>Incretins…</vt:lpstr>
      <vt:lpstr>Incretins…</vt:lpstr>
      <vt:lpstr>Normal</vt:lpstr>
      <vt:lpstr>Incretin Effect Blunted with Type 2 Diabetes</vt:lpstr>
      <vt:lpstr> THE Incretins!</vt:lpstr>
      <vt:lpstr>PowerPoint Presentation</vt:lpstr>
      <vt:lpstr>PowerPoint Presentation</vt:lpstr>
      <vt:lpstr> LET’S MEET THE INCRETIN DRUGS!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Glycemic Benefits </vt:lpstr>
      <vt:lpstr>     A1C t Estimated Average Glucose  (eAG)</vt:lpstr>
      <vt:lpstr>A1C to  Estimated Average Glucose  (eAG)</vt:lpstr>
      <vt:lpstr>Diabetes A1C goals (general) </vt:lpstr>
      <vt:lpstr>PowerPoint Presentation</vt:lpstr>
      <vt:lpstr>PowerPoint Presentation</vt:lpstr>
      <vt:lpstr>The weakest GLP1s are stronger than all other diabetes medication categories. </vt:lpstr>
      <vt:lpstr>PowerPoint Presentation</vt:lpstr>
      <vt:lpstr>And remember Incretins are…</vt:lpstr>
      <vt:lpstr>ASCVD Risk Reduction</vt:lpstr>
      <vt:lpstr>Shown to Be Cardioprotective?</vt:lpstr>
      <vt:lpstr>PowerPoint Presentation</vt:lpstr>
      <vt:lpstr>PowerPoint Presentation</vt:lpstr>
      <vt:lpstr>GLP1 / GIP RA Drug Contraindications</vt:lpstr>
      <vt:lpstr>Contraindications </vt:lpstr>
      <vt:lpstr>Contraindicated If…</vt:lpstr>
      <vt:lpstr>Warnings and Precautions </vt:lpstr>
      <vt:lpstr>Cholelithiasis And Cholecystitis</vt:lpstr>
      <vt:lpstr>Pancreatitis</vt:lpstr>
      <vt:lpstr>Retinopathy</vt:lpstr>
      <vt:lpstr>PowerPoint Presentation</vt:lpstr>
      <vt:lpstr>PowerPoint Presentation</vt:lpstr>
      <vt:lpstr>Side Effects </vt:lpstr>
      <vt:lpstr>PowerPoint Presentation</vt:lpstr>
      <vt:lpstr>PowerPoint Presentation</vt:lpstr>
      <vt:lpstr>PowerPoint Presentation</vt:lpstr>
      <vt:lpstr>Titrate to Minimize GI Symptoms</vt:lpstr>
      <vt:lpstr>PowerPoint Presentation</vt:lpstr>
      <vt:lpstr>Heart Rate Increase  </vt:lpstr>
      <vt:lpstr>General Guidelines  and  FAQs</vt:lpstr>
      <vt:lpstr>Can They Be Left Out of The Refrigerator?</vt:lpstr>
      <vt:lpstr>What if I missed a dose?</vt:lpstr>
      <vt:lpstr>Missed a DAILY dose?</vt:lpstr>
      <vt:lpstr>Can I Switch the Day I Take it?</vt:lpstr>
      <vt:lpstr>Supply Issues </vt:lpstr>
      <vt:lpstr>Trying To Get Rx Filled</vt:lpstr>
      <vt:lpstr>PowerPoint Presentation</vt:lpstr>
      <vt:lpstr>PowerPoint Presentation</vt:lpstr>
      <vt:lpstr>PowerPoint Presentation</vt:lpstr>
      <vt:lpstr>PowerPoint Presentation</vt:lpstr>
      <vt:lpstr>The Kidneys And SGLT2i</vt:lpstr>
      <vt:lpstr>SGLT2i</vt:lpstr>
      <vt:lpstr>PowerPoint Presentation</vt:lpstr>
      <vt:lpstr>PowerPoint Presentation</vt:lpstr>
      <vt:lpstr>PowerPoint Presentation</vt:lpstr>
      <vt:lpstr>PowerPoint Presentation</vt:lpstr>
      <vt:lpstr>PowerPoint Presentation</vt:lpstr>
      <vt:lpstr>The Result? </vt:lpstr>
      <vt:lpstr> LET’S MEET THE SGLT2i DRUGS!</vt:lpstr>
      <vt:lpstr>PowerPoint Presentation</vt:lpstr>
      <vt:lpstr>The 3 big players</vt:lpstr>
      <vt:lpstr>PowerPoint Presentation</vt:lpstr>
      <vt:lpstr>All 3 Reduce MACE</vt:lpstr>
      <vt:lpstr>PowerPoint Presentation</vt:lpstr>
      <vt:lpstr>PowerPoint Presentation</vt:lpstr>
      <vt:lpstr>SGLT2i  ADDITIONAL BENEFITS</vt:lpstr>
      <vt:lpstr>Reduces CV Death and Heart Failure Hospitalizations</vt:lpstr>
      <vt:lpstr>PowerPoint Presentation</vt:lpstr>
      <vt:lpstr>Reduces CKD Decline</vt:lpstr>
      <vt:lpstr>For Heart failure and CKD without Diabetes</vt:lpstr>
      <vt:lpstr>PowerPoint Presentation</vt:lpstr>
      <vt:lpstr>SGLT2i Drug Contraindications</vt:lpstr>
      <vt:lpstr>SGLT2i - Contraindications </vt:lpstr>
      <vt:lpstr>SGLT2i Drug  Side Effects</vt:lpstr>
      <vt:lpstr>SGLT2i Side Effects</vt:lpstr>
      <vt:lpstr>SGLT2i Side Effects</vt:lpstr>
      <vt:lpstr>Prescribing Recommendations</vt:lpstr>
      <vt:lpstr>PowerPoint Presentation</vt:lpstr>
      <vt:lpstr>PowerPoint Presentation</vt:lpstr>
      <vt:lpstr>PowerPoint Presentation</vt:lpstr>
      <vt:lpstr>PowerPoint Presentation</vt:lpstr>
      <vt:lpstr> Recommendations Summary –  T2DM with ASCVD or High Risk for ASCVD   </vt:lpstr>
      <vt:lpstr>What’s Coming! </vt:lpstr>
      <vt:lpstr>Drugs In The Pipeline </vt:lpstr>
      <vt:lpstr>Let’s Wrap It Up!</vt:lpstr>
      <vt:lpstr>Incretin Drugs are Game Changers</vt:lpstr>
      <vt:lpstr>Incretin Drugs are Game Changers</vt:lpstr>
      <vt:lpstr>SGLT2i Drugs are Game Changers</vt:lpstr>
      <vt:lpstr>PowerPoint Presentation</vt:lpstr>
      <vt:lpstr>Thanks for joining us!</vt:lpstr>
      <vt:lpstr>References</vt:lpstr>
      <vt:lpstr>References</vt:lpstr>
      <vt:lpstr>References</vt:lpstr>
      <vt:lpstr>References</vt:lpstr>
      <vt:lpstr>References</vt:lpstr>
      <vt:lpstr>References</vt:lpstr>
      <vt:lpstr>References</vt:lpstr>
      <vt:lpstr>References</vt:lpstr>
      <vt:lpstr>References</vt:lpstr>
      <vt:lpstr>References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With Pictures layout</dc:title>
  <dc:creator>Finckenor, Mary</dc:creator>
  <cp:lastModifiedBy>Finckenor, Mary</cp:lastModifiedBy>
  <cp:revision>2</cp:revision>
  <dcterms:created xsi:type="dcterms:W3CDTF">2024-03-19T18:12:59Z</dcterms:created>
  <dcterms:modified xsi:type="dcterms:W3CDTF">2024-04-19T15:07:06Z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0x0101002E4AFDE8DAA462489D796834E58D4AE5</vt:lpwstr>
  </property>
  <property fmtid="{D5CDD505-2E9C-101B-9397-08002B2CF9AE}" pid="3" name="MSIP_Label_9293526d-19aa-4ea8-99e1-7716ee3206da_Enabled">
    <vt:lpwstr>true</vt:lpwstr>
  </property>
  <property fmtid="{D5CDD505-2E9C-101B-9397-08002B2CF9AE}" pid="4" name="MSIP_Label_9293526d-19aa-4ea8-99e1-7716ee3206da_SetDate">
    <vt:lpwstr>2024-03-20T11:44:08Z</vt:lpwstr>
  </property>
  <property fmtid="{D5CDD505-2E9C-101B-9397-08002B2CF9AE}" pid="5" name="MSIP_Label_9293526d-19aa-4ea8-99e1-7716ee3206da_Method">
    <vt:lpwstr>Standard</vt:lpwstr>
  </property>
  <property fmtid="{D5CDD505-2E9C-101B-9397-08002B2CF9AE}" pid="6" name="MSIP_Label_9293526d-19aa-4ea8-99e1-7716ee3206da_Name">
    <vt:lpwstr>AHS Internal.</vt:lpwstr>
  </property>
  <property fmtid="{D5CDD505-2E9C-101B-9397-08002B2CF9AE}" pid="7" name="MSIP_Label_9293526d-19aa-4ea8-99e1-7716ee3206da_SiteId">
    <vt:lpwstr>f6f442be-a6a0-4cbe-bc32-1f76a10f316b</vt:lpwstr>
  </property>
  <property fmtid="{D5CDD505-2E9C-101B-9397-08002B2CF9AE}" pid="8" name="MSIP_Label_9293526d-19aa-4ea8-99e1-7716ee3206da_ActionId">
    <vt:lpwstr>7c6b9cf3-5830-43ed-af31-0fc98477dbda</vt:lpwstr>
  </property>
  <property fmtid="{D5CDD505-2E9C-101B-9397-08002B2CF9AE}" pid="9" name="MSIP_Label_9293526d-19aa-4ea8-99e1-7716ee3206da_ContentBits">
    <vt:lpwstr>0</vt:lpwstr>
  </property>
</Properties>
</file>