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_rels/notesSlide4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50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media/image51.jpeg" ContentType="image/jpeg"/>
  <Override PartName="/ppt/media/image75.png" ContentType="image/png"/>
  <Override PartName="/ppt/media/image9.png" ContentType="image/png"/>
  <Override PartName="/ppt/media/image57.png" ContentType="image/png"/>
  <Override PartName="/ppt/media/image1.png" ContentType="image/png"/>
  <Override PartName="/ppt/media/image58.png" ContentType="image/png"/>
  <Override PartName="/ppt/media/image4.jpeg" ContentType="image/jpeg"/>
  <Override PartName="/ppt/media/image2.png" ContentType="image/png"/>
  <Override PartName="/ppt/media/image3.jpeg" ContentType="image/jpeg"/>
  <Override PartName="/ppt/media/image73.png" ContentType="image/png"/>
  <Override PartName="/ppt/media/image7.png" ContentType="image/png"/>
  <Override PartName="/ppt/media/image11.png" ContentType="image/png"/>
  <Override PartName="/ppt/media/image5.jpeg" ContentType="image/jpeg"/>
  <Override PartName="/ppt/media/image21.png" ContentType="image/png"/>
  <Override PartName="/ppt/media/image6.jpeg" ContentType="image/jpeg"/>
  <Override PartName="/ppt/media/image74.png" ContentType="image/png"/>
  <Override PartName="/ppt/media/image8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82.jpeg" ContentType="image/jpeg"/>
  <Override PartName="/ppt/media/image39.png" ContentType="image/png"/>
  <Override PartName="/ppt/media/image15.jpeg" ContentType="image/jpeg"/>
  <Override PartName="/ppt/media/image16.png" ContentType="image/png"/>
  <Override PartName="/ppt/media/image84.jpeg" ContentType="image/jpeg"/>
  <Override PartName="/ppt/media/image59.png" ContentType="image/png"/>
  <Override PartName="/ppt/media/image17.jpeg" ContentType="image/jpeg"/>
  <Override PartName="/ppt/media/image52.jpeg" ContentType="image/jpeg"/>
  <Override PartName="/ppt/media/image18.png" ContentType="image/png"/>
  <Override PartName="/ppt/media/image80.jpeg" ContentType="image/jpeg"/>
  <Override PartName="/ppt/media/image19.png" ContentType="image/png"/>
  <Override PartName="/ppt/media/image40.jpeg" ContentType="image/jpeg"/>
  <Override PartName="/ppt/media/image20.png" ContentType="image/png"/>
  <Override PartName="/ppt/media/image22.png" ContentType="image/png"/>
  <Override PartName="/ppt/media/image23.png" ContentType="image/png"/>
  <Override PartName="/ppt/media/image24.jpeg" ContentType="image/jpeg"/>
  <Override PartName="/ppt/media/image27.png" ContentType="image/png"/>
  <Override PartName="/ppt/media/image25.jpeg" ContentType="image/jpeg"/>
  <Override PartName="/ppt/media/image37.png" ContentType="image/png"/>
  <Override PartName="/ppt/media/image26.jpeg" ContentType="image/jpeg"/>
  <Override PartName="/ppt/media/image53.jpeg" ContentType="image/jpeg"/>
  <Override PartName="/ppt/media/image28.png" ContentType="image/png"/>
  <Override PartName="/ppt/media/image81.jpeg" ContentType="image/jpeg"/>
  <Override PartName="/ppt/media/image29.png" ContentType="image/png"/>
  <Override PartName="/ppt/media/image30.png" ContentType="image/png"/>
  <Override PartName="/ppt/media/image31.jpeg" ContentType="image/jpeg"/>
  <Override PartName="/ppt/media/image32.jpeg" ContentType="image/jpeg"/>
  <Override PartName="/ppt/media/image62.png" ContentType="image/png"/>
  <Override PartName="/ppt/media/image33.jpeg" ContentType="image/jpeg"/>
  <Override PartName="/ppt/media/image34.jpeg" ContentType="image/jpeg"/>
  <Override PartName="/ppt/media/image35.jpeg" ContentType="image/jpeg"/>
  <Override PartName="/ppt/media/image65.jpeg" ContentType="image/jpeg"/>
  <Override PartName="/ppt/media/image36.png" ContentType="image/png"/>
  <Override PartName="/ppt/media/image38.png" ContentType="image/png"/>
  <Override PartName="/ppt/media/image41.png" ContentType="image/png"/>
  <Override PartName="/ppt/media/image42.jpeg" ContentType="image/jpeg"/>
  <Override PartName="/ppt/media/image49.jpeg" ContentType="image/jpeg"/>
  <Override PartName="/ppt/media/image43.png" ContentType="image/png"/>
  <Override PartName="/ppt/media/image60.png" ContentType="image/png"/>
  <Override PartName="/ppt/media/image44.jpeg" ContentType="image/jpeg"/>
  <Override PartName="/ppt/media/image45.png" ContentType="image/png"/>
  <Override PartName="/ppt/media/image46.png" ContentType="image/png"/>
  <Override PartName="/ppt/media/image47.png" ContentType="image/png"/>
  <Override PartName="/ppt/media/image48.jpeg" ContentType="image/jpeg"/>
  <Override PartName="/ppt/media/image50.jpeg" ContentType="image/jpeg"/>
  <Override PartName="/ppt/media/image54.png" ContentType="image/png"/>
  <Override PartName="/ppt/media/image55.png" ContentType="image/png"/>
  <Override PartName="/ppt/media/image56.png" ContentType="image/png"/>
  <Override PartName="/ppt/media/image61.png" ContentType="image/png"/>
  <Override PartName="/ppt/media/image63.png" ContentType="image/png"/>
  <Override PartName="/ppt/media/image64.png" ContentType="image/png"/>
  <Override PartName="/ppt/media/image66.png" ContentType="image/png"/>
  <Override PartName="/ppt/media/image67.png" ContentType="image/png"/>
  <Override PartName="/ppt/media/image68.jpeg" ContentType="image/jpeg"/>
  <Override PartName="/ppt/media/image69.jpeg" ContentType="image/jpeg"/>
  <Override PartName="/ppt/media/image70.png" ContentType="image/png"/>
  <Override PartName="/ppt/media/image71.jpeg" ContentType="image/jpeg"/>
  <Override PartName="/ppt/media/image72.png" ContentType="image/png"/>
  <Override PartName="/ppt/media/image76.jpeg" ContentType="image/jpeg"/>
  <Override PartName="/ppt/media/image77.png" ContentType="image/png"/>
  <Override PartName="/ppt/media/image78.jpeg" ContentType="image/jpeg"/>
  <Override PartName="/ppt/media/image79.jpeg" ContentType="image/jpeg"/>
  <Override PartName="/ppt/media/image83.png" ContentType="image/pn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
</Relationships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4472c4"/>
            </a:solidFill>
            <a:ln w="57240">
              <a:solidFill>
                <a:srgbClr val="4472c4"/>
              </a:solidFill>
              <a:round/>
            </a:ln>
          </c:spPr>
          <c:marker>
            <c:symbol val="circle"/>
            <c:size val="5"/>
            <c:spPr>
              <a:solidFill>
                <a:srgbClr val="4472c4"/>
              </a:solidFill>
            </c:spPr>
          </c:marker>
          <c:dLbls>
            <c:numFmt formatCode="General" sourceLinked="1"/>
            <c:txPr>
              <a:bodyPr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</c:dLbls>
          <c:trendline>
            <c:spPr>
              <a:ln w="12600">
                <a:solidFill>
                  <a:srgbClr val="4472c4"/>
                </a:solidFill>
                <a:round/>
              </a:ln>
            </c:spPr>
            <c:trendlineType val="linear"/>
            <c:forward val="0"/>
            <c:backward val="0"/>
            <c:dispRSqr val="0"/>
            <c:dispEq val="0"/>
          </c:trendline>
          <c:xVal>
            <c:numRef>
              <c:f>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6"/>
                <c:pt idx="0">
                  <c:v>60</c:v>
                </c:pt>
                <c:pt idx="1">
                  <c:v>80</c:v>
                </c:pt>
                <c:pt idx="2">
                  <c:v>100</c:v>
                </c:pt>
                <c:pt idx="3">
                  <c:v>120</c:v>
                </c:pt>
                <c:pt idx="4">
                  <c:v>140</c:v>
                </c:pt>
                <c:pt idx="5">
                  <c:v>160</c:v>
                </c:pt>
              </c:numCache>
            </c:numRef>
          </c:yVal>
          <c:smooth val="0"/>
        </c:ser>
        <c:axId val="44899666"/>
        <c:axId val="88111886"/>
      </c:scatterChart>
      <c:valAx>
        <c:axId val="4489966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2844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197" spc="-1" strike="noStrike">
                <a:solidFill>
                  <a:srgbClr val="ffffff"/>
                </a:solidFill>
                <a:latin typeface="Arial"/>
              </a:defRPr>
            </a:pPr>
          </a:p>
        </c:txPr>
        <c:crossAx val="88111886"/>
        <c:crosses val="autoZero"/>
        <c:crossBetween val="midCat"/>
      </c:valAx>
      <c:valAx>
        <c:axId val="8811188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2844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400" spc="-1" strike="noStrike">
                <a:solidFill>
                  <a:srgbClr val="000000"/>
                </a:solidFill>
                <a:latin typeface="Arial"/>
              </a:defRPr>
            </a:pPr>
          </a:p>
        </c:txPr>
        <c:crossAx val="44899666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</c:chart>
  <c:spPr>
    <a:noFill/>
    <a:ln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rgbClr val="ed7d31"/>
                </a:gs>
                <a:gs pos="100000">
                  <a:srgbClr val="fbe5d6"/>
                </a:gs>
              </a:gsLst>
              <a:lin ang="5400000"/>
            </a:gradFill>
            <a:ln>
              <a:solidFill>
                <a:srgbClr val="000000"/>
              </a:solidFill>
            </a:ln>
          </c:spPr>
          <c:invertIfNegative val="0"/>
          <c:dLbls>
            <c:numFmt formatCode="General" sourceLinked="1"/>
            <c:txPr>
              <a:bodyPr/>
              <a:lstStyle/>
              <a:p>
                <a:pPr>
                  <a:defRPr b="0" sz="1600" spc="-1" strike="noStrik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5"/>
                <c:pt idx="0">
                  <c:v>CABG</c:v>
                </c:pt>
                <c:pt idx="1">
                  <c:v>PCI</c:v>
                </c:pt>
                <c:pt idx="2">
                  <c:v>MI</c:v>
                </c:pt>
                <c:pt idx="3">
                  <c:v>HF</c:v>
                </c:pt>
                <c:pt idx="4">
                  <c:v>Master Athlete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18</c:v>
                </c:pt>
                <c:pt idx="1">
                  <c:v>21.2</c:v>
                </c:pt>
                <c:pt idx="2">
                  <c:v>21.1</c:v>
                </c:pt>
                <c:pt idx="3">
                  <c:v>16.2</c:v>
                </c:pt>
                <c:pt idx="4">
                  <c:v>48</c:v>
                </c:pt>
              </c:numCache>
            </c:numRef>
          </c:val>
        </c:ser>
        <c:gapWidth val="219"/>
        <c:overlap val="-27"/>
        <c:axId val="6255682"/>
        <c:axId val="95909762"/>
      </c:barChart>
      <c:catAx>
        <c:axId val="6255682"/>
        <c:scaling>
          <c:orientation val="minMax"/>
        </c:scaling>
        <c:delete val="0"/>
        <c:axPos val="b"/>
        <c:numFmt formatCode="[$-409]MM/DD/YYYY" sourceLinked="1"/>
        <c:majorTickMark val="none"/>
        <c:minorTickMark val="none"/>
        <c:tickLblPos val="nextTo"/>
        <c:spPr>
          <a:ln w="1908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600" spc="-1" strike="noStrike">
                <a:solidFill>
                  <a:srgbClr val="000000"/>
                </a:solidFill>
                <a:latin typeface="Arial"/>
              </a:defRPr>
            </a:pPr>
          </a:p>
        </c:txPr>
        <c:crossAx val="95909762"/>
        <c:crosses val="autoZero"/>
        <c:auto val="1"/>
        <c:lblAlgn val="ctr"/>
        <c:lblOffset val="100"/>
      </c:catAx>
      <c:valAx>
        <c:axId val="95909762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b="0" sz="1600" spc="-1" strike="noStrike">
                    <a:solidFill>
                      <a:srgbClr val="000000"/>
                    </a:solidFill>
                    <a:latin typeface="Arial"/>
                  </a:defRPr>
                </a:pPr>
                <a:r>
                  <a:rPr b="0" sz="1600" spc="-1" strike="noStrike">
                    <a:solidFill>
                      <a:srgbClr val="000000"/>
                    </a:solidFill>
                    <a:latin typeface="Arial"/>
                  </a:rPr>
                  <a:t>VO2 (ml/kg/min)</a:t>
                </a:r>
              </a:p>
            </c:rich>
          </c:tx>
          <c:layout>
            <c:manualLayout>
              <c:xMode val="edge"/>
              <c:yMode val="edge"/>
              <c:x val="0.0078615698182272"/>
              <c:y val="0.241562351449849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1908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600" spc="-1" strike="noStrike">
                <a:solidFill>
                  <a:srgbClr val="000000"/>
                </a:solidFill>
                <a:latin typeface="Arial"/>
              </a:defRPr>
            </a:pPr>
          </a:p>
        </c:txPr>
        <c:crossAx val="6255682"/>
        <c:crosses val="autoZero"/>
      </c:valAx>
      <c:spPr>
        <a:noFill/>
        <a:ln>
          <a:noFill/>
        </a:ln>
      </c:spPr>
    </c:plotArea>
    <c:plotVisOnly val="1"/>
    <c:dispBlanksAs val="gap"/>
  </c:chart>
  <c:spPr>
    <a:noFill/>
    <a:ln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layout>
        <c:manualLayout>
          <c:layoutTarget val="inner"/>
          <c:xMode val="edge"/>
          <c:yMode val="edge"/>
          <c:x val="0.141414141414141"/>
          <c:y val="0.0502526938113855"/>
          <c:w val="0.818234427609428"/>
          <c:h val="0.8207304281491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Machine</c:v>
                </c:pt>
              </c:strCache>
            </c:strRef>
          </c:tx>
          <c:spPr>
            <a:solidFill>
              <a:srgbClr val="4472c4"/>
            </a:solidFill>
            <a:ln w="15840">
              <a:solidFill>
                <a:srgbClr val="000000"/>
              </a:solidFill>
              <a:round/>
            </a:ln>
          </c:spPr>
          <c:invertIfNegative val="0"/>
          <c:dLbls>
            <c:numFmt formatCode="0.00%" sourceLinked="1"/>
            <c:txPr>
              <a:bodyPr/>
              <a:lstStyle/>
              <a:p>
                <a:pPr>
                  <a:defRPr b="0" sz="1400" spc="-1" strike="noStrik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5"/>
                <c:pt idx="0">
                  <c:v>Biceps</c:v>
                </c:pt>
                <c:pt idx="1">
                  <c:v>Triceps</c:v>
                </c:pt>
                <c:pt idx="2">
                  <c:v>Deltoids</c:v>
                </c:pt>
                <c:pt idx="3">
                  <c:v>Quadriceps</c:v>
                </c:pt>
                <c:pt idx="4">
                  <c:v>Hamstrings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0.224</c:v>
                </c:pt>
                <c:pt idx="1">
                  <c:v>0.203</c:v>
                </c:pt>
                <c:pt idx="2">
                  <c:v>0.186</c:v>
                </c:pt>
                <c:pt idx="3">
                  <c:v>0.321</c:v>
                </c:pt>
                <c:pt idx="4">
                  <c:v>0.378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Elastic Band</c:v>
                </c:pt>
              </c:strCache>
            </c:strRef>
          </c:tx>
          <c:spPr>
            <a:solidFill>
              <a:srgbClr val="ed7d31"/>
            </a:solidFill>
            <a:ln w="15840">
              <a:solidFill>
                <a:srgbClr val="000000"/>
              </a:solidFill>
              <a:round/>
            </a:ln>
          </c:spPr>
          <c:invertIfNegative val="0"/>
          <c:dLbls>
            <c:numFmt formatCode="0.00%" sourceLinked="1"/>
            <c:txPr>
              <a:bodyPr/>
              <a:lstStyle/>
              <a:p>
                <a:pPr>
                  <a:defRPr b="0" sz="1400" spc="-1" strike="noStrik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5"/>
                <c:pt idx="0">
                  <c:v>Biceps</c:v>
                </c:pt>
                <c:pt idx="1">
                  <c:v>Triceps</c:v>
                </c:pt>
                <c:pt idx="2">
                  <c:v>Deltoids</c:v>
                </c:pt>
                <c:pt idx="3">
                  <c:v>Quadriceps</c:v>
                </c:pt>
                <c:pt idx="4">
                  <c:v>Hamstrings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0.301</c:v>
                </c:pt>
                <c:pt idx="1">
                  <c:v>0.319</c:v>
                </c:pt>
                <c:pt idx="2">
                  <c:v>0.27</c:v>
                </c:pt>
                <c:pt idx="3">
                  <c:v>0.437</c:v>
                </c:pt>
                <c:pt idx="4">
                  <c:v>0.319</c:v>
                </c:pt>
              </c:numCache>
            </c:numRef>
          </c:val>
        </c:ser>
        <c:gapWidth val="125"/>
        <c:overlap val="0"/>
        <c:axId val="89098352"/>
        <c:axId val="93651812"/>
      </c:barChart>
      <c:catAx>
        <c:axId val="89098352"/>
        <c:scaling>
          <c:orientation val="minMax"/>
        </c:scaling>
        <c:delete val="0"/>
        <c:axPos val="b"/>
        <c:numFmt formatCode="[$-409]MM/DD/YYYY" sourceLinked="1"/>
        <c:majorTickMark val="none"/>
        <c:minorTickMark val="none"/>
        <c:tickLblPos val="nextTo"/>
        <c:spPr>
          <a:ln w="1584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1" sz="1400" spc="-1" strike="noStrike">
                <a:solidFill>
                  <a:srgbClr val="000000"/>
                </a:solidFill>
                <a:latin typeface="Arial"/>
              </a:defRPr>
            </a:pPr>
          </a:p>
        </c:txPr>
        <c:crossAx val="93651812"/>
        <c:crosses val="autoZero"/>
        <c:auto val="1"/>
        <c:lblAlgn val="ctr"/>
        <c:lblOffset val="100"/>
      </c:catAx>
      <c:valAx>
        <c:axId val="93651812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b="0" sz="1400" spc="-1" strike="noStrike">
                    <a:solidFill>
                      <a:srgbClr val="000000"/>
                    </a:solidFill>
                    <a:latin typeface="Arial"/>
                  </a:defRPr>
                </a:pPr>
                <a:r>
                  <a:rPr b="0" sz="1400" spc="-1" strike="noStrike">
                    <a:solidFill>
                      <a:srgbClr val="000000"/>
                    </a:solidFill>
                    <a:latin typeface="Arial"/>
                  </a:rPr>
                  <a:t>Percent Change</a:t>
                </a:r>
              </a:p>
            </c:rich>
          </c:tx>
          <c:layout>
            <c:manualLayout>
              <c:xMode val="edge"/>
              <c:yMode val="edge"/>
              <c:x val="0.000263047138047138"/>
              <c:y val="0.269190426242014"/>
            </c:manualLayout>
          </c:layout>
          <c:overlay val="0"/>
          <c:spPr>
            <a:noFill/>
            <a:ln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1584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1" sz="1400" spc="-1" strike="noStrike">
                <a:solidFill>
                  <a:srgbClr val="000000"/>
                </a:solidFill>
                <a:latin typeface="Arial"/>
              </a:defRPr>
            </a:pPr>
          </a:p>
        </c:txPr>
        <c:crossAx val="89098352"/>
        <c:crosses val="autoZero"/>
        <c:majorUnit val="0.2"/>
      </c:valAx>
      <c:spPr>
        <a:noFill/>
        <a:ln>
          <a:noFill/>
        </a:ln>
      </c:spPr>
    </c:plotArea>
    <c:plotVisOnly val="1"/>
    <c:dispBlanksAs val="gap"/>
  </c:chart>
  <c:spPr>
    <a:noFill/>
    <a:ln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F9319C97-1649-4B78-A990-AAAE3385F2F0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6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DC94F61-01CA-452A-A6E7-F0FD73B1B4E2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8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9F8CB6D-0A7C-4D5F-9FF1-BDA4A319593C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8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4AA9FE2-ADBC-4750-A23C-40A5E5EA8623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9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2AE2B90-112D-4A97-9B3D-DDF52A1A2B9A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49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1F84077-D802-4446-BA80-1C434AFAF447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9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C351EAB-1817-4C1F-B631-45BC022028DA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9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CA29A24-5256-42F9-912D-26EACDA79753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0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73F856D-AB2C-4E3A-9695-6812612E1829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50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EC895D2-F746-4932-982D-9616F1E7BCD8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09AAD4E-12E9-452D-9FDD-06B7387C0BED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6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AFCFFDF-3C88-4A53-82D0-9C2B8184CAD3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1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BAAA50A-C745-489D-916E-2736E2357077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1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0AACF5C-D8D6-4D39-A36B-7BF6ECA1738D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1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5650F68-091A-4AA8-AC0E-2533AF502B18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2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EA07C98-E7AF-499A-A807-12FF989B1CEE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2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9B120E1-81F1-486E-BDB2-C4EEC4C68F35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2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964E4C5-17FE-41CC-AA9E-12EA4C8D22FE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2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8C59ED4-6F20-45F7-ABD8-A53C9355A61E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3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1EAC14B-6D8B-49AA-BAF6-56ECCD0706B8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3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479AF17-1182-410A-8822-BC408F53BD68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6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EAB9395-6C01-45E9-9424-EB7C82C6CA20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3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6DFD337-DFAE-4B4D-9FA5-4E3A36882AA9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4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FE47F7A-E5EB-4E6B-9415-399D8FC68332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4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5721A9B-3A5D-4248-9CF4-857F587508E2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4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4B62552-DF8A-4F9D-AE34-242722F42BBD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5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87D2486-D11C-4119-B382-8A09D3950212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5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0680520-8B30-4D00-94EE-4F148F39FD1E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5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CACD15D-920E-42EA-9EC1-837FDAB9CA17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5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DC7F293-5F41-43A2-9F9D-B40936A1842B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6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007E068-11F4-4B99-B49B-AC248A07F07C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6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2C9EEAE-A4D1-4CD9-B693-939293F0EE19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6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022CEF2-1A5B-48FA-A32D-8EC03B664C25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6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11E0A4F-0EA6-464E-835F-F9B2AF3C7E81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7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E1FC683-DA7A-43C0-91E2-B72213271388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7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AECA433-2BCF-4A75-B3AC-5799054E0AC1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7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6D735BA-81DF-4352-A1C3-31271A069198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8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9D7192C-717F-4637-A83C-E8A533471219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8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8DE1183-DB4A-4109-BC83-5FAA57493244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7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15FEC09-EC16-4728-B822-ECCC5FAFB129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8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13191D8-94E6-4553-938A-E26DF174B88F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7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3EF7E4E-E677-4168-84C6-A127BA177DCC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7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CE8693A-90B0-4520-AA93-E5F7321EC3D3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8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F88EA24-9079-45DC-9D99-ABE579FFD708}" type="slidenum">
              <a:rPr b="0" lang="en-US" sz="1200" spc="-1" strike="noStrike">
                <a:latin typeface="Times New Roman"/>
              </a:rPr>
              <a:t>46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EE0B27E-3FBA-4CEA-9744-CF9EA8272058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4/18/25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3097D3E-3DA3-40E8-AD16-51E8AE2D87FE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282240" y="160920"/>
            <a:ext cx="1161576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15924"/>
                </a:solidFill>
                <a:latin typeface="Franklin Gothic Medium"/>
              </a:rPr>
              <a:t>Click to edit Master title style</a:t>
            </a:r>
            <a:endParaRPr b="0" lang="en-US" sz="4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282240" y="1621440"/>
            <a:ext cx="11615760" cy="411192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bb03b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Franklin Gothic Book"/>
              </a:rPr>
              <a:t>Edit Master text styles</a:t>
            </a:r>
            <a:endParaRPr b="0" lang="en-US" sz="2800" spc="-1" strike="noStrike">
              <a:solidFill>
                <a:srgbClr val="000000"/>
              </a:solidFill>
              <a:latin typeface="Franklin Gothic Book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93c268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Franklin Gothic Book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Franklin Gothic Book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b73834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Franklin Gothic Book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Franklin Gothic Book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6faabb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Franklin Gothic Book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fbb03b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Franklin Gothic Book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BC6D472-2822-4A93-A8B7-29B4D3530989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4/18/25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9F3E57D-BA0D-4690-B9C8-D722055AF35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chart" Target="../charts/chart4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chart" Target="../charts/chart5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png"/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82.jpe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chart" Target="../charts/chart6.xml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jpeg"/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6" Type="http://schemas.openxmlformats.org/officeDocument/2006/relationships/image" Target="../media/image89.jpeg"/><Relationship Id="rId7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1" descr=""/>
          <p:cNvPicPr/>
          <p:nvPr/>
        </p:nvPicPr>
        <p:blipFill>
          <a:blip r:embed="rId1"/>
          <a:stretch/>
        </p:blipFill>
        <p:spPr>
          <a:xfrm>
            <a:off x="7381800" y="-14040"/>
            <a:ext cx="4809960" cy="2512800"/>
          </a:xfrm>
          <a:prstGeom prst="rect">
            <a:avLst/>
          </a:prstGeom>
          <a:ln>
            <a:noFill/>
          </a:ln>
        </p:spPr>
      </p:pic>
      <p:pic>
        <p:nvPicPr>
          <p:cNvPr id="127" name="Picture 5" descr=""/>
          <p:cNvPicPr/>
          <p:nvPr/>
        </p:nvPicPr>
        <p:blipFill>
          <a:blip r:embed="rId2"/>
          <a:srcRect l="0" t="0" r="0" b="258"/>
          <a:stretch/>
        </p:blipFill>
        <p:spPr>
          <a:xfrm>
            <a:off x="-6120" y="4680"/>
            <a:ext cx="3261240" cy="2487960"/>
          </a:xfrm>
          <a:prstGeom prst="rect">
            <a:avLst/>
          </a:prstGeom>
          <a:ln>
            <a:noFill/>
          </a:ln>
        </p:spPr>
      </p:pic>
      <p:pic>
        <p:nvPicPr>
          <p:cNvPr id="128" name="Picture 4" descr=""/>
          <p:cNvPicPr/>
          <p:nvPr/>
        </p:nvPicPr>
        <p:blipFill>
          <a:blip r:embed="rId3"/>
          <a:srcRect l="0" t="0" r="2018" b="0"/>
          <a:stretch/>
        </p:blipFill>
        <p:spPr>
          <a:xfrm>
            <a:off x="4647960" y="-6120"/>
            <a:ext cx="3769560" cy="250524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 flipH="1" flipV="1">
            <a:off x="-720" y="2652120"/>
            <a:ext cx="12197880" cy="4206600"/>
          </a:xfrm>
          <a:custGeom>
            <a:avLst/>
            <a:gdLst/>
            <a:ahLst/>
            <a:rect l="l" t="t" r="r" b="b"/>
            <a:pathLst>
              <a:path w="10219" h="10015">
                <a:moveTo>
                  <a:pt x="0" y="10000"/>
                </a:moveTo>
                <a:cubicBezTo>
                  <a:pt x="2" y="6667"/>
                  <a:pt x="5" y="3333"/>
                  <a:pt x="7" y="0"/>
                </a:cubicBezTo>
                <a:lnTo>
                  <a:pt x="10219" y="15"/>
                </a:lnTo>
                <a:lnTo>
                  <a:pt x="10219" y="10015"/>
                </a:lnTo>
                <a:lnTo>
                  <a:pt x="0" y="10000"/>
                </a:lnTo>
                <a:close/>
              </a:path>
            </a:pathLst>
          </a:custGeom>
          <a:solidFill>
            <a:srgbClr val="024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" name="CustomShape 2"/>
          <p:cNvSpPr/>
          <p:nvPr/>
        </p:nvSpPr>
        <p:spPr>
          <a:xfrm>
            <a:off x="2131560" y="4922640"/>
            <a:ext cx="7928280" cy="156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1" lang="en-US" sz="2000" spc="-1" strike="noStrike">
                <a:solidFill>
                  <a:srgbClr val="ffffff"/>
                </a:solidFill>
                <a:latin typeface="Arial"/>
              </a:rPr>
              <a:t>Cemal Ozemek, PhD, ACSM-CEP, FACSM, FAACVPR, FCEPA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Director, Professional Doctor of CEP Program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Clinical Associate Professor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University of Illinois at Chicago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Email: ozemek@uic.edu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133200" y="2969280"/>
            <a:ext cx="1117260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ffffff"/>
                </a:solidFill>
                <a:latin typeface="Arial"/>
              </a:rPr>
              <a:t>Exercise Prescription for Cardiopulmonary Rehab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32" name="Picture 4" descr=""/>
          <p:cNvPicPr/>
          <p:nvPr/>
        </p:nvPicPr>
        <p:blipFill>
          <a:blip r:embed="rId4"/>
          <a:stretch/>
        </p:blipFill>
        <p:spPr>
          <a:xfrm>
            <a:off x="2273760" y="0"/>
            <a:ext cx="3393720" cy="249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6" descr=""/>
          <p:cNvPicPr/>
          <p:nvPr/>
        </p:nvPicPr>
        <p:blipFill>
          <a:blip r:embed="rId1"/>
          <a:stretch/>
        </p:blipFill>
        <p:spPr>
          <a:xfrm>
            <a:off x="2931840" y="1433520"/>
            <a:ext cx="6327720" cy="4622760"/>
          </a:xfrm>
          <a:prstGeom prst="rect">
            <a:avLst/>
          </a:prstGeom>
          <a:ln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8810640" y="6565680"/>
            <a:ext cx="335412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Reed et al. </a:t>
            </a:r>
            <a:r>
              <a:rPr b="0" i="1" lang="en-US" sz="1300" spc="-1" strike="noStrike">
                <a:solidFill>
                  <a:srgbClr val="000000"/>
                </a:solidFill>
                <a:latin typeface="Arial"/>
              </a:rPr>
              <a:t>Can J Cardiol. 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2017;33:777-784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+20 – 30 Method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5024160" y="3429000"/>
            <a:ext cx="530640" cy="2234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CustomShape 4"/>
          <p:cNvSpPr/>
          <p:nvPr/>
        </p:nvSpPr>
        <p:spPr>
          <a:xfrm>
            <a:off x="6420600" y="2221920"/>
            <a:ext cx="422280" cy="3440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CustomShape 5"/>
          <p:cNvSpPr/>
          <p:nvPr/>
        </p:nvSpPr>
        <p:spPr>
          <a:xfrm>
            <a:off x="7801920" y="4296600"/>
            <a:ext cx="422280" cy="136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CustomShape 6"/>
          <p:cNvSpPr/>
          <p:nvPr/>
        </p:nvSpPr>
        <p:spPr>
          <a:xfrm>
            <a:off x="5791320" y="5801040"/>
            <a:ext cx="1208880" cy="255240"/>
          </a:xfrm>
          <a:prstGeom prst="rect">
            <a:avLst/>
          </a:prstGeom>
          <a:noFill/>
          <a:ln w="2844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6" dur="indefinite" restart="never" nodeType="tmRoot">
          <p:childTnLst>
            <p:seq>
              <p:cTn id="37" dur="indefinite" nodeType="mainSeq"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002060"/>
                </a:solidFill>
                <a:latin typeface="Arial"/>
              </a:rPr>
              <a:t>+20 – 30 Method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6797160" y="2408040"/>
            <a:ext cx="1066320" cy="3019680"/>
          </a:xfrm>
          <a:custGeom>
            <a:avLst/>
            <a:gdLst/>
            <a:ahLst/>
            <a:rect l="l" t="t" r="r" b="b"/>
            <a:pathLst>
              <a:path w="1066800" h="3058160">
                <a:moveTo>
                  <a:pt x="2540" y="429260"/>
                </a:moveTo>
                <a:lnTo>
                  <a:pt x="1066800" y="0"/>
                </a:lnTo>
                <a:lnTo>
                  <a:pt x="1066800" y="3058160"/>
                </a:lnTo>
                <a:lnTo>
                  <a:pt x="0" y="3058160"/>
                </a:lnTo>
                <a:cubicBezTo>
                  <a:pt x="847" y="2181860"/>
                  <a:pt x="1693" y="1305560"/>
                  <a:pt x="2540" y="429260"/>
                </a:cubicBezTo>
                <a:close/>
              </a:path>
            </a:pathLst>
          </a:custGeom>
          <a:gradFill rotWithShape="0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/>
          </a:gra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CustomShape 3"/>
          <p:cNvSpPr/>
          <p:nvPr/>
        </p:nvSpPr>
        <p:spPr>
          <a:xfrm>
            <a:off x="5730120" y="2844720"/>
            <a:ext cx="1066320" cy="2583000"/>
          </a:xfrm>
          <a:custGeom>
            <a:avLst/>
            <a:gdLst/>
            <a:ahLst/>
            <a:rect l="l" t="t" r="r" b="b"/>
            <a:pathLst>
              <a:path w="1066800" h="3058160">
                <a:moveTo>
                  <a:pt x="2540" y="506307"/>
                </a:moveTo>
                <a:lnTo>
                  <a:pt x="1066800" y="0"/>
                </a:lnTo>
                <a:lnTo>
                  <a:pt x="1066800" y="3058160"/>
                </a:lnTo>
                <a:lnTo>
                  <a:pt x="0" y="3058160"/>
                </a:lnTo>
                <a:cubicBezTo>
                  <a:pt x="847" y="2181860"/>
                  <a:pt x="1693" y="1382607"/>
                  <a:pt x="2540" y="506307"/>
                </a:cubicBezTo>
                <a:close/>
              </a:path>
            </a:pathLst>
          </a:custGeom>
          <a:gradFill rotWithShape="0">
            <a:gsLst>
              <a:gs pos="0">
                <a:srgbClr val="91dd9f"/>
              </a:gs>
              <a:gs pos="50000">
                <a:srgbClr val="bde8c5"/>
              </a:gs>
              <a:gs pos="100000">
                <a:srgbClr val="def3e3"/>
              </a:gs>
            </a:gsLst>
            <a:lin ang="5400000"/>
          </a:gra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CustomShape 4"/>
          <p:cNvSpPr/>
          <p:nvPr/>
        </p:nvSpPr>
        <p:spPr>
          <a:xfrm>
            <a:off x="4678560" y="3463200"/>
            <a:ext cx="548280" cy="1964160"/>
          </a:xfrm>
          <a:custGeom>
            <a:avLst/>
            <a:gdLst/>
            <a:ahLst/>
            <a:rect l="l" t="t" r="r" b="b"/>
            <a:pathLst>
              <a:path w="1066800" h="3058160">
                <a:moveTo>
                  <a:pt x="2539" y="385829"/>
                </a:moveTo>
                <a:lnTo>
                  <a:pt x="1066800" y="0"/>
                </a:lnTo>
                <a:lnTo>
                  <a:pt x="1066800" y="3058160"/>
                </a:lnTo>
                <a:lnTo>
                  <a:pt x="0" y="3058160"/>
                </a:lnTo>
                <a:cubicBezTo>
                  <a:pt x="847" y="2181860"/>
                  <a:pt x="1692" y="1262129"/>
                  <a:pt x="2539" y="385829"/>
                </a:cubicBezTo>
                <a:close/>
              </a:path>
            </a:pathLst>
          </a:custGeom>
          <a:gradFill rotWithShape="0">
            <a:gsLst>
              <a:gs pos="0">
                <a:srgbClr val="95d0ff"/>
              </a:gs>
              <a:gs pos="50000">
                <a:srgbClr val="bee0ff"/>
              </a:gs>
              <a:gs pos="100000">
                <a:srgbClr val="deefff"/>
              </a:gs>
            </a:gsLst>
            <a:lin ang="5400000"/>
          </a:gra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78" name="Chart 12"/>
          <p:cNvGraphicFramePr/>
          <p:nvPr/>
        </p:nvGraphicFramePr>
        <p:xfrm>
          <a:off x="2031840" y="1391760"/>
          <a:ext cx="8127720" cy="439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79" name="CustomShape 5"/>
          <p:cNvSpPr/>
          <p:nvPr/>
        </p:nvSpPr>
        <p:spPr>
          <a:xfrm>
            <a:off x="2895480" y="3305880"/>
            <a:ext cx="128988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132f2f"/>
                </a:solidFill>
                <a:latin typeface="Arial"/>
              </a:rPr>
              <a:t>Rest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132f2f"/>
                </a:solidFill>
                <a:latin typeface="Arial"/>
              </a:rPr>
              <a:t>60 bpm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0" name="CustomShape 6"/>
          <p:cNvSpPr/>
          <p:nvPr/>
        </p:nvSpPr>
        <p:spPr>
          <a:xfrm>
            <a:off x="8270280" y="1274040"/>
            <a:ext cx="128988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132f2f"/>
                </a:solidFill>
                <a:latin typeface="Arial"/>
              </a:rPr>
              <a:t>Max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132f2f"/>
                </a:solidFill>
                <a:latin typeface="Arial"/>
              </a:rPr>
              <a:t>160 bpm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1" name="CustomShape 7"/>
          <p:cNvSpPr/>
          <p:nvPr/>
        </p:nvSpPr>
        <p:spPr>
          <a:xfrm>
            <a:off x="5085000" y="5447880"/>
            <a:ext cx="128988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132f2f"/>
                </a:solidFill>
                <a:latin typeface="Arial"/>
              </a:rPr>
              <a:t>40%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82" name="CustomShape 8"/>
          <p:cNvSpPr/>
          <p:nvPr/>
        </p:nvSpPr>
        <p:spPr>
          <a:xfrm>
            <a:off x="6172200" y="5447880"/>
            <a:ext cx="128988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132f2f"/>
                </a:solidFill>
                <a:latin typeface="Arial"/>
              </a:rPr>
              <a:t>60%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3" name="CustomShape 9"/>
          <p:cNvSpPr/>
          <p:nvPr/>
        </p:nvSpPr>
        <p:spPr>
          <a:xfrm>
            <a:off x="7218720" y="5447880"/>
            <a:ext cx="128988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132f2f"/>
                </a:solidFill>
                <a:latin typeface="Arial"/>
              </a:rPr>
              <a:t>80%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4" name="CustomShape 10"/>
          <p:cNvSpPr/>
          <p:nvPr/>
        </p:nvSpPr>
        <p:spPr>
          <a:xfrm>
            <a:off x="2564640" y="5782680"/>
            <a:ext cx="7440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132f2f"/>
                </a:solidFill>
                <a:latin typeface="Arial"/>
              </a:rPr>
              <a:t>Heart Rate Reserve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5" name="CustomShape 11"/>
          <p:cNvSpPr/>
          <p:nvPr/>
        </p:nvSpPr>
        <p:spPr>
          <a:xfrm rot="16200000">
            <a:off x="-2001240" y="3246840"/>
            <a:ext cx="7440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132f2f"/>
                </a:solidFill>
                <a:latin typeface="Arial"/>
              </a:rPr>
              <a:t>Heart rate (bpm)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6" name="CustomShape 12"/>
          <p:cNvSpPr/>
          <p:nvPr/>
        </p:nvSpPr>
        <p:spPr>
          <a:xfrm>
            <a:off x="4092120" y="5450760"/>
            <a:ext cx="128988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132f2f"/>
                </a:solidFill>
                <a:latin typeface="Arial"/>
              </a:rPr>
              <a:t>20%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5" descr=""/>
          <p:cNvPicPr/>
          <p:nvPr/>
        </p:nvPicPr>
        <p:blipFill>
          <a:blip r:embed="rId1"/>
          <a:stretch/>
        </p:blipFill>
        <p:spPr>
          <a:xfrm>
            <a:off x="6063480" y="1925640"/>
            <a:ext cx="5721120" cy="389016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7580520" y="2181240"/>
            <a:ext cx="3241800" cy="2049480"/>
          </a:xfrm>
          <a:custGeom>
            <a:avLst/>
            <a:gdLst/>
            <a:ahLst/>
            <a:rect l="l" t="t" r="r" b="b"/>
            <a:pathLst>
              <a:path w="3242310" h="2049780">
                <a:moveTo>
                  <a:pt x="0" y="0"/>
                </a:moveTo>
                <a:lnTo>
                  <a:pt x="11430" y="1264920"/>
                </a:lnTo>
                <a:lnTo>
                  <a:pt x="3242310" y="2049780"/>
                </a:lnTo>
                <a:lnTo>
                  <a:pt x="3242310" y="78486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9" name="Picture 3" descr=""/>
          <p:cNvPicPr/>
          <p:nvPr/>
        </p:nvPicPr>
        <p:blipFill>
          <a:blip r:embed="rId2"/>
          <a:stretch/>
        </p:blipFill>
        <p:spPr>
          <a:xfrm>
            <a:off x="342000" y="1966320"/>
            <a:ext cx="5721120" cy="3855240"/>
          </a:xfrm>
          <a:prstGeom prst="rect">
            <a:avLst/>
          </a:prstGeom>
          <a:ln>
            <a:noFill/>
          </a:ln>
        </p:spPr>
      </p:pic>
      <p:sp>
        <p:nvSpPr>
          <p:cNvPr id="190" name="CustomShape 2"/>
          <p:cNvSpPr/>
          <p:nvPr/>
        </p:nvSpPr>
        <p:spPr>
          <a:xfrm>
            <a:off x="1838520" y="2080080"/>
            <a:ext cx="1258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</a:rPr>
              <a:t>220 – age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1" name="Line 3"/>
          <p:cNvSpPr/>
          <p:nvPr/>
        </p:nvSpPr>
        <p:spPr>
          <a:xfrm>
            <a:off x="1856520" y="2449800"/>
            <a:ext cx="3187080" cy="873360"/>
          </a:xfrm>
          <a:prstGeom prst="line">
            <a:avLst/>
          </a:prstGeom>
          <a:ln w="2844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CustomShape 4"/>
          <p:cNvSpPr/>
          <p:nvPr/>
        </p:nvSpPr>
        <p:spPr>
          <a:xfrm>
            <a:off x="8475480" y="6611760"/>
            <a:ext cx="371628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Brawner et al. </a:t>
            </a:r>
            <a:r>
              <a:rPr b="0" i="1" lang="en-US" sz="1000" spc="-1" strike="noStrike">
                <a:solidFill>
                  <a:srgbClr val="000000"/>
                </a:solidFill>
                <a:latin typeface="Arial"/>
              </a:rPr>
              <a:t>Am Heart J.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2004;148(5):910-4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93" name="CustomShape 5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Age Predicted Maximal HR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194" name="Line 6"/>
          <p:cNvSpPr/>
          <p:nvPr/>
        </p:nvSpPr>
        <p:spPr>
          <a:xfrm>
            <a:off x="7607520" y="2449800"/>
            <a:ext cx="3187080" cy="873360"/>
          </a:xfrm>
          <a:prstGeom prst="line">
            <a:avLst/>
          </a:prstGeom>
          <a:ln w="2844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CustomShape 7"/>
          <p:cNvSpPr/>
          <p:nvPr/>
        </p:nvSpPr>
        <p:spPr>
          <a:xfrm>
            <a:off x="7372800" y="2080440"/>
            <a:ext cx="1258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latin typeface="Arial"/>
              </a:rPr>
              <a:t>220 – age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6" name="CustomShape 8"/>
          <p:cNvSpPr/>
          <p:nvPr/>
        </p:nvSpPr>
        <p:spPr>
          <a:xfrm>
            <a:off x="2572920" y="1437840"/>
            <a:ext cx="13834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132f2f"/>
                </a:solidFill>
                <a:uFillTx/>
                <a:latin typeface="Arial"/>
              </a:rPr>
              <a:t>ß-blocked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97" name="CustomShape 9"/>
          <p:cNvSpPr/>
          <p:nvPr/>
        </p:nvSpPr>
        <p:spPr>
          <a:xfrm>
            <a:off x="8229600" y="1401840"/>
            <a:ext cx="19641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132f2f"/>
                </a:solidFill>
                <a:uFillTx/>
                <a:latin typeface="Arial"/>
              </a:rPr>
              <a:t>Non-ß-blocked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98" name="CustomShape 10"/>
          <p:cNvSpPr/>
          <p:nvPr/>
        </p:nvSpPr>
        <p:spPr>
          <a:xfrm>
            <a:off x="1859400" y="2814480"/>
            <a:ext cx="3177360" cy="1874160"/>
          </a:xfrm>
          <a:custGeom>
            <a:avLst/>
            <a:gdLst/>
            <a:ahLst/>
            <a:rect l="l" t="t" r="r" b="b"/>
            <a:pathLst>
              <a:path w="3177540" h="1874520">
                <a:moveTo>
                  <a:pt x="0" y="0"/>
                </a:moveTo>
                <a:lnTo>
                  <a:pt x="11430" y="1264920"/>
                </a:lnTo>
                <a:lnTo>
                  <a:pt x="3177540" y="1874520"/>
                </a:lnTo>
                <a:lnTo>
                  <a:pt x="3177540" y="62484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4" dur="indefinite" restart="never" nodeType="tmRoot">
          <p:childTnLst>
            <p:seq>
              <p:cTn id="65" dur="indefinite" nodeType="mainSeq"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2" descr=""/>
          <p:cNvPicPr/>
          <p:nvPr/>
        </p:nvPicPr>
        <p:blipFill>
          <a:blip r:embed="rId1"/>
          <a:stretch/>
        </p:blipFill>
        <p:spPr>
          <a:xfrm>
            <a:off x="16200" y="0"/>
            <a:ext cx="12159360" cy="6857640"/>
          </a:xfrm>
          <a:prstGeom prst="rect">
            <a:avLst/>
          </a:prstGeom>
          <a:ln>
            <a:noFill/>
          </a:ln>
        </p:spPr>
      </p:pic>
      <p:sp>
        <p:nvSpPr>
          <p:cNvPr id="200" name="CustomShape 1"/>
          <p:cNvSpPr/>
          <p:nvPr/>
        </p:nvSpPr>
        <p:spPr>
          <a:xfrm>
            <a:off x="2336400" y="1885680"/>
            <a:ext cx="7548120" cy="392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F</a:t>
            </a:r>
            <a:r>
              <a:rPr b="0" i="1" lang="en-US" sz="4800" spc="-1" strike="noStrike">
                <a:solidFill>
                  <a:srgbClr val="ffffff"/>
                </a:solidFill>
                <a:latin typeface="Arial"/>
              </a:rPr>
              <a:t>requency</a:t>
            </a: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   </a:t>
            </a:r>
            <a:r>
              <a:rPr b="0" i="1" lang="en-US" sz="4800" spc="-1" strike="noStrike">
                <a:solidFill>
                  <a:srgbClr val="ffffff"/>
                </a:solidFill>
                <a:latin typeface="Arial"/>
              </a:rPr>
              <a:t>3-5 days/</a:t>
            </a:r>
            <a:r>
              <a:rPr b="0" i="1" lang="en-US" sz="4000" spc="-1" strike="noStrike">
                <a:solidFill>
                  <a:srgbClr val="ffffff"/>
                </a:solidFill>
                <a:latin typeface="Arial"/>
              </a:rPr>
              <a:t>wk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I</a:t>
            </a:r>
            <a:r>
              <a:rPr b="0" i="1" lang="en-US" sz="4800" spc="-1" strike="noStrike">
                <a:solidFill>
                  <a:srgbClr val="ffffff"/>
                </a:solidFill>
                <a:latin typeface="Arial"/>
              </a:rPr>
              <a:t>ntensity</a:t>
            </a: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       </a:t>
            </a:r>
            <a:r>
              <a:rPr b="0" i="1" lang="en-US" sz="4000" spc="-1" strike="noStrike">
                <a:solidFill>
                  <a:srgbClr val="000000"/>
                </a:solidFill>
                <a:latin typeface="Arial"/>
              </a:rPr>
              <a:t>40-80% HRR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T</a:t>
            </a:r>
            <a:r>
              <a:rPr b="0" i="1" lang="en-US" sz="4800" spc="-1" strike="noStrike">
                <a:solidFill>
                  <a:srgbClr val="ffffff"/>
                </a:solidFill>
                <a:latin typeface="Arial"/>
              </a:rPr>
              <a:t>ime</a:t>
            </a: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i="1" lang="en-US" sz="4000" spc="-1" strike="noStrike">
                <a:solidFill>
                  <a:srgbClr val="ffffff"/>
                </a:solidFill>
                <a:latin typeface="Arial"/>
              </a:rPr>
              <a:t>             </a:t>
            </a:r>
            <a:r>
              <a:rPr b="0" i="1" lang="en-US" sz="4000" spc="-1" strike="noStrike">
                <a:solidFill>
                  <a:srgbClr val="ffffff"/>
                </a:solidFill>
                <a:latin typeface="Arial"/>
              </a:rPr>
              <a:t>20 – 60 min/sess</a:t>
            </a:r>
            <a:r>
              <a:rPr b="0" i="1" lang="en-US" sz="4800" spc="-1" strike="noStrike">
                <a:solidFill>
                  <a:srgbClr val="ffffff"/>
                </a:solidFill>
                <a:latin typeface="Arial"/>
              </a:rPr>
              <a:t> 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T</a:t>
            </a:r>
            <a:r>
              <a:rPr b="0" i="1" lang="en-US" sz="4800" spc="-1" strike="noStrike">
                <a:solidFill>
                  <a:srgbClr val="ffffff"/>
                </a:solidFill>
                <a:latin typeface="Arial"/>
              </a:rPr>
              <a:t>ype</a:t>
            </a: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i="1" lang="en-US" sz="4000" spc="-1" strike="noStrike">
                <a:solidFill>
                  <a:srgbClr val="ffffff"/>
                </a:solidFill>
                <a:latin typeface="Arial"/>
              </a:rPr>
              <a:t>   </a:t>
            </a:r>
            <a:r>
              <a:rPr b="1" i="1" lang="en-US" sz="4000" spc="-1" strike="noStrike">
                <a:solidFill>
                  <a:srgbClr val="ffffff"/>
                </a:solidFill>
                <a:latin typeface="Arial"/>
              </a:rPr>
              <a:t>	</a:t>
            </a:r>
            <a:r>
              <a:rPr b="1" i="1" lang="en-US" sz="4000" spc="-1" strike="noStrike">
                <a:solidFill>
                  <a:srgbClr val="ffffff"/>
                </a:solidFill>
                <a:latin typeface="Arial"/>
              </a:rPr>
              <a:t>    </a:t>
            </a:r>
            <a:r>
              <a:rPr b="0" i="1" lang="en-US" sz="4000" spc="-1" strike="noStrike">
                <a:solidFill>
                  <a:srgbClr val="ffffff"/>
                </a:solidFill>
                <a:latin typeface="Arial"/>
              </a:rPr>
              <a:t>Rhythmic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624240" y="37224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 u="sng">
                <a:solidFill>
                  <a:srgbClr val="ffffff"/>
                </a:solidFill>
                <a:uFillTx/>
                <a:latin typeface="Arial"/>
              </a:rPr>
              <a:t>Aerobic</a:t>
            </a:r>
            <a:r>
              <a:rPr b="1" lang="en-US" sz="5400" spc="-1" strike="noStrike">
                <a:solidFill>
                  <a:srgbClr val="ffffff"/>
                </a:solidFill>
                <a:latin typeface="Arial"/>
              </a:rPr>
              <a:t> Exercise R</a:t>
            </a:r>
            <a:r>
              <a:rPr b="1" lang="en-US" sz="5400" spc="-1" strike="noStrike" baseline="-25000">
                <a:solidFill>
                  <a:srgbClr val="ffffff"/>
                </a:solidFill>
                <a:latin typeface="Arial"/>
              </a:rPr>
              <a:t>x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7" descr=""/>
          <p:cNvPicPr/>
          <p:nvPr/>
        </p:nvPicPr>
        <p:blipFill>
          <a:blip r:embed="rId1"/>
          <a:srcRect l="0" t="5944" r="0" b="0"/>
          <a:stretch/>
        </p:blipFill>
        <p:spPr>
          <a:xfrm>
            <a:off x="0" y="0"/>
            <a:ext cx="12191760" cy="6077520"/>
          </a:xfrm>
          <a:prstGeom prst="rect">
            <a:avLst/>
          </a:prstGeom>
          <a:ln>
            <a:noFill/>
          </a:ln>
        </p:spPr>
      </p:pic>
      <p:pic>
        <p:nvPicPr>
          <p:cNvPr id="203" name="Picture 4" descr=""/>
          <p:cNvPicPr/>
          <p:nvPr/>
        </p:nvPicPr>
        <p:blipFill>
          <a:blip r:embed="rId2"/>
          <a:stretch/>
        </p:blipFill>
        <p:spPr>
          <a:xfrm>
            <a:off x="6526080" y="1497960"/>
            <a:ext cx="5055840" cy="3372840"/>
          </a:xfrm>
          <a:prstGeom prst="rect">
            <a:avLst/>
          </a:prstGeom>
          <a:ln w="57240">
            <a:solidFill>
              <a:srgbClr val="ffffff"/>
            </a:solidFill>
            <a:round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04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  <a:effectLst>
            <a:outerShdw algn="tl" blurRad="50800" dir="2700000" dist="37674" rotWithShape="0">
              <a:schemeClr val="bg1">
                <a:alpha val="40000"/>
              </a:scheme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Science</a:t>
            </a:r>
            <a:endParaRPr b="0" lang="en-US" sz="454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6" descr=""/>
          <p:cNvPicPr/>
          <p:nvPr/>
        </p:nvPicPr>
        <p:blipFill>
          <a:blip r:embed="rId1"/>
          <a:srcRect l="181" t="0" r="0" b="0"/>
          <a:stretch/>
        </p:blipFill>
        <p:spPr>
          <a:xfrm>
            <a:off x="1962000" y="281520"/>
            <a:ext cx="8267400" cy="629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1903680" y="3423240"/>
            <a:ext cx="2390760" cy="67860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91dd9f"/>
              </a:gs>
              <a:gs pos="50000">
                <a:srgbClr val="bde8c5"/>
              </a:gs>
              <a:gs pos="100000">
                <a:srgbClr val="def3e3"/>
              </a:gs>
            </a:gsLst>
            <a:lin ang="10800000"/>
          </a:gradFill>
          <a:ln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207" name="CustomShape 2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Ex R</a:t>
            </a:r>
            <a:r>
              <a:rPr b="1" lang="en-US" sz="4539" spc="-1" strike="noStrike" baseline="-25000">
                <a:solidFill>
                  <a:srgbClr val="44546a"/>
                </a:solidFill>
                <a:latin typeface="Arial"/>
              </a:rPr>
              <a:t>x</a:t>
            </a: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 Process</a:t>
            </a:r>
            <a:endParaRPr b="0" lang="en-US" sz="4540" spc="-1" strike="noStrike">
              <a:latin typeface="Arial"/>
            </a:endParaRPr>
          </a:p>
        </p:txBody>
      </p:sp>
      <p:pic>
        <p:nvPicPr>
          <p:cNvPr id="208" name="Picture 8" descr=""/>
          <p:cNvPicPr/>
          <p:nvPr/>
        </p:nvPicPr>
        <p:blipFill>
          <a:blip r:embed="rId1"/>
          <a:srcRect l="33504" t="0" r="0" b="0"/>
          <a:stretch/>
        </p:blipFill>
        <p:spPr>
          <a:xfrm>
            <a:off x="291600" y="2531880"/>
            <a:ext cx="2484720" cy="2490480"/>
          </a:xfrm>
          <a:prstGeom prst="rect">
            <a:avLst/>
          </a:prstGeom>
          <a:ln w="63360">
            <a:solidFill>
              <a:srgbClr val="333333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9" name="CustomShape 3"/>
          <p:cNvSpPr/>
          <p:nvPr/>
        </p:nvSpPr>
        <p:spPr>
          <a:xfrm>
            <a:off x="753120" y="40870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0" name="Picture 2" descr=""/>
          <p:cNvPicPr/>
          <p:nvPr/>
        </p:nvPicPr>
        <p:blipFill>
          <a:blip r:embed="rId2"/>
          <a:stretch/>
        </p:blipFill>
        <p:spPr>
          <a:xfrm>
            <a:off x="9409680" y="2531880"/>
            <a:ext cx="2490480" cy="2490480"/>
          </a:xfrm>
          <a:prstGeom prst="rect">
            <a:avLst/>
          </a:prstGeom>
          <a:ln>
            <a:noFill/>
          </a:ln>
        </p:spPr>
      </p:pic>
      <p:pic>
        <p:nvPicPr>
          <p:cNvPr id="211" name="Picture 6" descr=""/>
          <p:cNvPicPr/>
          <p:nvPr/>
        </p:nvPicPr>
        <p:blipFill>
          <a:blip r:embed="rId3"/>
          <a:srcRect l="23495" t="6513" r="24628" b="7179"/>
          <a:stretch/>
        </p:blipFill>
        <p:spPr>
          <a:xfrm>
            <a:off x="4582800" y="2362320"/>
            <a:ext cx="3025800" cy="2829960"/>
          </a:xfrm>
          <a:prstGeom prst="rect">
            <a:avLst/>
          </a:prstGeom>
          <a:ln>
            <a:noFill/>
          </a:ln>
        </p:spPr>
      </p:pic>
      <p:sp>
        <p:nvSpPr>
          <p:cNvPr id="212" name="CustomShape 4"/>
          <p:cNvSpPr/>
          <p:nvPr/>
        </p:nvSpPr>
        <p:spPr>
          <a:xfrm>
            <a:off x="7495200" y="3438000"/>
            <a:ext cx="1815840" cy="678600"/>
          </a:xfrm>
          <a:prstGeom prst="left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91dd9f"/>
              </a:gs>
              <a:gs pos="50000">
                <a:srgbClr val="bde8c5"/>
              </a:gs>
              <a:gs pos="100000">
                <a:srgbClr val="def3e3"/>
              </a:gs>
            </a:gsLst>
            <a:lin ang="0"/>
          </a:gradFill>
          <a:ln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0" dur="indefinite" restart="never" nodeType="tmRoot">
          <p:childTnLst>
            <p:seq>
              <p:cTn id="101" dur="indefinite" nodeType="mainSeq">
                <p:childTnLst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06" dur="indefinite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1040760" y="1410480"/>
            <a:ext cx="7791480" cy="1033920"/>
          </a:xfrm>
          <a:prstGeom prst="rect">
            <a:avLst/>
          </a:prstGeom>
          <a:solidFill>
            <a:srgbClr val="ffefd5"/>
          </a:soli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4" name="CustomShape 2"/>
          <p:cNvSpPr/>
          <p:nvPr/>
        </p:nvSpPr>
        <p:spPr>
          <a:xfrm>
            <a:off x="1040760" y="2570040"/>
            <a:ext cx="7791480" cy="1033920"/>
          </a:xfrm>
          <a:prstGeom prst="rect">
            <a:avLst/>
          </a:prstGeom>
          <a:solidFill>
            <a:srgbClr val="fff8db"/>
          </a:soli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CustomShape 3"/>
          <p:cNvSpPr/>
          <p:nvPr/>
        </p:nvSpPr>
        <p:spPr>
          <a:xfrm>
            <a:off x="1040760" y="3710160"/>
            <a:ext cx="7791480" cy="1033920"/>
          </a:xfrm>
          <a:prstGeom prst="rect">
            <a:avLst/>
          </a:prstGeom>
          <a:solidFill>
            <a:srgbClr val="e1f3e5"/>
          </a:soli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CustomShape 4"/>
          <p:cNvSpPr/>
          <p:nvPr/>
        </p:nvSpPr>
        <p:spPr>
          <a:xfrm>
            <a:off x="1040760" y="4862520"/>
            <a:ext cx="7791480" cy="1033920"/>
          </a:xfrm>
          <a:prstGeom prst="rect">
            <a:avLst/>
          </a:prstGeom>
          <a:solidFill>
            <a:srgbClr val="ccf4ec"/>
          </a:solidFill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CustomShape 5"/>
          <p:cNvSpPr/>
          <p:nvPr/>
        </p:nvSpPr>
        <p:spPr>
          <a:xfrm>
            <a:off x="1040760" y="40060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8" name="Picture 2" descr=""/>
          <p:cNvPicPr/>
          <p:nvPr/>
        </p:nvPicPr>
        <p:blipFill>
          <a:blip r:embed="rId1"/>
          <a:stretch/>
        </p:blipFill>
        <p:spPr>
          <a:xfrm>
            <a:off x="5672160" y="1029240"/>
            <a:ext cx="6053400" cy="5029200"/>
          </a:xfrm>
          <a:prstGeom prst="rect">
            <a:avLst/>
          </a:prstGeom>
          <a:ln>
            <a:noFill/>
          </a:ln>
        </p:spPr>
      </p:pic>
      <p:sp>
        <p:nvSpPr>
          <p:cNvPr id="219" name="CustomShape 6"/>
          <p:cNvSpPr/>
          <p:nvPr/>
        </p:nvSpPr>
        <p:spPr>
          <a:xfrm>
            <a:off x="1135440" y="1670760"/>
            <a:ext cx="60955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44546a"/>
                </a:solidFill>
                <a:latin typeface="Arial"/>
              </a:rPr>
              <a:t>Maximal Test with Expired Gases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20" name="CustomShape 7"/>
          <p:cNvSpPr/>
          <p:nvPr/>
        </p:nvSpPr>
        <p:spPr>
          <a:xfrm>
            <a:off x="1135440" y="2818440"/>
            <a:ext cx="60955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44546a"/>
                </a:solidFill>
                <a:latin typeface="Arial"/>
              </a:rPr>
              <a:t>Symptom Limited Exercise Test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21" name="CustomShape 8"/>
          <p:cNvSpPr/>
          <p:nvPr/>
        </p:nvSpPr>
        <p:spPr>
          <a:xfrm>
            <a:off x="1135440" y="3965400"/>
            <a:ext cx="60955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44546a"/>
                </a:solidFill>
                <a:latin typeface="Arial"/>
              </a:rPr>
              <a:t>Submaximal Exercise Test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22" name="CustomShape 9"/>
          <p:cNvSpPr/>
          <p:nvPr/>
        </p:nvSpPr>
        <p:spPr>
          <a:xfrm>
            <a:off x="1135440" y="5118120"/>
            <a:ext cx="60955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44546a"/>
                </a:solidFill>
                <a:latin typeface="Arial"/>
              </a:rPr>
              <a:t>Field Test (e.g., 6MWT)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868320" y="4860720"/>
            <a:ext cx="10455120" cy="1354320"/>
          </a:xfrm>
          <a:prstGeom prst="roundRect">
            <a:avLst>
              <a:gd name="adj" fmla="val 7791"/>
            </a:avLst>
          </a:prstGeom>
          <a:solidFill>
            <a:schemeClr val="bg1"/>
          </a:solidFill>
          <a:ln w="38160">
            <a:solidFill>
              <a:schemeClr val="tx1"/>
            </a:solidFill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4" name="Picture 33" descr=""/>
          <p:cNvPicPr/>
          <p:nvPr/>
        </p:nvPicPr>
        <p:blipFill>
          <a:blip r:embed="rId1"/>
          <a:stretch/>
        </p:blipFill>
        <p:spPr>
          <a:xfrm>
            <a:off x="5061240" y="2596320"/>
            <a:ext cx="2084760" cy="1859040"/>
          </a:xfrm>
          <a:prstGeom prst="rect">
            <a:avLst/>
          </a:prstGeom>
          <a:ln>
            <a:noFill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225" name="CustomShape 2"/>
          <p:cNvSpPr/>
          <p:nvPr/>
        </p:nvSpPr>
        <p:spPr>
          <a:xfrm>
            <a:off x="7640280" y="2596320"/>
            <a:ext cx="2045160" cy="1819080"/>
          </a:xfrm>
          <a:prstGeom prst="roundRect">
            <a:avLst>
              <a:gd name="adj" fmla="val 7766"/>
            </a:avLst>
          </a:prstGeom>
          <a:solidFill>
            <a:schemeClr val="bg1"/>
          </a:solidFill>
          <a:ln w="38160">
            <a:solidFill>
              <a:schemeClr val="accent2"/>
            </a:solidFill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CustomShape 3"/>
          <p:cNvSpPr/>
          <p:nvPr/>
        </p:nvSpPr>
        <p:spPr>
          <a:xfrm>
            <a:off x="2521800" y="2624400"/>
            <a:ext cx="2045160" cy="1819080"/>
          </a:xfrm>
          <a:prstGeom prst="roundRect">
            <a:avLst>
              <a:gd name="adj" fmla="val 7766"/>
            </a:avLst>
          </a:prstGeom>
          <a:solidFill>
            <a:schemeClr val="bg1"/>
          </a:solidFill>
          <a:ln w="38160">
            <a:solidFill>
              <a:srgbClr val="00b050"/>
            </a:solidFill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CustomShape 4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Importance of Volume and Intensity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228" name="CustomShape 5"/>
          <p:cNvSpPr/>
          <p:nvPr/>
        </p:nvSpPr>
        <p:spPr>
          <a:xfrm>
            <a:off x="9121320" y="6604200"/>
            <a:ext cx="305100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Ross et al. </a:t>
            </a:r>
            <a:r>
              <a:rPr b="0" i="1" lang="en-US" sz="1000" spc="-1" strike="noStrike">
                <a:solidFill>
                  <a:srgbClr val="000000"/>
                </a:solidFill>
                <a:latin typeface="Arial"/>
              </a:rPr>
              <a:t>Mayo Clin Proc.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2015;90(11):1506-1514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29" name="CustomShape 6"/>
          <p:cNvSpPr/>
          <p:nvPr/>
        </p:nvSpPr>
        <p:spPr>
          <a:xfrm>
            <a:off x="2521800" y="2696040"/>
            <a:ext cx="2045160" cy="168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b050"/>
                </a:solidFill>
                <a:latin typeface="Arial"/>
              </a:rPr>
              <a:t>Mod Intensity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b050"/>
                </a:solidFill>
                <a:latin typeface="Arial"/>
              </a:rPr>
              <a:t>50% VO</a:t>
            </a:r>
            <a:r>
              <a:rPr b="0" lang="en-US" sz="1800" spc="-1" strike="noStrike" baseline="-25000">
                <a:solidFill>
                  <a:srgbClr val="00b050"/>
                </a:solidFill>
                <a:latin typeface="Arial"/>
              </a:rPr>
              <a:t>2</a:t>
            </a:r>
            <a:r>
              <a:rPr b="0" lang="en-US" sz="1800" spc="-1" strike="noStrike">
                <a:solidFill>
                  <a:srgbClr val="00b050"/>
                </a:solidFill>
                <a:latin typeface="Arial"/>
              </a:rPr>
              <a:t>max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b050"/>
                </a:solidFill>
                <a:latin typeface="Arial"/>
              </a:rPr>
              <a:t>“</a:t>
            </a:r>
            <a:r>
              <a:rPr b="1" lang="en-US" sz="1800" spc="-1" strike="noStrike">
                <a:solidFill>
                  <a:srgbClr val="00b050"/>
                </a:solidFill>
                <a:latin typeface="Arial"/>
              </a:rPr>
              <a:t>Low Amount”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00b050"/>
                </a:solidFill>
                <a:latin typeface="Arial"/>
              </a:rPr>
              <a:t>Low end PA Guidelines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0" name="CustomShape 7"/>
          <p:cNvSpPr/>
          <p:nvPr/>
        </p:nvSpPr>
        <p:spPr>
          <a:xfrm>
            <a:off x="7496280" y="2740320"/>
            <a:ext cx="2333160" cy="168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ed7d31"/>
                </a:solidFill>
                <a:latin typeface="Arial"/>
              </a:rPr>
              <a:t>High Intensity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ed7d31"/>
                </a:solidFill>
                <a:latin typeface="Arial"/>
              </a:rPr>
              <a:t>75% VO</a:t>
            </a:r>
            <a:r>
              <a:rPr b="0" lang="en-US" sz="1800" spc="-1" strike="noStrike" baseline="-25000">
                <a:solidFill>
                  <a:srgbClr val="ed7d31"/>
                </a:solidFill>
                <a:latin typeface="Arial"/>
              </a:rPr>
              <a:t>2</a:t>
            </a:r>
            <a:r>
              <a:rPr b="0" lang="en-US" sz="1800" spc="-1" strike="noStrike">
                <a:solidFill>
                  <a:srgbClr val="ed7d31"/>
                </a:solidFill>
                <a:latin typeface="Arial"/>
              </a:rPr>
              <a:t>max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ed7d31"/>
                </a:solidFill>
                <a:latin typeface="Arial"/>
              </a:rPr>
              <a:t>High Amount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ed7d31"/>
                </a:solidFill>
                <a:latin typeface="Arial"/>
              </a:rPr>
              <a:t>High end PA Guidelines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1" name="CustomShape 8"/>
          <p:cNvSpPr/>
          <p:nvPr/>
        </p:nvSpPr>
        <p:spPr>
          <a:xfrm>
            <a:off x="5079240" y="2740320"/>
            <a:ext cx="2045160" cy="168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b050"/>
                </a:solidFill>
                <a:latin typeface="Arial"/>
              </a:rPr>
              <a:t>“</a:t>
            </a:r>
            <a:r>
              <a:rPr b="1" lang="en-US" sz="1800" spc="-1" strike="noStrike">
                <a:solidFill>
                  <a:srgbClr val="00b050"/>
                </a:solidFill>
                <a:latin typeface="Arial"/>
              </a:rPr>
              <a:t>Mod Intensity”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b050"/>
                </a:solidFill>
                <a:latin typeface="Arial"/>
              </a:rPr>
              <a:t>50% VO</a:t>
            </a:r>
            <a:r>
              <a:rPr b="0" lang="en-US" sz="1800" spc="-1" strike="noStrike" baseline="-25000">
                <a:solidFill>
                  <a:srgbClr val="00b050"/>
                </a:solidFill>
                <a:latin typeface="Arial"/>
              </a:rPr>
              <a:t>2</a:t>
            </a:r>
            <a:r>
              <a:rPr b="0" lang="en-US" sz="1800" spc="-1" strike="noStrike">
                <a:solidFill>
                  <a:srgbClr val="00b050"/>
                </a:solidFill>
                <a:latin typeface="Arial"/>
              </a:rPr>
              <a:t>max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ed7d31"/>
                </a:solidFill>
                <a:latin typeface="Arial"/>
              </a:rPr>
              <a:t>“</a:t>
            </a:r>
            <a:r>
              <a:rPr b="1" lang="en-US" sz="1800" spc="-1" strike="noStrike">
                <a:solidFill>
                  <a:srgbClr val="ed7d31"/>
                </a:solidFill>
                <a:latin typeface="Arial"/>
              </a:rPr>
              <a:t>High Amount”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1800" spc="-1" strike="noStrike">
                <a:solidFill>
                  <a:srgbClr val="ed7d31"/>
                </a:solidFill>
                <a:latin typeface="Arial"/>
              </a:rPr>
              <a:t>High end PA Guidelines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2" name="Line 9"/>
          <p:cNvSpPr/>
          <p:nvPr/>
        </p:nvSpPr>
        <p:spPr>
          <a:xfrm>
            <a:off x="1497960" y="5574600"/>
            <a:ext cx="9235440" cy="0"/>
          </a:xfrm>
          <a:prstGeom prst="line">
            <a:avLst/>
          </a:prstGeom>
          <a:ln w="38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CustomShape 10"/>
          <p:cNvSpPr/>
          <p:nvPr/>
        </p:nvSpPr>
        <p:spPr>
          <a:xfrm>
            <a:off x="868320" y="5760720"/>
            <a:ext cx="1259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132f2f"/>
                </a:solidFill>
                <a:latin typeface="Arial"/>
              </a:rPr>
              <a:t>BL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4" name="CustomShape 11"/>
          <p:cNvSpPr/>
          <p:nvPr/>
        </p:nvSpPr>
        <p:spPr>
          <a:xfrm>
            <a:off x="3163680" y="5760720"/>
            <a:ext cx="1259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132f2f"/>
                </a:solidFill>
                <a:latin typeface="Arial"/>
              </a:rPr>
              <a:t>4 wk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5" name="CustomShape 12"/>
          <p:cNvSpPr/>
          <p:nvPr/>
        </p:nvSpPr>
        <p:spPr>
          <a:xfrm>
            <a:off x="5459400" y="5760720"/>
            <a:ext cx="1259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132f2f"/>
                </a:solidFill>
                <a:latin typeface="Arial"/>
              </a:rPr>
              <a:t>8 wk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6" name="CustomShape 13"/>
          <p:cNvSpPr/>
          <p:nvPr/>
        </p:nvSpPr>
        <p:spPr>
          <a:xfrm>
            <a:off x="7754760" y="5760720"/>
            <a:ext cx="1259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132f2f"/>
                </a:solidFill>
                <a:latin typeface="Arial"/>
              </a:rPr>
              <a:t>16 wk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7" name="CustomShape 14"/>
          <p:cNvSpPr/>
          <p:nvPr/>
        </p:nvSpPr>
        <p:spPr>
          <a:xfrm>
            <a:off x="10050480" y="5760720"/>
            <a:ext cx="1259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132f2f"/>
                </a:solidFill>
                <a:latin typeface="Arial"/>
              </a:rPr>
              <a:t>24 wk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38" name="Picture 2" descr=""/>
          <p:cNvPicPr/>
          <p:nvPr/>
        </p:nvPicPr>
        <p:blipFill>
          <a:blip r:embed="rId2"/>
          <a:srcRect l="51022" t="4039" r="6153" b="66801"/>
          <a:stretch/>
        </p:blipFill>
        <p:spPr>
          <a:xfrm>
            <a:off x="1162080" y="4974480"/>
            <a:ext cx="679320" cy="462600"/>
          </a:xfrm>
          <a:prstGeom prst="rect">
            <a:avLst/>
          </a:prstGeom>
          <a:ln>
            <a:noFill/>
          </a:ln>
        </p:spPr>
      </p:pic>
      <p:pic>
        <p:nvPicPr>
          <p:cNvPr id="239" name="Picture 2" descr=""/>
          <p:cNvPicPr/>
          <p:nvPr/>
        </p:nvPicPr>
        <p:blipFill>
          <a:blip r:embed="rId3"/>
          <a:srcRect l="51022" t="4039" r="6153" b="66801"/>
          <a:stretch/>
        </p:blipFill>
        <p:spPr>
          <a:xfrm>
            <a:off x="3453840" y="4974480"/>
            <a:ext cx="679320" cy="462600"/>
          </a:xfrm>
          <a:prstGeom prst="rect">
            <a:avLst/>
          </a:prstGeom>
          <a:ln>
            <a:noFill/>
          </a:ln>
        </p:spPr>
      </p:pic>
      <p:pic>
        <p:nvPicPr>
          <p:cNvPr id="240" name="Picture 2" descr=""/>
          <p:cNvPicPr/>
          <p:nvPr/>
        </p:nvPicPr>
        <p:blipFill>
          <a:blip r:embed="rId4"/>
          <a:srcRect l="51022" t="4039" r="6153" b="66801"/>
          <a:stretch/>
        </p:blipFill>
        <p:spPr>
          <a:xfrm>
            <a:off x="5749200" y="4974480"/>
            <a:ext cx="679320" cy="462600"/>
          </a:xfrm>
          <a:prstGeom prst="rect">
            <a:avLst/>
          </a:prstGeom>
          <a:ln>
            <a:noFill/>
          </a:ln>
        </p:spPr>
      </p:pic>
      <p:pic>
        <p:nvPicPr>
          <p:cNvPr id="241" name="Picture 2" descr=""/>
          <p:cNvPicPr/>
          <p:nvPr/>
        </p:nvPicPr>
        <p:blipFill>
          <a:blip r:embed="rId5"/>
          <a:srcRect l="51022" t="4039" r="6153" b="66801"/>
          <a:stretch/>
        </p:blipFill>
        <p:spPr>
          <a:xfrm>
            <a:off x="8044920" y="4974480"/>
            <a:ext cx="679320" cy="462600"/>
          </a:xfrm>
          <a:prstGeom prst="rect">
            <a:avLst/>
          </a:prstGeom>
          <a:ln>
            <a:noFill/>
          </a:ln>
        </p:spPr>
      </p:pic>
      <p:pic>
        <p:nvPicPr>
          <p:cNvPr id="242" name="Picture 2" descr=""/>
          <p:cNvPicPr/>
          <p:nvPr/>
        </p:nvPicPr>
        <p:blipFill>
          <a:blip r:embed="rId6"/>
          <a:srcRect l="51022" t="4039" r="6153" b="66801"/>
          <a:stretch/>
        </p:blipFill>
        <p:spPr>
          <a:xfrm>
            <a:off x="10340280" y="4974480"/>
            <a:ext cx="679320" cy="462600"/>
          </a:xfrm>
          <a:prstGeom prst="rect">
            <a:avLst/>
          </a:prstGeom>
          <a:ln>
            <a:noFill/>
          </a:ln>
        </p:spPr>
      </p:pic>
      <p:sp>
        <p:nvSpPr>
          <p:cNvPr id="243" name="Line 15"/>
          <p:cNvSpPr/>
          <p:nvPr/>
        </p:nvSpPr>
        <p:spPr>
          <a:xfrm flipV="1">
            <a:off x="1508400" y="5481360"/>
            <a:ext cx="0" cy="182880"/>
          </a:xfrm>
          <a:prstGeom prst="line">
            <a:avLst/>
          </a:prstGeom>
          <a:ln w="38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Line 16"/>
          <p:cNvSpPr/>
          <p:nvPr/>
        </p:nvSpPr>
        <p:spPr>
          <a:xfrm flipV="1">
            <a:off x="3813120" y="5481360"/>
            <a:ext cx="0" cy="182880"/>
          </a:xfrm>
          <a:prstGeom prst="line">
            <a:avLst/>
          </a:prstGeom>
          <a:ln w="38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Line 17"/>
          <p:cNvSpPr/>
          <p:nvPr/>
        </p:nvSpPr>
        <p:spPr>
          <a:xfrm flipV="1">
            <a:off x="6089760" y="5487120"/>
            <a:ext cx="0" cy="182880"/>
          </a:xfrm>
          <a:prstGeom prst="line">
            <a:avLst/>
          </a:prstGeom>
          <a:ln w="38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Line 18"/>
          <p:cNvSpPr/>
          <p:nvPr/>
        </p:nvSpPr>
        <p:spPr>
          <a:xfrm flipV="1">
            <a:off x="8394840" y="5487120"/>
            <a:ext cx="0" cy="182880"/>
          </a:xfrm>
          <a:prstGeom prst="line">
            <a:avLst/>
          </a:prstGeom>
          <a:ln w="38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Line 19"/>
          <p:cNvSpPr/>
          <p:nvPr/>
        </p:nvSpPr>
        <p:spPr>
          <a:xfrm flipV="1">
            <a:off x="10746360" y="5490720"/>
            <a:ext cx="0" cy="182880"/>
          </a:xfrm>
          <a:prstGeom prst="line">
            <a:avLst/>
          </a:prstGeom>
          <a:ln w="38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CustomShape 20"/>
          <p:cNvSpPr/>
          <p:nvPr/>
        </p:nvSpPr>
        <p:spPr>
          <a:xfrm>
            <a:off x="4548240" y="1187640"/>
            <a:ext cx="3110040" cy="496800"/>
          </a:xfrm>
          <a:prstGeom prst="roundRect">
            <a:avLst>
              <a:gd name="adj" fmla="val 7766"/>
            </a:avLst>
          </a:prstGeom>
          <a:solidFill>
            <a:schemeClr val="bg1"/>
          </a:solidFill>
          <a:ln w="38160">
            <a:solidFill>
              <a:schemeClr val="tx1"/>
            </a:solidFill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Sedentary Adults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49" name="CustomShape 21"/>
          <p:cNvSpPr/>
          <p:nvPr/>
        </p:nvSpPr>
        <p:spPr>
          <a:xfrm flipH="1">
            <a:off x="3591000" y="1684800"/>
            <a:ext cx="2512080" cy="91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CustomShape 22"/>
          <p:cNvSpPr/>
          <p:nvPr/>
        </p:nvSpPr>
        <p:spPr>
          <a:xfrm>
            <a:off x="6103080" y="1684800"/>
            <a:ext cx="360" cy="91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1" name="CustomShape 23"/>
          <p:cNvSpPr/>
          <p:nvPr/>
        </p:nvSpPr>
        <p:spPr>
          <a:xfrm>
            <a:off x="6103080" y="1684800"/>
            <a:ext cx="2559240" cy="91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Impact of Volume &amp; Intensity</a:t>
            </a:r>
            <a:endParaRPr b="0" lang="en-US" sz="4540" spc="-1" strike="noStrike">
              <a:latin typeface="Arial"/>
            </a:endParaRPr>
          </a:p>
        </p:txBody>
      </p:sp>
      <p:pic>
        <p:nvPicPr>
          <p:cNvPr id="253" name="Picture 1" descr=""/>
          <p:cNvPicPr/>
          <p:nvPr/>
        </p:nvPicPr>
        <p:blipFill>
          <a:blip r:embed="rId1"/>
          <a:srcRect l="0" t="0" r="64778" b="0"/>
          <a:stretch/>
        </p:blipFill>
        <p:spPr>
          <a:xfrm>
            <a:off x="263160" y="2237760"/>
            <a:ext cx="4108680" cy="2713680"/>
          </a:xfrm>
          <a:prstGeom prst="rect">
            <a:avLst/>
          </a:prstGeom>
          <a:ln>
            <a:noFill/>
          </a:ln>
        </p:spPr>
      </p:pic>
      <p:sp>
        <p:nvSpPr>
          <p:cNvPr id="254" name="CustomShape 2"/>
          <p:cNvSpPr/>
          <p:nvPr/>
        </p:nvSpPr>
        <p:spPr>
          <a:xfrm>
            <a:off x="9121320" y="6604200"/>
            <a:ext cx="305100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Ross et al. </a:t>
            </a:r>
            <a:r>
              <a:rPr b="0" i="1" lang="en-US" sz="1000" spc="-1" strike="noStrike">
                <a:solidFill>
                  <a:srgbClr val="000000"/>
                </a:solidFill>
                <a:latin typeface="Arial"/>
              </a:rPr>
              <a:t>Mayo Clin Proc.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2015;90(11):1506-1514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255" name="Picture 6" descr=""/>
          <p:cNvPicPr/>
          <p:nvPr/>
        </p:nvPicPr>
        <p:blipFill>
          <a:blip r:embed="rId2"/>
          <a:srcRect l="36856" t="0" r="32525" b="0"/>
          <a:stretch/>
        </p:blipFill>
        <p:spPr>
          <a:xfrm>
            <a:off x="4562640" y="2237760"/>
            <a:ext cx="3571560" cy="2713680"/>
          </a:xfrm>
          <a:prstGeom prst="rect">
            <a:avLst/>
          </a:prstGeom>
          <a:ln>
            <a:noFill/>
          </a:ln>
        </p:spPr>
      </p:pic>
      <p:pic>
        <p:nvPicPr>
          <p:cNvPr id="256" name="Picture 8" descr=""/>
          <p:cNvPicPr/>
          <p:nvPr/>
        </p:nvPicPr>
        <p:blipFill>
          <a:blip r:embed="rId3"/>
          <a:srcRect l="70658" t="0" r="0" b="0"/>
          <a:stretch/>
        </p:blipFill>
        <p:spPr>
          <a:xfrm>
            <a:off x="8505720" y="2237760"/>
            <a:ext cx="3422880" cy="2713680"/>
          </a:xfrm>
          <a:prstGeom prst="rect">
            <a:avLst/>
          </a:prstGeom>
          <a:ln>
            <a:noFill/>
          </a:ln>
        </p:spPr>
      </p:pic>
      <p:sp>
        <p:nvSpPr>
          <p:cNvPr id="257" name="CustomShape 3"/>
          <p:cNvSpPr/>
          <p:nvPr/>
        </p:nvSpPr>
        <p:spPr>
          <a:xfrm>
            <a:off x="1716480" y="4690080"/>
            <a:ext cx="12016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132f2f"/>
                </a:solidFill>
                <a:latin typeface="Arial"/>
              </a:rPr>
              <a:t>38%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58" name="CustomShape 4"/>
          <p:cNvSpPr/>
          <p:nvPr/>
        </p:nvSpPr>
        <p:spPr>
          <a:xfrm>
            <a:off x="5825520" y="4690080"/>
            <a:ext cx="12016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132f2f"/>
                </a:solidFill>
                <a:latin typeface="Arial"/>
              </a:rPr>
              <a:t>18%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59" name="CustomShape 5"/>
          <p:cNvSpPr/>
          <p:nvPr/>
        </p:nvSpPr>
        <p:spPr>
          <a:xfrm>
            <a:off x="9874440" y="4690080"/>
            <a:ext cx="12016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132f2f"/>
                </a:solidFill>
                <a:latin typeface="Arial"/>
              </a:rPr>
              <a:t>0%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2" dur="indefinite" restart="never" nodeType="tmRoot">
          <p:childTnLst>
            <p:seq>
              <p:cTn id="163" dur="indefinite" nodeType="mainSeq">
                <p:childTnLst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indefinite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74" dur="indefinite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indefinite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77" dur="indefinite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indefinite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82" dur="indefinite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185" dur="indefinite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609480" y="44640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Outline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1528560" y="1976040"/>
            <a:ext cx="10042560" cy="453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44546a"/>
              </a:buClr>
              <a:buFont typeface="StarSymbol"/>
              <a:buAutoNum type="arabicPeriod"/>
            </a:pPr>
            <a:r>
              <a:rPr b="0" lang="en-US" sz="3200" spc="-1" strike="noStrike">
                <a:solidFill>
                  <a:srgbClr val="44546a"/>
                </a:solidFill>
                <a:latin typeface="Arial"/>
              </a:rPr>
              <a:t>Address common exercise prescription limitations </a:t>
            </a:r>
            <a:endParaRPr b="0" lang="en-US" sz="3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44546a"/>
              </a:buClr>
              <a:buFont typeface="StarSymbol"/>
              <a:buAutoNum type="arabicPeriod"/>
            </a:pPr>
            <a:r>
              <a:rPr b="0" lang="en-US" sz="3200" spc="-1" strike="noStrike">
                <a:solidFill>
                  <a:srgbClr val="44546a"/>
                </a:solidFill>
                <a:latin typeface="Arial"/>
              </a:rPr>
              <a:t>Methods of setting exercise intensity</a:t>
            </a:r>
            <a:endParaRPr b="0" lang="en-US" sz="3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44546a"/>
              </a:buClr>
              <a:buFont typeface="StarSymbol"/>
              <a:buAutoNum type="arabicPeriod"/>
            </a:pPr>
            <a:r>
              <a:rPr b="0" lang="en-US" sz="3200" spc="-1" strike="noStrike">
                <a:solidFill>
                  <a:srgbClr val="44546a"/>
                </a:solidFill>
                <a:latin typeface="Arial"/>
              </a:rPr>
              <a:t>Refining exercise intensity for each patient</a:t>
            </a:r>
            <a:endParaRPr b="0" lang="en-US" sz="3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44546a"/>
              </a:buClr>
              <a:buFont typeface="StarSymbol"/>
              <a:buAutoNum type="arabicPeriod"/>
            </a:pPr>
            <a:r>
              <a:rPr b="0" lang="en-US" sz="3200" spc="-1" strike="noStrike">
                <a:solidFill>
                  <a:srgbClr val="44546a"/>
                </a:solidFill>
                <a:latin typeface="Arial"/>
              </a:rPr>
              <a:t>Program considerations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500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500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2"/>
          <p:cNvSpPr/>
          <p:nvPr/>
        </p:nvSpPr>
        <p:spPr>
          <a:xfrm>
            <a:off x="0" y="2520"/>
            <a:ext cx="12188520" cy="68576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2" name="Picture 2" descr=""/>
          <p:cNvPicPr/>
          <p:nvPr/>
        </p:nvPicPr>
        <p:blipFill>
          <a:blip r:embed="rId1"/>
          <a:srcRect l="14946" t="0" r="15436" b="0"/>
          <a:stretch/>
        </p:blipFill>
        <p:spPr>
          <a:xfrm>
            <a:off x="0" y="0"/>
            <a:ext cx="7067520" cy="6857640"/>
          </a:xfrm>
          <a:prstGeom prst="rect">
            <a:avLst/>
          </a:prstGeom>
          <a:ln>
            <a:noFill/>
          </a:ln>
        </p:spPr>
      </p:pic>
      <p:pic>
        <p:nvPicPr>
          <p:cNvPr id="263" name="Picture 4" descr=""/>
          <p:cNvPicPr/>
          <p:nvPr/>
        </p:nvPicPr>
        <p:blipFill>
          <a:blip r:embed="rId2"/>
          <a:srcRect l="994" t="0" r="12372" b="0"/>
          <a:stretch/>
        </p:blipFill>
        <p:spPr>
          <a:xfrm>
            <a:off x="1806480" y="-34920"/>
            <a:ext cx="10382040" cy="6890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"/>
          <p:cNvPicPr/>
          <p:nvPr/>
        </p:nvPicPr>
        <p:blipFill>
          <a:blip r:embed="rId1"/>
          <a:stretch/>
        </p:blipFill>
        <p:spPr>
          <a:xfrm>
            <a:off x="2534760" y="965520"/>
            <a:ext cx="6723000" cy="5552640"/>
          </a:xfrm>
          <a:prstGeom prst="rect">
            <a:avLst/>
          </a:prstGeom>
          <a:ln>
            <a:noFill/>
          </a:ln>
        </p:spPr>
      </p:pic>
      <p:sp>
        <p:nvSpPr>
          <p:cNvPr id="265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Intensity</a:t>
            </a:r>
            <a:endParaRPr b="0" lang="en-US" sz="4540" spc="-1" strike="noStrike">
              <a:latin typeface="Arial"/>
            </a:endParaRPr>
          </a:p>
        </p:txBody>
      </p:sp>
      <p:pic>
        <p:nvPicPr>
          <p:cNvPr id="266" name="Picture 2" descr=""/>
          <p:cNvPicPr/>
          <p:nvPr/>
        </p:nvPicPr>
        <p:blipFill>
          <a:blip r:embed="rId2"/>
          <a:stretch/>
        </p:blipFill>
        <p:spPr>
          <a:xfrm>
            <a:off x="454680" y="2948040"/>
            <a:ext cx="1809360" cy="1356840"/>
          </a:xfrm>
          <a:prstGeom prst="rect">
            <a:avLst/>
          </a:prstGeom>
          <a:ln w="38160">
            <a:solidFill>
              <a:schemeClr val="tx1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Individual Variability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8778240" y="6604200"/>
            <a:ext cx="3403080" cy="25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(Scharhag-Rosenberger, et al. </a:t>
            </a:r>
            <a:r>
              <a:rPr b="0" i="1" lang="en-US" sz="1100" spc="-1" strike="noStrike">
                <a:solidFill>
                  <a:srgbClr val="000000"/>
                </a:solidFill>
                <a:latin typeface="Arial"/>
              </a:rPr>
              <a:t>J Sci Med Sprt.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 2010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269" name="Picture 5" descr=""/>
          <p:cNvPicPr/>
          <p:nvPr/>
        </p:nvPicPr>
        <p:blipFill>
          <a:blip r:embed="rId1"/>
          <a:srcRect l="0" t="2734" r="0" b="0"/>
          <a:stretch/>
        </p:blipFill>
        <p:spPr>
          <a:xfrm>
            <a:off x="471960" y="2163600"/>
            <a:ext cx="11247840" cy="3760560"/>
          </a:xfrm>
          <a:prstGeom prst="rect">
            <a:avLst/>
          </a:prstGeom>
          <a:ln>
            <a:noFill/>
          </a:ln>
        </p:spPr>
      </p:pic>
      <p:sp>
        <p:nvSpPr>
          <p:cNvPr id="270" name="CustomShape 3"/>
          <p:cNvSpPr/>
          <p:nvPr/>
        </p:nvSpPr>
        <p:spPr>
          <a:xfrm>
            <a:off x="1638360" y="1568880"/>
            <a:ext cx="4105080" cy="93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44546a"/>
                </a:solidFill>
                <a:latin typeface="Arial"/>
              </a:rPr>
              <a:t>60% VO</a:t>
            </a:r>
            <a:r>
              <a:rPr b="1" lang="en-US" sz="2800" spc="-1" strike="noStrike" baseline="-25000">
                <a:solidFill>
                  <a:srgbClr val="44546a"/>
                </a:solidFill>
                <a:latin typeface="Arial"/>
              </a:rPr>
              <a:t>2</a:t>
            </a:r>
            <a:r>
              <a:rPr b="1" lang="en-US" sz="2800" spc="-1" strike="noStrike">
                <a:solidFill>
                  <a:srgbClr val="44546a"/>
                </a:solidFill>
                <a:latin typeface="Arial"/>
              </a:rPr>
              <a:t>max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71" name="CustomShape 4"/>
          <p:cNvSpPr/>
          <p:nvPr/>
        </p:nvSpPr>
        <p:spPr>
          <a:xfrm>
            <a:off x="7191360" y="1568880"/>
            <a:ext cx="4105080" cy="93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44546a"/>
                </a:solidFill>
                <a:latin typeface="Arial"/>
              </a:rPr>
              <a:t>75% VO</a:t>
            </a:r>
            <a:r>
              <a:rPr b="1" lang="en-US" sz="2800" spc="-1" strike="noStrike" baseline="-25000">
                <a:solidFill>
                  <a:srgbClr val="44546a"/>
                </a:solidFill>
                <a:latin typeface="Arial"/>
              </a:rPr>
              <a:t>2</a:t>
            </a:r>
            <a:r>
              <a:rPr b="1" lang="en-US" sz="2800" spc="-1" strike="noStrike">
                <a:solidFill>
                  <a:srgbClr val="44546a"/>
                </a:solidFill>
                <a:latin typeface="Arial"/>
              </a:rPr>
              <a:t>max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72" name="CustomShape 5"/>
          <p:cNvSpPr/>
          <p:nvPr/>
        </p:nvSpPr>
        <p:spPr>
          <a:xfrm>
            <a:off x="1456920" y="4988160"/>
            <a:ext cx="4772880" cy="326520"/>
          </a:xfrm>
          <a:prstGeom prst="rect">
            <a:avLst/>
          </a:prstGeom>
          <a:solidFill>
            <a:srgbClr val="3f964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3" name="CustomShape 6"/>
          <p:cNvSpPr/>
          <p:nvPr/>
        </p:nvSpPr>
        <p:spPr>
          <a:xfrm>
            <a:off x="1456920" y="4166280"/>
            <a:ext cx="4772880" cy="828000"/>
          </a:xfrm>
          <a:prstGeom prst="rect">
            <a:avLst/>
          </a:prstGeom>
          <a:solidFill>
            <a:schemeClr val="accent2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CustomShape 7"/>
          <p:cNvSpPr/>
          <p:nvPr/>
        </p:nvSpPr>
        <p:spPr>
          <a:xfrm>
            <a:off x="1456920" y="2240280"/>
            <a:ext cx="4772880" cy="1925640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5" name="CustomShape 8"/>
          <p:cNvSpPr/>
          <p:nvPr/>
        </p:nvSpPr>
        <p:spPr>
          <a:xfrm>
            <a:off x="6851880" y="4981680"/>
            <a:ext cx="4772880" cy="326520"/>
          </a:xfrm>
          <a:prstGeom prst="rect">
            <a:avLst/>
          </a:prstGeom>
          <a:solidFill>
            <a:srgbClr val="3f964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CustomShape 9"/>
          <p:cNvSpPr/>
          <p:nvPr/>
        </p:nvSpPr>
        <p:spPr>
          <a:xfrm>
            <a:off x="6851880" y="4152240"/>
            <a:ext cx="4772880" cy="828000"/>
          </a:xfrm>
          <a:prstGeom prst="rect">
            <a:avLst/>
          </a:prstGeom>
          <a:solidFill>
            <a:schemeClr val="accent2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7" name="CustomShape 10"/>
          <p:cNvSpPr/>
          <p:nvPr/>
        </p:nvSpPr>
        <p:spPr>
          <a:xfrm>
            <a:off x="6851880" y="2226240"/>
            <a:ext cx="4772880" cy="1925640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9" name="Picture 2" descr=""/>
          <p:cNvPicPr/>
          <p:nvPr/>
        </p:nvPicPr>
        <p:blipFill>
          <a:blip r:embed="rId1"/>
          <a:srcRect l="0" t="13810" r="0" b="0"/>
          <a:stretch/>
        </p:blipFill>
        <p:spPr>
          <a:xfrm>
            <a:off x="0" y="1440"/>
            <a:ext cx="12191760" cy="685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2" descr=""/>
          <p:cNvPicPr/>
          <p:nvPr/>
        </p:nvPicPr>
        <p:blipFill>
          <a:blip r:embed="rId1"/>
          <a:srcRect l="9166" t="11184" r="9401" b="0"/>
          <a:stretch/>
        </p:blipFill>
        <p:spPr>
          <a:xfrm>
            <a:off x="1672560" y="541440"/>
            <a:ext cx="8337600" cy="5614200"/>
          </a:xfrm>
          <a:prstGeom prst="rect">
            <a:avLst/>
          </a:prstGeom>
          <a:ln>
            <a:noFill/>
          </a:ln>
        </p:spPr>
      </p:pic>
      <p:sp>
        <p:nvSpPr>
          <p:cNvPr id="281" name="CustomShape 1"/>
          <p:cNvSpPr/>
          <p:nvPr/>
        </p:nvSpPr>
        <p:spPr>
          <a:xfrm>
            <a:off x="7853760" y="5787360"/>
            <a:ext cx="1689840" cy="3337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ffffff"/>
                </a:solidFill>
                <a:latin typeface="Arial"/>
              </a:rPr>
              <a:t>Anaerobic zone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2449440" y="2517120"/>
            <a:ext cx="2971440" cy="3166200"/>
          </a:xfrm>
          <a:prstGeom prst="roundRect">
            <a:avLst>
              <a:gd name="adj" fmla="val 4469"/>
            </a:avLst>
          </a:prstGeom>
          <a:solidFill>
            <a:schemeClr val="bg1"/>
          </a:solidFill>
          <a:ln w="38160">
            <a:solidFill>
              <a:schemeClr val="tx2"/>
            </a:solidFill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CustomShape 2"/>
          <p:cNvSpPr/>
          <p:nvPr/>
        </p:nvSpPr>
        <p:spPr>
          <a:xfrm>
            <a:off x="2449440" y="2651760"/>
            <a:ext cx="2971440" cy="272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1" lang="en-US" sz="2400" spc="-1" strike="noStrike" u="sng">
                <a:solidFill>
                  <a:srgbClr val="000000"/>
                </a:solidFill>
                <a:uFillTx/>
                <a:latin typeface="Arial"/>
              </a:rPr>
              <a:t>Threshold Group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Wk 1-4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HR &lt; VT1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Wk 5-8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HR ≥ VT1 to &lt; VT2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Wk 9-13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HR ≥ VT2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9070200" y="6604200"/>
            <a:ext cx="310572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Weatherwax et al. </a:t>
            </a:r>
            <a:r>
              <a:rPr b="0" i="1" lang="en-US" sz="1000" spc="-1" strike="noStrike">
                <a:solidFill>
                  <a:srgbClr val="000000"/>
                </a:solidFill>
                <a:latin typeface="Arial"/>
              </a:rPr>
              <a:t> J Sprt Sci Med.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2024;23:209-218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85" name="CustomShape 4"/>
          <p:cNvSpPr/>
          <p:nvPr/>
        </p:nvSpPr>
        <p:spPr>
          <a:xfrm>
            <a:off x="6977880" y="2517120"/>
            <a:ext cx="2971440" cy="3166200"/>
          </a:xfrm>
          <a:prstGeom prst="roundRect">
            <a:avLst>
              <a:gd name="adj" fmla="val 4469"/>
            </a:avLst>
          </a:prstGeom>
          <a:solidFill>
            <a:schemeClr val="bg1"/>
          </a:solidFill>
          <a:ln w="38160">
            <a:solidFill>
              <a:schemeClr val="tx2"/>
            </a:solidFill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CustomShape 5"/>
          <p:cNvSpPr/>
          <p:nvPr/>
        </p:nvSpPr>
        <p:spPr>
          <a:xfrm>
            <a:off x="6977880" y="2651760"/>
            <a:ext cx="2971440" cy="272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1" lang="en-US" sz="2400" spc="-1" strike="noStrike" u="sng">
                <a:solidFill>
                  <a:srgbClr val="000000"/>
                </a:solidFill>
                <a:uFillTx/>
                <a:latin typeface="Arial"/>
              </a:rPr>
              <a:t>Standard Group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Wk 1-4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40 – 45% HRR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Wk 5-8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50 – 55% HRR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Wk 9-13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60 – 65% HRR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7" name="CustomShape 6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44546a"/>
                </a:solidFill>
                <a:latin typeface="Arial"/>
              </a:rPr>
              <a:t>Exercise R</a:t>
            </a:r>
            <a:r>
              <a:rPr b="1" lang="en-US" sz="5400" spc="-1" strike="noStrike" baseline="-25000">
                <a:solidFill>
                  <a:srgbClr val="44546a"/>
                </a:solidFill>
                <a:latin typeface="Arial"/>
              </a:rPr>
              <a:t>x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44546a"/>
                </a:solidFill>
                <a:latin typeface="Arial"/>
              </a:rPr>
              <a:t>Threshold vs. Standard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44546a"/>
                </a:solidFill>
                <a:latin typeface="Arial"/>
              </a:rPr>
              <a:t>Exercise R</a:t>
            </a:r>
            <a:r>
              <a:rPr b="1" lang="en-US" sz="5400" spc="-1" strike="noStrike" baseline="-25000">
                <a:solidFill>
                  <a:srgbClr val="44546a"/>
                </a:solidFill>
                <a:latin typeface="Arial"/>
              </a:rPr>
              <a:t>x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44546a"/>
                </a:solidFill>
                <a:latin typeface="Arial"/>
              </a:rPr>
              <a:t>Threshold vs. Standard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9070200" y="6604200"/>
            <a:ext cx="310572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Weatherwax et al. </a:t>
            </a:r>
            <a:r>
              <a:rPr b="0" i="1" lang="en-US" sz="1000" spc="-1" strike="noStrike">
                <a:solidFill>
                  <a:srgbClr val="000000"/>
                </a:solidFill>
                <a:latin typeface="Arial"/>
              </a:rPr>
              <a:t> J Sprt Sci Med.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2024;23:209-218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290" name="Picture 12" descr=""/>
          <p:cNvPicPr/>
          <p:nvPr/>
        </p:nvPicPr>
        <p:blipFill>
          <a:blip r:embed="rId1"/>
          <a:stretch/>
        </p:blipFill>
        <p:spPr>
          <a:xfrm>
            <a:off x="6095880" y="2277360"/>
            <a:ext cx="5309280" cy="3466080"/>
          </a:xfrm>
          <a:prstGeom prst="rect">
            <a:avLst/>
          </a:prstGeom>
          <a:ln>
            <a:noFill/>
          </a:ln>
        </p:spPr>
      </p:pic>
      <p:pic>
        <p:nvPicPr>
          <p:cNvPr id="291" name="Picture 10" descr=""/>
          <p:cNvPicPr/>
          <p:nvPr/>
        </p:nvPicPr>
        <p:blipFill>
          <a:blip r:embed="rId2"/>
          <a:stretch/>
        </p:blipFill>
        <p:spPr>
          <a:xfrm>
            <a:off x="326520" y="2325240"/>
            <a:ext cx="5369760" cy="3405240"/>
          </a:xfrm>
          <a:prstGeom prst="rect">
            <a:avLst/>
          </a:prstGeom>
          <a:ln>
            <a:noFill/>
          </a:ln>
        </p:spPr>
      </p:pic>
      <p:sp>
        <p:nvSpPr>
          <p:cNvPr id="292" name="Line 3"/>
          <p:cNvSpPr/>
          <p:nvPr/>
        </p:nvSpPr>
        <p:spPr>
          <a:xfrm>
            <a:off x="1161720" y="4044600"/>
            <a:ext cx="10149840" cy="0"/>
          </a:xfrm>
          <a:prstGeom prst="line">
            <a:avLst/>
          </a:prstGeom>
          <a:ln w="2844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Talk Test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832680" y="1755720"/>
            <a:ext cx="10526040" cy="234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Aft>
                <a:spcPts val="1199"/>
              </a:spcAft>
            </a:pPr>
            <a:r>
              <a:rPr b="1" lang="en-US" sz="2000" spc="-1" strike="noStrike" u="sng">
                <a:solidFill>
                  <a:srgbClr val="44546a"/>
                </a:solidFill>
                <a:uFillTx/>
                <a:latin typeface="Arial"/>
              </a:rPr>
              <a:t>Read a 30-word paragraph (e.g., Pledge of Allegiance) 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r>
              <a:rPr b="0" lang="en-US" sz="2000" spc="-1" strike="noStrike">
                <a:solidFill>
                  <a:srgbClr val="44546a"/>
                </a:solidFill>
                <a:latin typeface="Arial"/>
              </a:rPr>
              <a:t>Ask patient, “Can you still speak comfortably?” 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r>
              <a:rPr b="0" lang="en-US" sz="2000" spc="-1" strike="noStrike">
                <a:solidFill>
                  <a:srgbClr val="44546a"/>
                </a:solidFill>
                <a:latin typeface="Arial"/>
              </a:rPr>
              <a:t>“</a:t>
            </a:r>
            <a:r>
              <a:rPr b="1" lang="en-US" sz="2000" spc="-1" strike="noStrike">
                <a:solidFill>
                  <a:srgbClr val="44546a"/>
                </a:solidFill>
                <a:latin typeface="Arial"/>
              </a:rPr>
              <a:t>Yes</a:t>
            </a:r>
            <a:r>
              <a:rPr b="0" lang="en-US" sz="2000" spc="-1" strike="noStrike">
                <a:solidFill>
                  <a:srgbClr val="44546a"/>
                </a:solidFill>
                <a:latin typeface="Arial"/>
              </a:rPr>
              <a:t>” - indicating a positive response = ~</a:t>
            </a:r>
            <a:r>
              <a:rPr b="1" lang="en-US" sz="2000" spc="-1" strike="noStrike">
                <a:solidFill>
                  <a:srgbClr val="44546a"/>
                </a:solidFill>
                <a:latin typeface="Arial"/>
              </a:rPr>
              <a:t>70% HR</a:t>
            </a:r>
            <a:r>
              <a:rPr b="1" lang="en-US" sz="2000" spc="-1" strike="noStrike" baseline="-25000">
                <a:solidFill>
                  <a:srgbClr val="44546a"/>
                </a:solidFill>
                <a:latin typeface="Arial"/>
              </a:rPr>
              <a:t>max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r>
              <a:rPr b="0" lang="en-US" sz="2000" spc="-1" strike="noStrike">
                <a:solidFill>
                  <a:srgbClr val="44546a"/>
                </a:solidFill>
                <a:latin typeface="Arial"/>
              </a:rPr>
              <a:t>“</a:t>
            </a:r>
            <a:r>
              <a:rPr b="1" lang="en-US" sz="2000" spc="-1" strike="noStrike">
                <a:solidFill>
                  <a:srgbClr val="44546a"/>
                </a:solidFill>
                <a:latin typeface="Arial"/>
              </a:rPr>
              <a:t>Not sure</a:t>
            </a:r>
            <a:r>
              <a:rPr b="0" lang="en-US" sz="2000" spc="-1" strike="noStrike">
                <a:solidFill>
                  <a:srgbClr val="44546a"/>
                </a:solidFill>
                <a:latin typeface="Arial"/>
              </a:rPr>
              <a:t>” - indicating an equivocal response = ~</a:t>
            </a:r>
            <a:r>
              <a:rPr b="1" lang="en-US" sz="2000" spc="-1" strike="noStrike">
                <a:solidFill>
                  <a:srgbClr val="44546a"/>
                </a:solidFill>
                <a:latin typeface="Arial"/>
              </a:rPr>
              <a:t>77% HR</a:t>
            </a:r>
            <a:r>
              <a:rPr b="1" lang="en-US" sz="2000" spc="-1" strike="noStrike" baseline="-25000">
                <a:solidFill>
                  <a:srgbClr val="44546a"/>
                </a:solidFill>
                <a:latin typeface="Arial"/>
              </a:rPr>
              <a:t>max</a:t>
            </a:r>
            <a:r>
              <a:rPr b="0" lang="en-US" sz="2000" spc="-1" strike="noStrike">
                <a:solidFill>
                  <a:srgbClr val="44546a"/>
                </a:solidFill>
                <a:latin typeface="Arial"/>
              </a:rPr>
              <a:t> 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r>
              <a:rPr b="0" lang="en-US" sz="2000" spc="-1" strike="noStrike">
                <a:solidFill>
                  <a:srgbClr val="44546a"/>
                </a:solidFill>
                <a:latin typeface="Arial"/>
              </a:rPr>
              <a:t>“</a:t>
            </a:r>
            <a:r>
              <a:rPr b="1" lang="en-US" sz="2000" spc="-1" strike="noStrike">
                <a:solidFill>
                  <a:srgbClr val="44546a"/>
                </a:solidFill>
                <a:latin typeface="Arial"/>
              </a:rPr>
              <a:t>No</a:t>
            </a:r>
            <a:r>
              <a:rPr b="0" lang="en-US" sz="2000" spc="-1" strike="noStrike">
                <a:solidFill>
                  <a:srgbClr val="44546a"/>
                </a:solidFill>
                <a:latin typeface="Arial"/>
              </a:rPr>
              <a:t>” - indicating a negative response = ~</a:t>
            </a:r>
            <a:r>
              <a:rPr b="1" lang="en-US" sz="2000" spc="-1" strike="noStrike">
                <a:solidFill>
                  <a:srgbClr val="44546a"/>
                </a:solidFill>
                <a:latin typeface="Arial"/>
              </a:rPr>
              <a:t>84% HR</a:t>
            </a:r>
            <a:r>
              <a:rPr b="1" lang="en-US" sz="2000" spc="-1" strike="noStrike" baseline="-25000">
                <a:solidFill>
                  <a:srgbClr val="44546a"/>
                </a:solidFill>
                <a:latin typeface="Arial"/>
              </a:rPr>
              <a:t>max</a:t>
            </a:r>
            <a:r>
              <a:rPr b="0" lang="en-US" sz="2000" spc="-1" strike="noStrike">
                <a:solidFill>
                  <a:srgbClr val="44546a"/>
                </a:solidFill>
                <a:latin typeface="Arial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9034920" y="6563880"/>
            <a:ext cx="308592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Sørensen et al. </a:t>
            </a:r>
            <a:r>
              <a:rPr b="0" i="1" lang="en-US" sz="1300" spc="-1" strike="noStrike">
                <a:solidFill>
                  <a:srgbClr val="000000"/>
                </a:solidFill>
                <a:latin typeface="Arial"/>
              </a:rPr>
              <a:t>JCRP. 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2020;40:330-334</a:t>
            </a:r>
            <a:endParaRPr b="0" lang="en-US" sz="1300" spc="-1" strike="noStrike">
              <a:latin typeface="Arial"/>
            </a:endParaRPr>
          </a:p>
        </p:txBody>
      </p:sp>
      <p:graphicFrame>
        <p:nvGraphicFramePr>
          <p:cNvPr id="296" name="Table 4"/>
          <p:cNvGraphicFramePr/>
          <p:nvPr/>
        </p:nvGraphicFramePr>
        <p:xfrm>
          <a:off x="859680" y="4635000"/>
          <a:ext cx="10757520" cy="950400"/>
        </p:xfrm>
        <a:graphic>
          <a:graphicData uri="http://schemas.openxmlformats.org/drawingml/2006/table">
            <a:tbl>
              <a:tblPr/>
              <a:tblGrid>
                <a:gridCol w="2465280"/>
                <a:gridCol w="2072880"/>
                <a:gridCol w="2072880"/>
                <a:gridCol w="2072880"/>
                <a:gridCol w="2073600"/>
              </a:tblGrid>
              <a:tr h="4676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Very Light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Light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Moderate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Vigorous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4472c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Near Max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R w="18720">
                      <a:noFill/>
                    </a:lnR>
                    <a:solidFill>
                      <a:srgbClr val="4472c4"/>
                    </a:solidFill>
                  </a:tcPr>
                </a:tc>
              </a:tr>
              <a:tr h="48276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&lt;57%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57-63%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64-76%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77-95%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noFill/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≥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96%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R w="18720">
                      <a:noFill/>
                    </a:lnR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3" dur="indefinite" restart="never" nodeType="tmRoot">
          <p:childTnLst>
            <p:seq>
              <p:cTn id="194" dur="indefinite" nodeType="mainSeq">
                <p:childTnLst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9" dur="5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7" dur="500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2" dur="500"/>
                                        <p:tgtEl>
                                          <p:spTgt spid="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Fine Tuning the R</a:t>
            </a:r>
            <a:r>
              <a:rPr b="1" lang="en-US" sz="4539" spc="-1" strike="noStrike" baseline="-25000">
                <a:solidFill>
                  <a:srgbClr val="44546a"/>
                </a:solidFill>
                <a:latin typeface="Arial"/>
              </a:rPr>
              <a:t>x</a:t>
            </a:r>
            <a:endParaRPr b="0" lang="en-US" sz="4540" spc="-1" strike="noStrike">
              <a:latin typeface="Arial"/>
            </a:endParaRPr>
          </a:p>
        </p:txBody>
      </p:sp>
      <p:pic>
        <p:nvPicPr>
          <p:cNvPr id="298" name="Picture 4" descr=""/>
          <p:cNvPicPr/>
          <p:nvPr/>
        </p:nvPicPr>
        <p:blipFill>
          <a:blip r:embed="rId1"/>
          <a:stretch/>
        </p:blipFill>
        <p:spPr>
          <a:xfrm>
            <a:off x="3486240" y="1293840"/>
            <a:ext cx="5086080" cy="507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Quick Recap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1944360" y="1896120"/>
            <a:ext cx="9044640" cy="28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44546a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44546a"/>
                </a:solidFill>
                <a:latin typeface="Arial"/>
              </a:rPr>
              <a:t>Cookie cutter methods are not as effective </a:t>
            </a:r>
            <a:endParaRPr b="0" lang="en-US" sz="24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44546a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44546a"/>
                </a:solidFill>
                <a:latin typeface="Arial"/>
              </a:rPr>
              <a:t>Age predicted models come with great error</a:t>
            </a:r>
            <a:endParaRPr b="0" lang="en-US" sz="24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44546a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44546a"/>
                </a:solidFill>
                <a:latin typeface="Arial"/>
              </a:rPr>
              <a:t>Relying on percent max is good but we can do better</a:t>
            </a:r>
            <a:endParaRPr b="0" lang="en-US" sz="24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Aft>
                <a:spcPts val="2401"/>
              </a:spcAft>
              <a:buClr>
                <a:srgbClr val="44546a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44546a"/>
                </a:solidFill>
                <a:latin typeface="Arial"/>
              </a:rPr>
              <a:t>Response to exercise varies, but how we prescribe exercise adds to the degree of variance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3" dur="indefinite" restart="never" nodeType="tmRoot">
          <p:childTnLst>
            <p:seq>
              <p:cTn id="214" dur="indefinite" nodeType="mainSeq">
                <p:childTnLst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9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4" dur="5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9" dur="500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4" dur="500"/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136" name="Picture 4" descr=""/>
          <p:cNvPicPr/>
          <p:nvPr/>
        </p:nvPicPr>
        <p:blipFill>
          <a:blip r:embed="rId2"/>
          <a:stretch/>
        </p:blipFill>
        <p:spPr>
          <a:xfrm>
            <a:off x="1677600" y="1123560"/>
            <a:ext cx="3660840" cy="476064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137" name="Picture 1" descr=""/>
          <p:cNvPicPr/>
          <p:nvPr/>
        </p:nvPicPr>
        <p:blipFill>
          <a:blip r:embed="rId3"/>
          <a:stretch/>
        </p:blipFill>
        <p:spPr>
          <a:xfrm>
            <a:off x="7122600" y="1054800"/>
            <a:ext cx="3038400" cy="48985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8" descr=""/>
          <p:cNvPicPr/>
          <p:nvPr/>
        </p:nvPicPr>
        <p:blipFill>
          <a:blip r:embed="rId1"/>
          <a:srcRect l="28126" t="0" r="5128" b="0"/>
          <a:stretch/>
        </p:blipFill>
        <p:spPr>
          <a:xfrm>
            <a:off x="8636400" y="2103120"/>
            <a:ext cx="3181320" cy="3181320"/>
          </a:xfrm>
          <a:prstGeom prst="rect">
            <a:avLst/>
          </a:prstGeom>
          <a:ln w="38160">
            <a:solidFill>
              <a:srgbClr val="e12728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302" name="Picture 6" descr=""/>
          <p:cNvPicPr/>
          <p:nvPr/>
        </p:nvPicPr>
        <p:blipFill>
          <a:blip r:embed="rId2"/>
          <a:srcRect l="22885" t="0" r="10374" b="0"/>
          <a:stretch/>
        </p:blipFill>
        <p:spPr>
          <a:xfrm>
            <a:off x="5798160" y="2103120"/>
            <a:ext cx="3181320" cy="3181320"/>
          </a:xfrm>
          <a:prstGeom prst="rect">
            <a:avLst/>
          </a:prstGeom>
          <a:ln w="38160">
            <a:solidFill>
              <a:schemeClr val="accent1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303" name="Picture 4" descr=""/>
          <p:cNvPicPr/>
          <p:nvPr/>
        </p:nvPicPr>
        <p:blipFill>
          <a:blip r:embed="rId3"/>
          <a:srcRect l="31777" t="14" r="1479" b="-14"/>
          <a:stretch/>
        </p:blipFill>
        <p:spPr>
          <a:xfrm>
            <a:off x="3132720" y="2103120"/>
            <a:ext cx="3181320" cy="3181320"/>
          </a:xfrm>
          <a:prstGeom prst="rect">
            <a:avLst/>
          </a:prstGeom>
          <a:ln w="38160">
            <a:solidFill>
              <a:srgbClr val="0000ff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pic>
        <p:nvPicPr>
          <p:cNvPr id="304" name="Picture 2" descr=""/>
          <p:cNvPicPr/>
          <p:nvPr/>
        </p:nvPicPr>
        <p:blipFill>
          <a:blip r:embed="rId4"/>
          <a:srcRect l="32790" t="0" r="462" b="0"/>
          <a:stretch/>
        </p:blipFill>
        <p:spPr>
          <a:xfrm>
            <a:off x="294480" y="2103120"/>
            <a:ext cx="3181320" cy="3181320"/>
          </a:xfrm>
          <a:prstGeom prst="rect">
            <a:avLst/>
          </a:prstGeom>
          <a:ln w="38160">
            <a:solidFill>
              <a:srgbClr val="00b050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305" name="CustomShape 1"/>
          <p:cNvSpPr/>
          <p:nvPr/>
        </p:nvSpPr>
        <p:spPr>
          <a:xfrm>
            <a:off x="-14760" y="563400"/>
            <a:ext cx="122036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1b4460"/>
                </a:solidFill>
                <a:latin typeface="Arial"/>
              </a:rPr>
              <a:t>Know Where Your Pt Stands…or Sits</a:t>
            </a:r>
            <a:endParaRPr b="0" lang="en-US" sz="454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Master Athletes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9746280" y="6623280"/>
            <a:ext cx="24332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Maessen et al. </a:t>
            </a:r>
            <a:r>
              <a:rPr b="0" i="1" lang="en-US" sz="1000" spc="-1" strike="noStrike">
                <a:solidFill>
                  <a:srgbClr val="000000"/>
                </a:solidFill>
                <a:latin typeface="Arial"/>
              </a:rPr>
              <a:t>MSSE.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2017,49(1):21-28</a:t>
            </a:r>
            <a:endParaRPr b="0" lang="en-US" sz="1000" spc="-1" strike="noStrike">
              <a:latin typeface="Arial"/>
            </a:endParaRPr>
          </a:p>
        </p:txBody>
      </p:sp>
      <p:graphicFrame>
        <p:nvGraphicFramePr>
          <p:cNvPr id="308" name="Chart 2"/>
          <p:cNvGraphicFramePr/>
          <p:nvPr/>
        </p:nvGraphicFramePr>
        <p:xfrm>
          <a:off x="1572840" y="1284480"/>
          <a:ext cx="8654400" cy="4543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09" name="CustomShape 3"/>
          <p:cNvSpPr/>
          <p:nvPr/>
        </p:nvSpPr>
        <p:spPr>
          <a:xfrm>
            <a:off x="42480" y="6612480"/>
            <a:ext cx="255672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Peterman et al. </a:t>
            </a:r>
            <a:r>
              <a:rPr b="0" i="1" lang="en-US" sz="1000" spc="-1" strike="noStrike">
                <a:solidFill>
                  <a:srgbClr val="000000"/>
                </a:solidFill>
                <a:latin typeface="Arial"/>
              </a:rPr>
              <a:t>JCRP. 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2023;43(2):115-121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310" name="CustomShape 4"/>
          <p:cNvSpPr/>
          <p:nvPr/>
        </p:nvSpPr>
        <p:spPr>
          <a:xfrm>
            <a:off x="4112640" y="2679120"/>
            <a:ext cx="3118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d96427"/>
                </a:solidFill>
                <a:latin typeface="Arial"/>
              </a:rPr>
              <a:t>Peak HR 122 bpm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1" name="CustomShape 5"/>
          <p:cNvSpPr/>
          <p:nvPr/>
        </p:nvSpPr>
        <p:spPr>
          <a:xfrm>
            <a:off x="7719480" y="1244160"/>
            <a:ext cx="3118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d96427"/>
                </a:solidFill>
                <a:latin typeface="Arial"/>
              </a:rPr>
              <a:t>Peak HR 165 bpm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Hight Intensity Interval Training</a:t>
            </a:r>
            <a:endParaRPr b="0" lang="en-US" sz="4540" spc="-1" strike="noStrike">
              <a:latin typeface="Arial"/>
            </a:endParaRPr>
          </a:p>
        </p:txBody>
      </p:sp>
      <p:pic>
        <p:nvPicPr>
          <p:cNvPr id="313" name="Picture 2" descr=""/>
          <p:cNvPicPr/>
          <p:nvPr/>
        </p:nvPicPr>
        <p:blipFill>
          <a:blip r:embed="rId1"/>
          <a:stretch/>
        </p:blipFill>
        <p:spPr>
          <a:xfrm>
            <a:off x="8387640" y="1167840"/>
            <a:ext cx="3079080" cy="35539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sp>
        <p:nvSpPr>
          <p:cNvPr id="314" name="CustomShape 2"/>
          <p:cNvSpPr/>
          <p:nvPr/>
        </p:nvSpPr>
        <p:spPr>
          <a:xfrm>
            <a:off x="512280" y="4397040"/>
            <a:ext cx="8129160" cy="161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Start 4 min interval at an RPE of “hard” </a:t>
            </a:r>
            <a:r>
              <a:rPr b="0" lang="en-US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Should finish at “very hard”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First HIT, allow entire 4-minute period to reach target zone</a:t>
            </a:r>
            <a:endParaRPr b="0" lang="en-US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Subsequent HIT (i.e., 2</a:t>
            </a:r>
            <a:r>
              <a:rPr b="0" lang="en-US" sz="1800" spc="-1" strike="noStrike" baseline="30000">
                <a:solidFill>
                  <a:srgbClr val="000000"/>
                </a:solidFill>
                <a:latin typeface="Arial"/>
              </a:rPr>
              <a:t>nd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, 3</a:t>
            </a:r>
            <a:r>
              <a:rPr b="0" lang="en-US" sz="1800" spc="-1" strike="noStrike" baseline="30000">
                <a:solidFill>
                  <a:srgbClr val="000000"/>
                </a:solidFill>
                <a:latin typeface="Arial"/>
              </a:rPr>
              <a:t>rd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, 4</a:t>
            </a:r>
            <a:r>
              <a:rPr b="0" lang="en-US" sz="1800" spc="-1" strike="noStrike" baseline="30000">
                <a:solidFill>
                  <a:srgbClr val="000000"/>
                </a:solidFill>
                <a:latin typeface="Arial"/>
              </a:rPr>
              <a:t>th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) allow 2-minutes to reach target zone</a:t>
            </a:r>
            <a:endParaRPr b="0" lang="en-US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Validate target zone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315" name="Group 3"/>
          <p:cNvGrpSpPr/>
          <p:nvPr/>
        </p:nvGrpSpPr>
        <p:grpSpPr>
          <a:xfrm>
            <a:off x="1233720" y="1167840"/>
            <a:ext cx="5226480" cy="3016080"/>
            <a:chOff x="1233720" y="1167840"/>
            <a:chExt cx="5226480" cy="3016080"/>
          </a:xfrm>
        </p:grpSpPr>
        <p:sp>
          <p:nvSpPr>
            <p:cNvPr id="316" name="CustomShape 4"/>
            <p:cNvSpPr/>
            <p:nvPr/>
          </p:nvSpPr>
          <p:spPr>
            <a:xfrm>
              <a:off x="1233720" y="1167840"/>
              <a:ext cx="5226480" cy="301608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44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17" name="Picture 7" descr=""/>
            <p:cNvPicPr/>
            <p:nvPr/>
          </p:nvPicPr>
          <p:blipFill>
            <a:blip r:embed="rId2"/>
            <a:stretch/>
          </p:blipFill>
          <p:spPr>
            <a:xfrm>
              <a:off x="1603080" y="1895760"/>
              <a:ext cx="4527720" cy="1736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8" name="CustomShape 5"/>
            <p:cNvSpPr/>
            <p:nvPr/>
          </p:nvSpPr>
          <p:spPr>
            <a:xfrm>
              <a:off x="2230200" y="1413720"/>
              <a:ext cx="3273120" cy="401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Arial"/>
                </a:rPr>
                <a:t>4x4 minutes at 85-95% HR</a:t>
              </a:r>
              <a:r>
                <a:rPr b="1" lang="en-US" sz="1800" spc="-1" strike="noStrike" baseline="-25000">
                  <a:solidFill>
                    <a:srgbClr val="000000"/>
                  </a:solidFill>
                  <a:latin typeface="Arial"/>
                </a:rPr>
                <a:t>max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19" name="CustomShape 6"/>
            <p:cNvSpPr/>
            <p:nvPr/>
          </p:nvSpPr>
          <p:spPr>
            <a:xfrm>
              <a:off x="2211120" y="3583080"/>
              <a:ext cx="331308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Arial"/>
                </a:rPr>
                <a:t>Active recovery at RPE 11-13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320" name="CustomShape 7"/>
          <p:cNvSpPr/>
          <p:nvPr/>
        </p:nvSpPr>
        <p:spPr>
          <a:xfrm>
            <a:off x="9151560" y="6565680"/>
            <a:ext cx="301572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Taylor et al. </a:t>
            </a:r>
            <a:r>
              <a:rPr b="0" i="1" lang="en-US" sz="1300" spc="-1" strike="noStrike">
                <a:solidFill>
                  <a:srgbClr val="000000"/>
                </a:solidFill>
                <a:latin typeface="Arial"/>
              </a:rPr>
              <a:t>PCVD. 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2019;62(2)140-146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21" name="CustomShape 8"/>
          <p:cNvSpPr/>
          <p:nvPr/>
        </p:nvSpPr>
        <p:spPr>
          <a:xfrm>
            <a:off x="8387640" y="3352680"/>
            <a:ext cx="3079080" cy="707040"/>
          </a:xfrm>
          <a:prstGeom prst="rect">
            <a:avLst/>
          </a:prstGeom>
          <a:solidFill>
            <a:srgbClr val="e12728">
              <a:alpha val="26000"/>
            </a:srgbClr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2" name="CustomShape 9"/>
          <p:cNvSpPr/>
          <p:nvPr/>
        </p:nvSpPr>
        <p:spPr>
          <a:xfrm>
            <a:off x="8387640" y="2535120"/>
            <a:ext cx="3079080" cy="615240"/>
          </a:xfrm>
          <a:prstGeom prst="rect">
            <a:avLst/>
          </a:prstGeom>
          <a:solidFill>
            <a:srgbClr val="fff927">
              <a:alpha val="25000"/>
            </a:srgbClr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5" dur="indefinite" restart="never" nodeType="tmRoot">
          <p:childTnLst>
            <p:seq>
              <p:cTn id="236" dur="indefinite" nodeType="mainSeq">
                <p:childTnLst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1" dur="500"/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4" dur="500"/>
                                        <p:tgtEl>
                                          <p:spTgt spid="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7" dur="500"/>
                                        <p:tgtEl>
                                          <p:spTgt spid="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Hight Intensity Interval Training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9021600" y="6565680"/>
            <a:ext cx="314388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Taylor et al. </a:t>
            </a:r>
            <a:r>
              <a:rPr b="0" i="1" lang="en-US" sz="1300" spc="-1" strike="noStrike">
                <a:solidFill>
                  <a:srgbClr val="000000"/>
                </a:solidFill>
                <a:latin typeface="Arial"/>
              </a:rPr>
              <a:t>Front Cardiovasc Med. 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2021</a:t>
            </a:r>
            <a:endParaRPr b="0" lang="en-US" sz="1300" spc="-1" strike="noStrike">
              <a:latin typeface="Arial"/>
            </a:endParaRPr>
          </a:p>
        </p:txBody>
      </p:sp>
      <p:pic>
        <p:nvPicPr>
          <p:cNvPr id="325" name="Picture 4" descr=""/>
          <p:cNvPicPr/>
          <p:nvPr/>
        </p:nvPicPr>
        <p:blipFill>
          <a:blip r:embed="rId1"/>
          <a:stretch/>
        </p:blipFill>
        <p:spPr>
          <a:xfrm>
            <a:off x="147600" y="1557000"/>
            <a:ext cx="5829120" cy="2076120"/>
          </a:xfrm>
          <a:prstGeom prst="rect">
            <a:avLst/>
          </a:prstGeom>
          <a:ln>
            <a:noFill/>
          </a:ln>
        </p:spPr>
      </p:pic>
      <p:pic>
        <p:nvPicPr>
          <p:cNvPr id="326" name="Picture 7" descr=""/>
          <p:cNvPicPr/>
          <p:nvPr/>
        </p:nvPicPr>
        <p:blipFill>
          <a:blip r:embed="rId2"/>
          <a:srcRect l="5415" t="0" r="0" b="0"/>
          <a:stretch/>
        </p:blipFill>
        <p:spPr>
          <a:xfrm>
            <a:off x="6410520" y="4010400"/>
            <a:ext cx="5495400" cy="2219040"/>
          </a:xfrm>
          <a:prstGeom prst="rect">
            <a:avLst/>
          </a:prstGeom>
          <a:ln>
            <a:noFill/>
          </a:ln>
        </p:spPr>
      </p:pic>
      <p:pic>
        <p:nvPicPr>
          <p:cNvPr id="327" name="Picture 9" descr=""/>
          <p:cNvPicPr/>
          <p:nvPr/>
        </p:nvPicPr>
        <p:blipFill>
          <a:blip r:embed="rId3"/>
          <a:srcRect l="4678" t="0" r="0" b="0"/>
          <a:stretch/>
        </p:blipFill>
        <p:spPr>
          <a:xfrm>
            <a:off x="6331320" y="1259280"/>
            <a:ext cx="5574600" cy="2295000"/>
          </a:xfrm>
          <a:prstGeom prst="rect">
            <a:avLst/>
          </a:prstGeom>
          <a:ln>
            <a:noFill/>
          </a:ln>
        </p:spPr>
      </p:pic>
      <p:pic>
        <p:nvPicPr>
          <p:cNvPr id="328" name="Picture 12" descr=""/>
          <p:cNvPicPr/>
          <p:nvPr/>
        </p:nvPicPr>
        <p:blipFill>
          <a:blip r:embed="rId4"/>
          <a:stretch/>
        </p:blipFill>
        <p:spPr>
          <a:xfrm>
            <a:off x="119160" y="4116960"/>
            <a:ext cx="5857560" cy="2161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8" dur="indefinite" restart="never" nodeType="tmRoot">
          <p:childTnLst>
            <p:seq>
              <p:cTn id="249" dur="indefinite" nodeType="mainSeq">
                <p:childTnLst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indefinite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54" dur="indefinite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indefinite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62" dur="indefinite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indefinite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70" dur="indefinite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132f2f"/>
                </a:solidFill>
                <a:latin typeface="Arial"/>
              </a:rPr>
              <a:t>Real World Example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1839240" y="1228320"/>
            <a:ext cx="40165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66 yr old male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History of MI and DES to LAD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Avid life-long tennis player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Activity related anxiety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1" name="CustomShape 3"/>
          <p:cNvSpPr/>
          <p:nvPr/>
        </p:nvSpPr>
        <p:spPr>
          <a:xfrm>
            <a:off x="5856120" y="1228320"/>
            <a:ext cx="53013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Resting HR, BP:   81 bpm, 110/64 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6MWT distance:   1,595 ft (486m), 3.3 METs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6MWT peak HR:  111 bpm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32" name="Picture 13" descr=""/>
          <p:cNvPicPr/>
          <p:nvPr/>
        </p:nvPicPr>
        <p:blipFill>
          <a:blip r:embed="rId1"/>
          <a:stretch/>
        </p:blipFill>
        <p:spPr>
          <a:xfrm>
            <a:off x="1535040" y="2589480"/>
            <a:ext cx="9122040" cy="3499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609480" y="22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132f2f"/>
                </a:solidFill>
                <a:latin typeface="Arial"/>
              </a:rPr>
              <a:t>Session #3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3897000" y="667080"/>
            <a:ext cx="4397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Treadmill: 2.5 mph, 2% = 3.6 METs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35" name="Picture 2" descr=""/>
          <p:cNvPicPr/>
          <p:nvPr/>
        </p:nvPicPr>
        <p:blipFill>
          <a:blip r:embed="rId1"/>
          <a:stretch/>
        </p:blipFill>
        <p:spPr>
          <a:xfrm>
            <a:off x="206640" y="1035000"/>
            <a:ext cx="11581920" cy="2233800"/>
          </a:xfrm>
          <a:prstGeom prst="rect">
            <a:avLst/>
          </a:prstGeom>
          <a:ln>
            <a:noFill/>
          </a:ln>
        </p:spPr>
      </p:pic>
      <p:sp>
        <p:nvSpPr>
          <p:cNvPr id="336" name="CustomShape 3"/>
          <p:cNvSpPr/>
          <p:nvPr/>
        </p:nvSpPr>
        <p:spPr>
          <a:xfrm>
            <a:off x="3897000" y="4046040"/>
            <a:ext cx="4397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Treadmill: 2.8 mph, 2.5% = 4.1 METs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7" name="CustomShape 4"/>
          <p:cNvSpPr/>
          <p:nvPr/>
        </p:nvSpPr>
        <p:spPr>
          <a:xfrm>
            <a:off x="511200" y="341712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132f2f"/>
                </a:solidFill>
                <a:latin typeface="Arial"/>
              </a:rPr>
              <a:t>Session #4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338" name="Picture 8" descr=""/>
          <p:cNvPicPr/>
          <p:nvPr/>
        </p:nvPicPr>
        <p:blipFill>
          <a:blip r:embed="rId2"/>
          <a:stretch/>
        </p:blipFill>
        <p:spPr>
          <a:xfrm>
            <a:off x="304920" y="4477680"/>
            <a:ext cx="11581920" cy="2229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4" dur="indefinite" restart="never" nodeType="tmRoot">
          <p:childTnLst>
            <p:seq>
              <p:cTn id="275" dur="indefinite" nodeType="mainSeq">
                <p:childTnLst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0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3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132f2f"/>
                </a:solidFill>
                <a:latin typeface="Arial"/>
              </a:rPr>
              <a:t>Session #15 (14 weeks later)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340" name="CustomShape 2"/>
          <p:cNvSpPr/>
          <p:nvPr/>
        </p:nvSpPr>
        <p:spPr>
          <a:xfrm>
            <a:off x="3897000" y="969120"/>
            <a:ext cx="4397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3.7 mph, 3% = 7.4 METs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41" name="Picture 3" descr=""/>
          <p:cNvPicPr/>
          <p:nvPr/>
        </p:nvPicPr>
        <p:blipFill>
          <a:blip r:embed="rId1"/>
          <a:stretch/>
        </p:blipFill>
        <p:spPr>
          <a:xfrm>
            <a:off x="1775520" y="1298160"/>
            <a:ext cx="8292600" cy="1570680"/>
          </a:xfrm>
          <a:prstGeom prst="rect">
            <a:avLst/>
          </a:prstGeom>
          <a:ln>
            <a:noFill/>
          </a:ln>
        </p:spPr>
      </p:pic>
      <p:pic>
        <p:nvPicPr>
          <p:cNvPr id="342" name="Picture 6" descr=""/>
          <p:cNvPicPr/>
          <p:nvPr/>
        </p:nvPicPr>
        <p:blipFill>
          <a:blip r:embed="rId2"/>
          <a:stretch/>
        </p:blipFill>
        <p:spPr>
          <a:xfrm>
            <a:off x="1775520" y="3130920"/>
            <a:ext cx="8292600" cy="1576800"/>
          </a:xfrm>
          <a:prstGeom prst="rect">
            <a:avLst/>
          </a:prstGeom>
          <a:ln>
            <a:noFill/>
          </a:ln>
        </p:spPr>
      </p:pic>
      <p:pic>
        <p:nvPicPr>
          <p:cNvPr id="343" name="Picture 8" descr=""/>
          <p:cNvPicPr/>
          <p:nvPr/>
        </p:nvPicPr>
        <p:blipFill>
          <a:blip r:embed="rId3"/>
          <a:stretch/>
        </p:blipFill>
        <p:spPr>
          <a:xfrm>
            <a:off x="1775520" y="5091480"/>
            <a:ext cx="8292600" cy="1562760"/>
          </a:xfrm>
          <a:prstGeom prst="rect">
            <a:avLst/>
          </a:prstGeom>
          <a:ln>
            <a:noFill/>
          </a:ln>
        </p:spPr>
      </p:pic>
      <p:sp>
        <p:nvSpPr>
          <p:cNvPr id="344" name="CustomShape 3"/>
          <p:cNvSpPr/>
          <p:nvPr/>
        </p:nvSpPr>
        <p:spPr>
          <a:xfrm>
            <a:off x="3722760" y="4763160"/>
            <a:ext cx="4397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125 Watts, ~7 METs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Outcomes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346" name="CustomShape 2"/>
          <p:cNvSpPr/>
          <p:nvPr/>
        </p:nvSpPr>
        <p:spPr>
          <a:xfrm>
            <a:off x="935280" y="1531440"/>
            <a:ext cx="11056680" cy="443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80880" indent="-380520">
              <a:lnSpc>
                <a:spcPct val="100000"/>
              </a:lnSpc>
              <a:spcAft>
                <a:spcPts val="1599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4546a"/>
                </a:solidFill>
                <a:latin typeface="Arial"/>
              </a:rPr>
              <a:t>6MWT improvement from 1,595 ft to 1,800 ft (12.8%)</a:t>
            </a:r>
            <a:endParaRPr b="0" lang="en-US" sz="2400" spc="-1" strike="noStrike">
              <a:latin typeface="Arial"/>
            </a:endParaRPr>
          </a:p>
          <a:p>
            <a:pPr marL="380880" indent="-380520">
              <a:lnSpc>
                <a:spcPct val="100000"/>
              </a:lnSpc>
              <a:spcAft>
                <a:spcPts val="1599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4546a"/>
                </a:solidFill>
                <a:latin typeface="Arial"/>
              </a:rPr>
              <a:t>3</a:t>
            </a:r>
            <a:r>
              <a:rPr b="0" lang="en-US" sz="2400" spc="-1" strike="noStrike" baseline="30000">
                <a:solidFill>
                  <a:srgbClr val="44546a"/>
                </a:solidFill>
                <a:latin typeface="Arial"/>
              </a:rPr>
              <a:t>rd</a:t>
            </a:r>
            <a:r>
              <a:rPr b="0" lang="en-US" sz="2400" spc="-1" strike="noStrike">
                <a:solidFill>
                  <a:srgbClr val="44546a"/>
                </a:solidFill>
                <a:latin typeface="Arial"/>
              </a:rPr>
              <a:t> (3.6 METs) – 4</a:t>
            </a:r>
            <a:r>
              <a:rPr b="0" lang="en-US" sz="2400" spc="-1" strike="noStrike" baseline="30000">
                <a:solidFill>
                  <a:srgbClr val="44546a"/>
                </a:solidFill>
                <a:latin typeface="Arial"/>
              </a:rPr>
              <a:t>th</a:t>
            </a:r>
            <a:r>
              <a:rPr b="0" lang="en-US" sz="2400" spc="-1" strike="noStrike">
                <a:solidFill>
                  <a:srgbClr val="44546a"/>
                </a:solidFill>
                <a:latin typeface="Arial"/>
              </a:rPr>
              <a:t> (4.1 METs) session to last session METs (7.4)</a:t>
            </a:r>
            <a:endParaRPr b="0" lang="en-US" sz="2400" spc="-1" strike="noStrike">
              <a:latin typeface="Arial"/>
            </a:endParaRPr>
          </a:p>
          <a:p>
            <a:pPr marL="380880" indent="-380520">
              <a:lnSpc>
                <a:spcPct val="100000"/>
              </a:lnSpc>
              <a:spcAft>
                <a:spcPts val="1599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4546a"/>
                </a:solidFill>
                <a:latin typeface="Arial"/>
              </a:rPr>
              <a:t>No adverse events or episodes of chest pain</a:t>
            </a:r>
            <a:endParaRPr b="0" lang="en-US" sz="2400" spc="-1" strike="noStrike">
              <a:latin typeface="Arial"/>
            </a:endParaRPr>
          </a:p>
          <a:p>
            <a:pPr marL="380880" indent="-380520">
              <a:lnSpc>
                <a:spcPct val="100000"/>
              </a:lnSpc>
              <a:spcAft>
                <a:spcPts val="1599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4546a"/>
                </a:solidFill>
                <a:latin typeface="Arial"/>
              </a:rPr>
              <a:t>Normal HR and BP responses – highest exercise SBP 198 on non-med day</a:t>
            </a:r>
            <a:endParaRPr b="0" lang="en-US" sz="2400" spc="-1" strike="noStrike">
              <a:latin typeface="Arial"/>
            </a:endParaRPr>
          </a:p>
          <a:p>
            <a:pPr marL="380880" indent="-380520">
              <a:lnSpc>
                <a:spcPct val="100000"/>
              </a:lnSpc>
              <a:spcAft>
                <a:spcPts val="1599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4546a"/>
                </a:solidFill>
                <a:latin typeface="Arial"/>
              </a:rPr>
              <a:t>Activity related anxiety resolved</a:t>
            </a:r>
            <a:endParaRPr b="0" lang="en-US" sz="2400" spc="-1" strike="noStrike">
              <a:latin typeface="Arial"/>
            </a:endParaRPr>
          </a:p>
          <a:p>
            <a:pPr marL="380880" indent="-380520">
              <a:lnSpc>
                <a:spcPct val="100000"/>
              </a:lnSpc>
              <a:spcAft>
                <a:spcPts val="1599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4546a"/>
                </a:solidFill>
                <a:latin typeface="Arial"/>
              </a:rPr>
              <a:t>Regularly plays tennis, active gym goer, outdoor cycling</a:t>
            </a:r>
            <a:endParaRPr b="0" lang="en-US" sz="2400" spc="-1" strike="noStrike">
              <a:latin typeface="Arial"/>
            </a:endParaRPr>
          </a:p>
          <a:p>
            <a:pPr marL="380880" indent="-380520">
              <a:lnSpc>
                <a:spcPct val="100000"/>
              </a:lnSpc>
              <a:spcAft>
                <a:spcPts val="1599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44546a"/>
                </a:solidFill>
                <a:latin typeface="Arial"/>
              </a:rPr>
              <a:t>Exercise session became much needed psychologic healing time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599"/>
              </a:spcAft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7" dur="indefinite" restart="never" nodeType="tmRoot">
          <p:childTnLst>
            <p:seq>
              <p:cTn id="288" dur="indefinite" nodeType="mainSeq">
                <p:childTnLst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3" dur="500"/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8" dur="500"/>
                                        <p:tgtEl>
                                          <p:spTgt spid="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3" dur="500"/>
                                        <p:tgtEl>
                                          <p:spTgt spid="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8" dur="500"/>
                                        <p:tgtEl>
                                          <p:spTgt spid="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3" dur="500"/>
                                        <p:tgtEl>
                                          <p:spTgt spid="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8" name="Picture 3" descr=""/>
          <p:cNvPicPr/>
          <p:nvPr/>
        </p:nvPicPr>
        <p:blipFill>
          <a:blip r:embed="rId1"/>
          <a:srcRect l="0" t="6947" r="0" b="8783"/>
          <a:stretch/>
        </p:blipFill>
        <p:spPr>
          <a:xfrm>
            <a:off x="-288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349" name="CustomShape 2"/>
          <p:cNvSpPr/>
          <p:nvPr/>
        </p:nvSpPr>
        <p:spPr>
          <a:xfrm>
            <a:off x="0" y="2207520"/>
            <a:ext cx="12191760" cy="3161880"/>
          </a:xfrm>
          <a:prstGeom prst="rect">
            <a:avLst/>
          </a:prstGeom>
          <a:gradFill rotWithShape="0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75000">
                <a:srgbClr val="000000">
                  <a:alpha val="15000"/>
                </a:srgbClr>
              </a:gs>
              <a:gs pos="100000">
                <a:srgbClr val="000000">
                  <a:alpha val="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0" y="174600"/>
            <a:ext cx="1219176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4800" spc="-1" strike="noStrike">
                <a:solidFill>
                  <a:srgbClr val="132f2f"/>
                </a:solidFill>
                <a:latin typeface="Arial"/>
              </a:rPr>
              <a:t>Session Focus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351" name="Picture 7" descr=""/>
          <p:cNvPicPr/>
          <p:nvPr/>
        </p:nvPicPr>
        <p:blipFill>
          <a:blip r:embed="rId1"/>
          <a:stretch/>
        </p:blipFill>
        <p:spPr>
          <a:xfrm>
            <a:off x="2431800" y="1156680"/>
            <a:ext cx="8531640" cy="5266080"/>
          </a:xfrm>
          <a:prstGeom prst="rect">
            <a:avLst/>
          </a:prstGeom>
          <a:ln>
            <a:noFill/>
          </a:ln>
        </p:spPr>
      </p:pic>
      <p:sp>
        <p:nvSpPr>
          <p:cNvPr id="352" name="CustomShape 2"/>
          <p:cNvSpPr/>
          <p:nvPr/>
        </p:nvSpPr>
        <p:spPr>
          <a:xfrm>
            <a:off x="8443080" y="6574320"/>
            <a:ext cx="3748680" cy="272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Kitzman et al. </a:t>
            </a:r>
            <a:r>
              <a:rPr b="0" i="1" lang="en-US" sz="1200" spc="-1" strike="noStrike">
                <a:solidFill>
                  <a:srgbClr val="000000"/>
                </a:solidFill>
                <a:latin typeface="Arial"/>
              </a:rPr>
              <a:t>NEJM. 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2021;</a:t>
            </a:r>
            <a:r>
              <a:rPr b="1" lang="en-US" sz="1200" spc="-1" strike="noStrike">
                <a:solidFill>
                  <a:srgbClr val="4d4d4d"/>
                </a:solidFill>
                <a:latin typeface="Arial"/>
              </a:rPr>
              <a:t> 385:203-216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8" descr=""/>
          <p:cNvPicPr/>
          <p:nvPr/>
        </p:nvPicPr>
        <p:blipFill>
          <a:blip r:embed="rId1"/>
          <a:srcRect l="36279" t="28952" r="32188" b="14417"/>
          <a:stretch/>
        </p:blipFill>
        <p:spPr>
          <a:xfrm>
            <a:off x="2317680" y="3376440"/>
            <a:ext cx="1301040" cy="1523520"/>
          </a:xfrm>
          <a:prstGeom prst="rect">
            <a:avLst/>
          </a:prstGeom>
          <a:ln>
            <a:noFill/>
          </a:ln>
        </p:spPr>
      </p:pic>
      <p:pic>
        <p:nvPicPr>
          <p:cNvPr id="139" name="Picture 8" descr=""/>
          <p:cNvPicPr/>
          <p:nvPr/>
        </p:nvPicPr>
        <p:blipFill>
          <a:blip r:embed="rId2"/>
          <a:stretch/>
        </p:blipFill>
        <p:spPr>
          <a:xfrm>
            <a:off x="4186080" y="1204920"/>
            <a:ext cx="3819240" cy="3819240"/>
          </a:xfrm>
          <a:prstGeom prst="rect">
            <a:avLst/>
          </a:prstGeom>
          <a:ln>
            <a:noFill/>
          </a:ln>
        </p:spPr>
      </p:pic>
      <p:pic>
        <p:nvPicPr>
          <p:cNvPr id="140" name="Picture 16" descr=""/>
          <p:cNvPicPr/>
          <p:nvPr/>
        </p:nvPicPr>
        <p:blipFill>
          <a:blip r:embed="rId3"/>
          <a:stretch/>
        </p:blipFill>
        <p:spPr>
          <a:xfrm>
            <a:off x="8867880" y="3186000"/>
            <a:ext cx="1714320" cy="1714320"/>
          </a:xfrm>
          <a:prstGeom prst="rect">
            <a:avLst/>
          </a:prstGeom>
          <a:ln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3179520" y="4043520"/>
            <a:ext cx="1301040" cy="39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e5209"/>
          </a:solidFill>
          <a:ln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</p:sp>
      <p:sp>
        <p:nvSpPr>
          <p:cNvPr id="142" name="CustomShape 2"/>
          <p:cNvSpPr/>
          <p:nvPr/>
        </p:nvSpPr>
        <p:spPr>
          <a:xfrm>
            <a:off x="7710840" y="4095720"/>
            <a:ext cx="1537560" cy="39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522"/>
          </a:solidFill>
          <a:ln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2" descr=""/>
          <p:cNvPicPr/>
          <p:nvPr/>
        </p:nvPicPr>
        <p:blipFill>
          <a:blip r:embed="rId1"/>
          <a:stretch/>
        </p:blipFill>
        <p:spPr>
          <a:xfrm>
            <a:off x="16200" y="0"/>
            <a:ext cx="12159360" cy="6857640"/>
          </a:xfrm>
          <a:prstGeom prst="rect">
            <a:avLst/>
          </a:prstGeom>
          <a:ln>
            <a:noFill/>
          </a:ln>
        </p:spPr>
      </p:pic>
      <p:sp>
        <p:nvSpPr>
          <p:cNvPr id="354" name="CustomShape 1"/>
          <p:cNvSpPr/>
          <p:nvPr/>
        </p:nvSpPr>
        <p:spPr>
          <a:xfrm>
            <a:off x="2616480" y="1900800"/>
            <a:ext cx="7556040" cy="392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F</a:t>
            </a:r>
            <a:r>
              <a:rPr b="0" i="1" lang="en-US" sz="4800" spc="-1" strike="noStrike">
                <a:solidFill>
                  <a:srgbClr val="ffffff"/>
                </a:solidFill>
                <a:latin typeface="Arial"/>
              </a:rPr>
              <a:t>requency</a:t>
            </a: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   </a:t>
            </a:r>
            <a:r>
              <a:rPr b="0" i="1" lang="en-US" sz="4800" spc="-1" strike="noStrike">
                <a:solidFill>
                  <a:srgbClr val="ffffff"/>
                </a:solidFill>
                <a:latin typeface="Arial"/>
              </a:rPr>
              <a:t>2-3 days/</a:t>
            </a:r>
            <a:r>
              <a:rPr b="0" i="1" lang="en-US" sz="4000" spc="-1" strike="noStrike">
                <a:solidFill>
                  <a:srgbClr val="ffffff"/>
                </a:solidFill>
                <a:latin typeface="Arial"/>
              </a:rPr>
              <a:t>wk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I</a:t>
            </a:r>
            <a:r>
              <a:rPr b="0" i="1" lang="en-US" sz="4800" spc="-1" strike="noStrike">
                <a:solidFill>
                  <a:srgbClr val="ffffff"/>
                </a:solidFill>
                <a:latin typeface="Arial"/>
              </a:rPr>
              <a:t>ntensity</a:t>
            </a: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       </a:t>
            </a:r>
            <a:r>
              <a:rPr b="0" i="1" lang="en-US" sz="4000" spc="-1" strike="noStrike">
                <a:solidFill>
                  <a:srgbClr val="ffffff"/>
                </a:solidFill>
                <a:latin typeface="Arial"/>
              </a:rPr>
              <a:t>60-70% </a:t>
            </a:r>
            <a:r>
              <a:rPr b="0" i="1" lang="en-US" sz="4000" spc="-1" strike="noStrike">
                <a:solidFill>
                  <a:srgbClr val="000000"/>
                </a:solidFill>
                <a:latin typeface="Arial"/>
              </a:rPr>
              <a:t>1RM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T</a:t>
            </a:r>
            <a:r>
              <a:rPr b="0" i="1" lang="en-US" sz="4800" spc="-1" strike="noStrike">
                <a:solidFill>
                  <a:srgbClr val="ffffff"/>
                </a:solidFill>
                <a:latin typeface="Arial"/>
              </a:rPr>
              <a:t>ime</a:t>
            </a: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i="1" lang="en-US" sz="4000" spc="-1" strike="noStrike">
                <a:solidFill>
                  <a:srgbClr val="ffffff"/>
                </a:solidFill>
                <a:latin typeface="Arial"/>
              </a:rPr>
              <a:t>             </a:t>
            </a:r>
            <a:r>
              <a:rPr b="0" i="1" lang="en-US" sz="4000" spc="-1" strike="noStrike">
                <a:solidFill>
                  <a:srgbClr val="ffffff"/>
                </a:solidFill>
                <a:latin typeface="Arial"/>
              </a:rPr>
              <a:t>1-2 sets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2401"/>
              </a:spcAft>
            </a:pP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T</a:t>
            </a:r>
            <a:r>
              <a:rPr b="0" i="1" lang="en-US" sz="4800" spc="-1" strike="noStrike">
                <a:solidFill>
                  <a:srgbClr val="ffffff"/>
                </a:solidFill>
                <a:latin typeface="Arial"/>
              </a:rPr>
              <a:t>ype</a:t>
            </a:r>
            <a:r>
              <a:rPr b="1" i="1" lang="en-US" sz="48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i="1" lang="en-US" sz="4000" spc="-1" strike="noStrike">
                <a:solidFill>
                  <a:srgbClr val="ffffff"/>
                </a:solidFill>
                <a:latin typeface="Arial"/>
              </a:rPr>
              <a:t>   </a:t>
            </a:r>
            <a:r>
              <a:rPr b="1" i="1" lang="en-US" sz="4000" spc="-1" strike="noStrike">
                <a:solidFill>
                  <a:srgbClr val="ffffff"/>
                </a:solidFill>
                <a:latin typeface="Arial"/>
              </a:rPr>
              <a:t>	</a:t>
            </a:r>
            <a:r>
              <a:rPr b="1" i="1" lang="en-US" sz="4000" spc="-1" strike="noStrike">
                <a:solidFill>
                  <a:srgbClr val="ffffff"/>
                </a:solidFill>
                <a:latin typeface="Arial"/>
              </a:rPr>
              <a:t>    </a:t>
            </a:r>
            <a:r>
              <a:rPr b="0" i="1" lang="en-US" sz="4000" spc="-1" strike="noStrike">
                <a:solidFill>
                  <a:srgbClr val="ffffff"/>
                </a:solidFill>
                <a:latin typeface="Arial"/>
              </a:rPr>
              <a:t>Bands, machines, 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55" name="CustomShape 2"/>
          <p:cNvSpPr/>
          <p:nvPr/>
        </p:nvSpPr>
        <p:spPr>
          <a:xfrm>
            <a:off x="624240" y="37224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 u="sng">
                <a:solidFill>
                  <a:srgbClr val="ffffff"/>
                </a:solidFill>
                <a:uFillTx/>
                <a:latin typeface="Arial"/>
              </a:rPr>
              <a:t>Resistance</a:t>
            </a:r>
            <a:r>
              <a:rPr b="1" lang="en-US" sz="5400" spc="-1" strike="noStrike">
                <a:solidFill>
                  <a:srgbClr val="ffffff"/>
                </a:solidFill>
                <a:latin typeface="Arial"/>
              </a:rPr>
              <a:t> Exercise R</a:t>
            </a:r>
            <a:r>
              <a:rPr b="1" lang="en-US" sz="5400" spc="-1" strike="noStrike" baseline="-25000">
                <a:solidFill>
                  <a:srgbClr val="ffffff"/>
                </a:solidFill>
                <a:latin typeface="Arial"/>
              </a:rPr>
              <a:t>x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356" name="CustomShape 3"/>
          <p:cNvSpPr/>
          <p:nvPr/>
        </p:nvSpPr>
        <p:spPr>
          <a:xfrm>
            <a:off x="5943600" y="5712840"/>
            <a:ext cx="6095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US" sz="4000" spc="-1" strike="noStrike">
                <a:solidFill>
                  <a:srgbClr val="ffffff"/>
                </a:solidFill>
                <a:latin typeface="Arial"/>
              </a:rPr>
              <a:t>weights, body weight</a:t>
            </a: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58" name="Picture 8" descr=""/>
          <p:cNvPicPr/>
          <p:nvPr/>
        </p:nvPicPr>
        <p:blipFill>
          <a:blip r:embed="rId1"/>
          <a:srcRect l="7112" t="0" r="24794" b="0"/>
          <a:stretch/>
        </p:blipFill>
        <p:spPr>
          <a:xfrm>
            <a:off x="321840" y="557280"/>
            <a:ext cx="5668200" cy="5743080"/>
          </a:xfrm>
          <a:prstGeom prst="rect">
            <a:avLst/>
          </a:prstGeom>
          <a:ln w="57240">
            <a:solidFill>
              <a:schemeClr val="bg1"/>
            </a:solidFill>
            <a:round/>
          </a:ln>
          <a:effectLst>
            <a:outerShdw algn="tl" blurRad="50800" dir="2700000" dist="37674" rotWithShape="0" sx="101000" sy="101000">
              <a:schemeClr val="bg1">
                <a:alpha val="40000"/>
              </a:schemeClr>
            </a:outerShdw>
          </a:effectLst>
        </p:spPr>
      </p:pic>
      <p:pic>
        <p:nvPicPr>
          <p:cNvPr id="359" name="Picture 2" descr=""/>
          <p:cNvPicPr/>
          <p:nvPr/>
        </p:nvPicPr>
        <p:blipFill>
          <a:blip r:embed="rId2"/>
          <a:srcRect l="23779" t="0" r="10278" b="0"/>
          <a:stretch/>
        </p:blipFill>
        <p:spPr>
          <a:xfrm>
            <a:off x="6195240" y="557280"/>
            <a:ext cx="5674680" cy="5743080"/>
          </a:xfrm>
          <a:prstGeom prst="rect">
            <a:avLst/>
          </a:prstGeom>
          <a:ln w="57240">
            <a:solidFill>
              <a:schemeClr val="bg1"/>
            </a:solidFill>
            <a:round/>
          </a:ln>
          <a:effectLst>
            <a:outerShdw algn="tl" blurRad="50800" dir="2700000" dist="37674" rotWithShape="0" sx="101000" sy="101000">
              <a:schemeClr val="bg1">
                <a:alpha val="40000"/>
              </a:scheme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12" descr=""/>
          <p:cNvPicPr/>
          <p:nvPr/>
        </p:nvPicPr>
        <p:blipFill>
          <a:blip r:embed="rId1"/>
          <a:srcRect l="901" t="987" r="593" b="987"/>
          <a:stretch/>
        </p:blipFill>
        <p:spPr>
          <a:xfrm>
            <a:off x="6989040" y="2200680"/>
            <a:ext cx="3864960" cy="3096360"/>
          </a:xfrm>
          <a:prstGeom prst="rect">
            <a:avLst/>
          </a:prstGeom>
          <a:ln w="57240">
            <a:solidFill>
              <a:srgbClr val="02a2de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361" name="Picture 2" descr=""/>
          <p:cNvPicPr/>
          <p:nvPr/>
        </p:nvPicPr>
        <p:blipFill>
          <a:blip r:embed="rId2"/>
          <a:stretch/>
        </p:blipFill>
        <p:spPr>
          <a:xfrm>
            <a:off x="581400" y="2158560"/>
            <a:ext cx="5501520" cy="3181320"/>
          </a:xfrm>
          <a:prstGeom prst="rect">
            <a:avLst/>
          </a:prstGeom>
          <a:ln>
            <a:noFill/>
          </a:ln>
        </p:spPr>
      </p:pic>
      <p:sp>
        <p:nvSpPr>
          <p:cNvPr id="362" name="CustomShape 1"/>
          <p:cNvSpPr/>
          <p:nvPr/>
        </p:nvSpPr>
        <p:spPr>
          <a:xfrm>
            <a:off x="0" y="174600"/>
            <a:ext cx="1219176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4800" spc="-1" strike="noStrike">
                <a:solidFill>
                  <a:srgbClr val="132f2f"/>
                </a:solidFill>
                <a:latin typeface="Arial"/>
              </a:rPr>
              <a:t>Defining Intensity</a:t>
            </a:r>
            <a:endParaRPr b="0" lang="en-US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4" dur="indefinite" restart="never" nodeType="tmRoot">
          <p:childTnLst>
            <p:seq>
              <p:cTn id="315" dur="indefinite" nodeType="mainSeq">
                <p:childTnLst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1475280" y="3261960"/>
            <a:ext cx="5578560" cy="862560"/>
          </a:xfrm>
          <a:prstGeom prst="rect">
            <a:avLst/>
          </a:prstGeom>
          <a:gradFill rotWithShape="0">
            <a:gsLst>
              <a:gs pos="78000">
                <a:srgbClr val="ff0000"/>
              </a:gs>
              <a:gs pos="100000">
                <a:srgbClr val="ffff00"/>
              </a:gs>
            </a:gsLst>
            <a:lin ang="0"/>
          </a:gra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4" name="CustomShape 2"/>
          <p:cNvSpPr/>
          <p:nvPr/>
        </p:nvSpPr>
        <p:spPr>
          <a:xfrm rot="10800000">
            <a:off x="8591760" y="3261960"/>
            <a:ext cx="1786680" cy="862560"/>
          </a:xfrm>
          <a:prstGeom prst="rect">
            <a:avLst/>
          </a:prstGeom>
          <a:gradFill rotWithShape="0">
            <a:gsLst>
              <a:gs pos="48000">
                <a:srgbClr val="ff0000"/>
              </a:gs>
              <a:gs pos="100000">
                <a:srgbClr val="ffff00"/>
              </a:gs>
            </a:gsLst>
            <a:lin ang="10800000"/>
          </a:gra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5" name="CustomShape 3"/>
          <p:cNvSpPr/>
          <p:nvPr/>
        </p:nvSpPr>
        <p:spPr>
          <a:xfrm>
            <a:off x="7053840" y="3261960"/>
            <a:ext cx="1537200" cy="862560"/>
          </a:xfrm>
          <a:prstGeom prst="rect">
            <a:avLst/>
          </a:prstGeom>
          <a:solidFill>
            <a:srgbClr val="00cc66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6" name="CustomShape 4"/>
          <p:cNvSpPr/>
          <p:nvPr/>
        </p:nvSpPr>
        <p:spPr>
          <a:xfrm>
            <a:off x="1475280" y="2611080"/>
            <a:ext cx="93319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</a:rPr>
              <a:t>0    1    2    3    4    5    6    7    8    9    10    11    12 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367" name="Graphic 9" descr=""/>
          <p:cNvPicPr/>
          <p:nvPr/>
        </p:nvPicPr>
        <p:blipFill>
          <a:blip r:embed="rId1"/>
          <a:stretch/>
        </p:blipFill>
        <p:spPr>
          <a:xfrm>
            <a:off x="7482600" y="3325320"/>
            <a:ext cx="755280" cy="755280"/>
          </a:xfrm>
          <a:prstGeom prst="rect">
            <a:avLst/>
          </a:prstGeom>
          <a:ln>
            <a:noFill/>
          </a:ln>
        </p:spPr>
      </p:pic>
      <p:sp>
        <p:nvSpPr>
          <p:cNvPr id="368" name="CustomShape 5"/>
          <p:cNvSpPr/>
          <p:nvPr/>
        </p:nvSpPr>
        <p:spPr>
          <a:xfrm rot="10800000">
            <a:off x="1018080" y="633600"/>
            <a:ext cx="2257920" cy="3172680"/>
          </a:xfrm>
          <a:prstGeom prst="arc">
            <a:avLst>
              <a:gd name="adj1" fmla="val 17059489"/>
              <a:gd name="adj2" fmla="val 0"/>
            </a:avLst>
          </a:prstGeom>
          <a:noFill/>
          <a:ln w="57240">
            <a:solidFill>
              <a:srgbClr val="002060"/>
            </a:solidFill>
            <a:head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69" name="CustomShape 6"/>
          <p:cNvSpPr/>
          <p:nvPr/>
        </p:nvSpPr>
        <p:spPr>
          <a:xfrm rot="3734400">
            <a:off x="1076040" y="2538000"/>
            <a:ext cx="2257920" cy="3172680"/>
          </a:xfrm>
          <a:prstGeom prst="arc">
            <a:avLst>
              <a:gd name="adj1" fmla="val 17059489"/>
              <a:gd name="adj2" fmla="val 0"/>
            </a:avLst>
          </a:prstGeom>
          <a:noFill/>
          <a:ln w="57240">
            <a:solidFill>
              <a:srgbClr val="002060"/>
            </a:solidFill>
            <a:head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70" name="CustomShape 7"/>
          <p:cNvSpPr/>
          <p:nvPr/>
        </p:nvSpPr>
        <p:spPr>
          <a:xfrm rot="10360200">
            <a:off x="6464880" y="502560"/>
            <a:ext cx="2257920" cy="3172680"/>
          </a:xfrm>
          <a:prstGeom prst="arc">
            <a:avLst>
              <a:gd name="adj1" fmla="val 17059489"/>
              <a:gd name="adj2" fmla="val 654591"/>
            </a:avLst>
          </a:prstGeom>
          <a:noFill/>
          <a:ln w="57240">
            <a:solidFill>
              <a:srgbClr val="002060"/>
            </a:solidFill>
            <a:head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71" name="CustomShape 8"/>
          <p:cNvSpPr/>
          <p:nvPr/>
        </p:nvSpPr>
        <p:spPr>
          <a:xfrm rot="3734400">
            <a:off x="6353640" y="2762280"/>
            <a:ext cx="2257920" cy="3172680"/>
          </a:xfrm>
          <a:prstGeom prst="arc">
            <a:avLst>
              <a:gd name="adj1" fmla="val 17059489"/>
              <a:gd name="adj2" fmla="val 0"/>
            </a:avLst>
          </a:prstGeom>
          <a:noFill/>
          <a:ln w="57240">
            <a:solidFill>
              <a:srgbClr val="002060"/>
            </a:solidFill>
            <a:head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72" name="CustomShape 9"/>
          <p:cNvSpPr/>
          <p:nvPr/>
        </p:nvSpPr>
        <p:spPr>
          <a:xfrm flipH="1" rot="10360200">
            <a:off x="8517240" y="633960"/>
            <a:ext cx="2567520" cy="3172680"/>
          </a:xfrm>
          <a:prstGeom prst="arc">
            <a:avLst>
              <a:gd name="adj1" fmla="val 17059489"/>
              <a:gd name="adj2" fmla="val 654591"/>
            </a:avLst>
          </a:prstGeom>
          <a:noFill/>
          <a:ln w="57240">
            <a:solidFill>
              <a:srgbClr val="002060"/>
            </a:solidFill>
            <a:head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73" name="CustomShape 10"/>
          <p:cNvSpPr/>
          <p:nvPr/>
        </p:nvSpPr>
        <p:spPr>
          <a:xfrm>
            <a:off x="6282000" y="4116240"/>
            <a:ext cx="30978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en-US" sz="2800" spc="-1" strike="noStrike">
                <a:solidFill>
                  <a:srgbClr val="01995e"/>
                </a:solidFill>
                <a:latin typeface="Arial"/>
              </a:rPr>
              <a:t>STIMULUS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74" name="CustomShape 11"/>
          <p:cNvSpPr/>
          <p:nvPr/>
        </p:nvSpPr>
        <p:spPr>
          <a:xfrm>
            <a:off x="0" y="1684080"/>
            <a:ext cx="20696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en-US" sz="2400" spc="-1" strike="noStrike">
                <a:solidFill>
                  <a:srgbClr val="ff0000"/>
                </a:solidFill>
                <a:latin typeface="Arial"/>
              </a:rPr>
              <a:t>Too Easy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75" name="CustomShape 12"/>
          <p:cNvSpPr/>
          <p:nvPr/>
        </p:nvSpPr>
        <p:spPr>
          <a:xfrm>
            <a:off x="1017360" y="5032080"/>
            <a:ext cx="206964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en-US" sz="2400" spc="-1" strike="noStrike">
                <a:solidFill>
                  <a:srgbClr val="ff0000"/>
                </a:solidFill>
                <a:latin typeface="Arial"/>
              </a:rPr>
              <a:t>Getting Harder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76" name="CustomShape 13"/>
          <p:cNvSpPr/>
          <p:nvPr/>
        </p:nvSpPr>
        <p:spPr>
          <a:xfrm>
            <a:off x="5353920" y="1534320"/>
            <a:ext cx="20696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en-US" sz="2400" spc="-1" strike="noStrike">
                <a:solidFill>
                  <a:srgbClr val="ff0000"/>
                </a:solidFill>
                <a:latin typeface="Arial"/>
              </a:rPr>
              <a:t>Just Right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77" name="CustomShape 14"/>
          <p:cNvSpPr/>
          <p:nvPr/>
        </p:nvSpPr>
        <p:spPr>
          <a:xfrm>
            <a:off x="9935280" y="1303560"/>
            <a:ext cx="20696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en-US" sz="2400" spc="-1" strike="noStrike">
                <a:solidFill>
                  <a:srgbClr val="ff0000"/>
                </a:solidFill>
                <a:latin typeface="Arial"/>
              </a:rPr>
              <a:t>Failure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78" name="CustomShape 15"/>
          <p:cNvSpPr/>
          <p:nvPr/>
        </p:nvSpPr>
        <p:spPr>
          <a:xfrm>
            <a:off x="6796080" y="5328720"/>
            <a:ext cx="206964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en-US" sz="2400" spc="-1" strike="noStrike">
                <a:solidFill>
                  <a:srgbClr val="ff0000"/>
                </a:solidFill>
                <a:latin typeface="Arial"/>
              </a:rPr>
              <a:t>Getting Too Hard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79" name="CustomShape 16"/>
          <p:cNvSpPr/>
          <p:nvPr/>
        </p:nvSpPr>
        <p:spPr>
          <a:xfrm>
            <a:off x="1800" y="6566040"/>
            <a:ext cx="60940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Adapted from graduatefitness.com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80" name="CustomShape 17"/>
          <p:cNvSpPr/>
          <p:nvPr/>
        </p:nvSpPr>
        <p:spPr>
          <a:xfrm>
            <a:off x="0" y="174600"/>
            <a:ext cx="1219176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4800" spc="-1" strike="noStrike">
                <a:solidFill>
                  <a:srgbClr val="132f2f"/>
                </a:solidFill>
                <a:latin typeface="Arial"/>
              </a:rPr>
              <a:t>Intensity: </a:t>
            </a:r>
            <a:r>
              <a:rPr b="1" lang="en-US" sz="4800" spc="-1" strike="noStrike">
                <a:solidFill>
                  <a:srgbClr val="00b050"/>
                </a:solidFill>
                <a:latin typeface="Arial"/>
              </a:rPr>
              <a:t>Repetitions</a:t>
            </a:r>
            <a:endParaRPr b="0" lang="en-US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4731120" y="4309560"/>
            <a:ext cx="4623840" cy="706680"/>
          </a:xfrm>
          <a:prstGeom prst="rect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2" name="TextShape 2"/>
          <p:cNvSpPr txBox="1"/>
          <p:nvPr/>
        </p:nvSpPr>
        <p:spPr>
          <a:xfrm>
            <a:off x="1097280" y="1692000"/>
            <a:ext cx="10515240" cy="4483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Can initially use loads specific for muscular endurance to help facilitate mastery of form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Aft>
                <a:spcPts val="1199"/>
              </a:spcAf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Aft>
                <a:spcPts val="1199"/>
              </a:spcAft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CustomShape 3"/>
          <p:cNvSpPr/>
          <p:nvPr/>
        </p:nvSpPr>
        <p:spPr>
          <a:xfrm>
            <a:off x="488160" y="3475800"/>
            <a:ext cx="11124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</a:rPr>
              <a:t>0    1    2    3    4    5    6    7    8    9    10    11    12    13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84" name="Line 4"/>
          <p:cNvSpPr/>
          <p:nvPr/>
        </p:nvSpPr>
        <p:spPr>
          <a:xfrm flipH="1">
            <a:off x="712080" y="4649400"/>
            <a:ext cx="9534960" cy="0"/>
          </a:xfrm>
          <a:prstGeom prst="line">
            <a:avLst/>
          </a:prstGeom>
          <a:ln w="14616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85" name="Line 5"/>
          <p:cNvSpPr/>
          <p:nvPr/>
        </p:nvSpPr>
        <p:spPr>
          <a:xfrm flipV="1">
            <a:off x="668520" y="4353120"/>
            <a:ext cx="0" cy="572040"/>
          </a:xfrm>
          <a:prstGeom prst="line">
            <a:avLst/>
          </a:prstGeom>
          <a:ln w="12708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86" name="Line 6"/>
          <p:cNvSpPr/>
          <p:nvPr/>
        </p:nvSpPr>
        <p:spPr>
          <a:xfrm flipV="1">
            <a:off x="1357920" y="4363560"/>
            <a:ext cx="0" cy="571680"/>
          </a:xfrm>
          <a:prstGeom prst="line">
            <a:avLst/>
          </a:prstGeom>
          <a:ln w="12708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87" name="Line 7"/>
          <p:cNvSpPr/>
          <p:nvPr/>
        </p:nvSpPr>
        <p:spPr>
          <a:xfrm flipV="1">
            <a:off x="2025360" y="4353120"/>
            <a:ext cx="0" cy="572040"/>
          </a:xfrm>
          <a:prstGeom prst="line">
            <a:avLst/>
          </a:prstGeom>
          <a:ln w="12708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88" name="Line 8"/>
          <p:cNvSpPr/>
          <p:nvPr/>
        </p:nvSpPr>
        <p:spPr>
          <a:xfrm flipV="1">
            <a:off x="2714760" y="4363560"/>
            <a:ext cx="0" cy="571680"/>
          </a:xfrm>
          <a:prstGeom prst="line">
            <a:avLst/>
          </a:prstGeom>
          <a:ln w="12708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89" name="Line 9"/>
          <p:cNvSpPr/>
          <p:nvPr/>
        </p:nvSpPr>
        <p:spPr>
          <a:xfrm flipV="1">
            <a:off x="3375360" y="4363560"/>
            <a:ext cx="0" cy="571680"/>
          </a:xfrm>
          <a:prstGeom prst="line">
            <a:avLst/>
          </a:prstGeom>
          <a:ln w="12708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0" name="Line 10"/>
          <p:cNvSpPr/>
          <p:nvPr/>
        </p:nvSpPr>
        <p:spPr>
          <a:xfrm flipV="1">
            <a:off x="4064760" y="4373640"/>
            <a:ext cx="0" cy="572040"/>
          </a:xfrm>
          <a:prstGeom prst="line">
            <a:avLst/>
          </a:prstGeom>
          <a:ln w="12708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1" name="Line 11"/>
          <p:cNvSpPr/>
          <p:nvPr/>
        </p:nvSpPr>
        <p:spPr>
          <a:xfrm flipV="1">
            <a:off x="4732560" y="4378680"/>
            <a:ext cx="0" cy="572040"/>
          </a:xfrm>
          <a:prstGeom prst="line">
            <a:avLst/>
          </a:prstGeom>
          <a:ln w="12708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2" name="Line 12"/>
          <p:cNvSpPr/>
          <p:nvPr/>
        </p:nvSpPr>
        <p:spPr>
          <a:xfrm flipV="1">
            <a:off x="5421960" y="4373640"/>
            <a:ext cx="0" cy="572040"/>
          </a:xfrm>
          <a:prstGeom prst="line">
            <a:avLst/>
          </a:prstGeom>
          <a:ln w="12708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3" name="Line 13"/>
          <p:cNvSpPr/>
          <p:nvPr/>
        </p:nvSpPr>
        <p:spPr>
          <a:xfrm flipV="1">
            <a:off x="6125760" y="4373640"/>
            <a:ext cx="0" cy="572040"/>
          </a:xfrm>
          <a:prstGeom prst="line">
            <a:avLst/>
          </a:prstGeom>
          <a:ln w="12708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4" name="Line 14"/>
          <p:cNvSpPr/>
          <p:nvPr/>
        </p:nvSpPr>
        <p:spPr>
          <a:xfrm flipV="1">
            <a:off x="7570080" y="4373640"/>
            <a:ext cx="0" cy="572040"/>
          </a:xfrm>
          <a:prstGeom prst="line">
            <a:avLst/>
          </a:prstGeom>
          <a:ln w="12708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5" name="Line 15"/>
          <p:cNvSpPr/>
          <p:nvPr/>
        </p:nvSpPr>
        <p:spPr>
          <a:xfrm flipV="1">
            <a:off x="8476920" y="4373640"/>
            <a:ext cx="0" cy="572040"/>
          </a:xfrm>
          <a:prstGeom prst="line">
            <a:avLst/>
          </a:prstGeom>
          <a:ln w="12708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6" name="Line 16"/>
          <p:cNvSpPr/>
          <p:nvPr/>
        </p:nvSpPr>
        <p:spPr>
          <a:xfrm flipV="1">
            <a:off x="9355320" y="4373640"/>
            <a:ext cx="0" cy="572040"/>
          </a:xfrm>
          <a:prstGeom prst="line">
            <a:avLst/>
          </a:prstGeom>
          <a:ln w="12708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7" name="Line 17"/>
          <p:cNvSpPr/>
          <p:nvPr/>
        </p:nvSpPr>
        <p:spPr>
          <a:xfrm flipV="1">
            <a:off x="10247760" y="4383720"/>
            <a:ext cx="0" cy="572040"/>
          </a:xfrm>
          <a:prstGeom prst="line">
            <a:avLst/>
          </a:prstGeom>
          <a:ln w="12708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398" name="Picture 4" descr=""/>
          <p:cNvPicPr/>
          <p:nvPr/>
        </p:nvPicPr>
        <p:blipFill>
          <a:blip r:embed="rId1"/>
          <a:stretch/>
        </p:blipFill>
        <p:spPr>
          <a:xfrm rot="17946000">
            <a:off x="10179360" y="3557160"/>
            <a:ext cx="1493280" cy="1493280"/>
          </a:xfrm>
          <a:prstGeom prst="rect">
            <a:avLst/>
          </a:prstGeom>
          <a:ln>
            <a:noFill/>
          </a:ln>
        </p:spPr>
      </p:pic>
      <p:pic>
        <p:nvPicPr>
          <p:cNvPr id="399" name="Picture 4" descr=""/>
          <p:cNvPicPr/>
          <p:nvPr/>
        </p:nvPicPr>
        <p:blipFill>
          <a:blip r:embed="rId2"/>
          <a:stretch/>
        </p:blipFill>
        <p:spPr>
          <a:xfrm rot="17946000">
            <a:off x="3949560" y="3496320"/>
            <a:ext cx="1493280" cy="1493280"/>
          </a:xfrm>
          <a:prstGeom prst="rect">
            <a:avLst/>
          </a:prstGeom>
          <a:ln>
            <a:noFill/>
          </a:ln>
        </p:spPr>
      </p:pic>
      <p:pic>
        <p:nvPicPr>
          <p:cNvPr id="400" name="Picture 2" descr=""/>
          <p:cNvPicPr/>
          <p:nvPr/>
        </p:nvPicPr>
        <p:blipFill>
          <a:blip r:embed="rId3"/>
          <a:stretch/>
        </p:blipFill>
        <p:spPr>
          <a:xfrm>
            <a:off x="6089760" y="3652200"/>
            <a:ext cx="1831680" cy="1831680"/>
          </a:xfrm>
          <a:prstGeom prst="rect">
            <a:avLst/>
          </a:prstGeom>
          <a:ln>
            <a:noFill/>
          </a:ln>
        </p:spPr>
      </p:pic>
      <p:sp>
        <p:nvSpPr>
          <p:cNvPr id="401" name="CustomShape 18"/>
          <p:cNvSpPr/>
          <p:nvPr/>
        </p:nvSpPr>
        <p:spPr>
          <a:xfrm>
            <a:off x="9390600" y="5142600"/>
            <a:ext cx="17121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Increase 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Weight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02" name="CustomShape 19"/>
          <p:cNvSpPr/>
          <p:nvPr/>
        </p:nvSpPr>
        <p:spPr>
          <a:xfrm>
            <a:off x="3216960" y="5147640"/>
            <a:ext cx="17121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Decrease 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Weight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03" name="CustomShape 20"/>
          <p:cNvSpPr/>
          <p:nvPr/>
        </p:nvSpPr>
        <p:spPr>
          <a:xfrm>
            <a:off x="0" y="174600"/>
            <a:ext cx="1219176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4800" spc="-1" strike="noStrike">
                <a:solidFill>
                  <a:srgbClr val="132f2f"/>
                </a:solidFill>
                <a:latin typeface="Arial"/>
              </a:rPr>
              <a:t>Intensity: </a:t>
            </a:r>
            <a:r>
              <a:rPr b="1" lang="en-US" sz="4800" spc="-1" strike="noStrike">
                <a:solidFill>
                  <a:srgbClr val="00b050"/>
                </a:solidFill>
                <a:latin typeface="Arial"/>
              </a:rPr>
              <a:t>Prescription and Progression</a:t>
            </a:r>
            <a:endParaRPr b="0" lang="en-US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1" dur="indefinite" restart="never" nodeType="tmRoot">
          <p:childTnLst>
            <p:seq>
              <p:cTn id="322" dur="indefinite" nodeType="mainSeq">
                <p:childTnLst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9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2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5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8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1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4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3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6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9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5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0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3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8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90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4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roup 1"/>
          <p:cNvGrpSpPr/>
          <p:nvPr/>
        </p:nvGrpSpPr>
        <p:grpSpPr>
          <a:xfrm>
            <a:off x="3283920" y="4651920"/>
            <a:ext cx="2762280" cy="2125440"/>
            <a:chOff x="3283920" y="4651920"/>
            <a:chExt cx="2762280" cy="2125440"/>
          </a:xfrm>
        </p:grpSpPr>
        <p:sp>
          <p:nvSpPr>
            <p:cNvPr id="405" name="Line 2"/>
            <p:cNvSpPr/>
            <p:nvPr/>
          </p:nvSpPr>
          <p:spPr>
            <a:xfrm flipH="1">
              <a:off x="3681000" y="4839840"/>
              <a:ext cx="2005200" cy="1551960"/>
            </a:xfrm>
            <a:prstGeom prst="line">
              <a:avLst/>
            </a:prstGeom>
            <a:ln w="38160">
              <a:solidFill>
                <a:srgbClr val="ff0000"/>
              </a:solidFill>
              <a:prstDash val="sysDot"/>
              <a:headEnd len="med" type="triangle" w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06" name="Line 3"/>
            <p:cNvSpPr/>
            <p:nvPr/>
          </p:nvSpPr>
          <p:spPr>
            <a:xfrm>
              <a:off x="3681000" y="4651920"/>
              <a:ext cx="0" cy="1737360"/>
            </a:xfrm>
            <a:prstGeom prst="line">
              <a:avLst/>
            </a:prstGeom>
            <a:ln w="3816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07" name="Line 4"/>
            <p:cNvSpPr/>
            <p:nvPr/>
          </p:nvSpPr>
          <p:spPr>
            <a:xfrm flipH="1">
              <a:off x="3668760" y="6391800"/>
              <a:ext cx="2377440" cy="0"/>
            </a:xfrm>
            <a:prstGeom prst="line">
              <a:avLst/>
            </a:prstGeom>
            <a:ln w="3816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08" name="CustomShape 5"/>
            <p:cNvSpPr/>
            <p:nvPr/>
          </p:nvSpPr>
          <p:spPr>
            <a:xfrm rot="16200000">
              <a:off x="2785320" y="5338800"/>
              <a:ext cx="136188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Intensity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409" name="CustomShape 6"/>
            <p:cNvSpPr/>
            <p:nvPr/>
          </p:nvSpPr>
          <p:spPr>
            <a:xfrm>
              <a:off x="3997080" y="6412680"/>
              <a:ext cx="136188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Rest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410" name="Picture 12" descr=""/>
          <p:cNvPicPr/>
          <p:nvPr/>
        </p:nvPicPr>
        <p:blipFill>
          <a:blip r:embed="rId1"/>
          <a:srcRect l="52569" t="51963" r="36613" b="34736"/>
          <a:stretch/>
        </p:blipFill>
        <p:spPr>
          <a:xfrm>
            <a:off x="3640680" y="3305880"/>
            <a:ext cx="946080" cy="945720"/>
          </a:xfrm>
          <a:prstGeom prst="rect">
            <a:avLst/>
          </a:prstGeom>
          <a:ln w="28440">
            <a:solidFill>
              <a:srgbClr val="333333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1" name="Picture 15" descr=""/>
          <p:cNvPicPr/>
          <p:nvPr/>
        </p:nvPicPr>
        <p:blipFill>
          <a:blip r:embed="rId2"/>
          <a:stretch/>
        </p:blipFill>
        <p:spPr>
          <a:xfrm>
            <a:off x="4725360" y="1545840"/>
            <a:ext cx="2401200" cy="1419480"/>
          </a:xfrm>
          <a:prstGeom prst="rect">
            <a:avLst/>
          </a:prstGeom>
          <a:ln>
            <a:noFill/>
          </a:ln>
        </p:spPr>
      </p:pic>
      <p:sp>
        <p:nvSpPr>
          <p:cNvPr id="412" name="CustomShape 7"/>
          <p:cNvSpPr/>
          <p:nvPr/>
        </p:nvSpPr>
        <p:spPr>
          <a:xfrm>
            <a:off x="1181160" y="1901160"/>
            <a:ext cx="309852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Repetitions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 – 12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13" name="CustomShape 8"/>
          <p:cNvSpPr/>
          <p:nvPr/>
        </p:nvSpPr>
        <p:spPr>
          <a:xfrm>
            <a:off x="1181160" y="3528000"/>
            <a:ext cx="20746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Sets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414" name="Picture 20" descr=""/>
          <p:cNvPicPr/>
          <p:nvPr/>
        </p:nvPicPr>
        <p:blipFill>
          <a:blip r:embed="rId3"/>
          <a:srcRect l="52569" t="51963" r="36613" b="34736"/>
          <a:stretch/>
        </p:blipFill>
        <p:spPr>
          <a:xfrm>
            <a:off x="5456520" y="3320640"/>
            <a:ext cx="946080" cy="945720"/>
          </a:xfrm>
          <a:prstGeom prst="rect">
            <a:avLst/>
          </a:prstGeom>
          <a:ln w="28440">
            <a:solidFill>
              <a:srgbClr val="333333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5" name="Picture 21" descr=""/>
          <p:cNvPicPr/>
          <p:nvPr/>
        </p:nvPicPr>
        <p:blipFill>
          <a:blip r:embed="rId4"/>
          <a:srcRect l="52569" t="51963" r="36613" b="34736"/>
          <a:stretch/>
        </p:blipFill>
        <p:spPr>
          <a:xfrm>
            <a:off x="6181920" y="3331440"/>
            <a:ext cx="946080" cy="945720"/>
          </a:xfrm>
          <a:prstGeom prst="rect">
            <a:avLst/>
          </a:prstGeom>
          <a:ln w="28440">
            <a:solidFill>
              <a:srgbClr val="333333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6" name="Picture 22" descr=""/>
          <p:cNvPicPr/>
          <p:nvPr/>
        </p:nvPicPr>
        <p:blipFill>
          <a:blip r:embed="rId5"/>
          <a:srcRect l="52569" t="51963" r="36613" b="34736"/>
          <a:stretch/>
        </p:blipFill>
        <p:spPr>
          <a:xfrm>
            <a:off x="8092800" y="3316680"/>
            <a:ext cx="946080" cy="945720"/>
          </a:xfrm>
          <a:prstGeom prst="rect">
            <a:avLst/>
          </a:prstGeom>
          <a:ln w="28440">
            <a:solidFill>
              <a:srgbClr val="333333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7" name="Picture 23" descr=""/>
          <p:cNvPicPr/>
          <p:nvPr/>
        </p:nvPicPr>
        <p:blipFill>
          <a:blip r:embed="rId6"/>
          <a:srcRect l="52569" t="51963" r="36613" b="34736"/>
          <a:stretch/>
        </p:blipFill>
        <p:spPr>
          <a:xfrm>
            <a:off x="8818200" y="3327120"/>
            <a:ext cx="946080" cy="945720"/>
          </a:xfrm>
          <a:prstGeom prst="rect">
            <a:avLst/>
          </a:prstGeom>
          <a:ln w="28440">
            <a:solidFill>
              <a:srgbClr val="333333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8" name="Picture 24" descr=""/>
          <p:cNvPicPr/>
          <p:nvPr/>
        </p:nvPicPr>
        <p:blipFill>
          <a:blip r:embed="rId7"/>
          <a:srcRect l="52569" t="51963" r="36613" b="34736"/>
          <a:stretch/>
        </p:blipFill>
        <p:spPr>
          <a:xfrm>
            <a:off x="9525240" y="3294000"/>
            <a:ext cx="946080" cy="945720"/>
          </a:xfrm>
          <a:prstGeom prst="rect">
            <a:avLst/>
          </a:prstGeom>
          <a:ln w="28440">
            <a:solidFill>
              <a:srgbClr val="333333"/>
            </a:solidFill>
            <a:round/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19" name="CustomShape 9"/>
          <p:cNvSpPr/>
          <p:nvPr/>
        </p:nvSpPr>
        <p:spPr>
          <a:xfrm>
            <a:off x="4725360" y="3607560"/>
            <a:ext cx="618840" cy="384840"/>
          </a:xfrm>
          <a:prstGeom prst="stripedRightArrow">
            <a:avLst>
              <a:gd name="adj1" fmla="val 46742"/>
              <a:gd name="adj2" fmla="val 50000"/>
            </a:avLst>
          </a:prstGeom>
          <a:solidFill>
            <a:schemeClr val="accent2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0" name="CustomShape 10"/>
          <p:cNvSpPr/>
          <p:nvPr/>
        </p:nvSpPr>
        <p:spPr>
          <a:xfrm>
            <a:off x="1181160" y="5139000"/>
            <a:ext cx="207468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Rest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2-5 min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21" name="CustomShape 11"/>
          <p:cNvSpPr/>
          <p:nvPr/>
        </p:nvSpPr>
        <p:spPr>
          <a:xfrm>
            <a:off x="7314480" y="3607560"/>
            <a:ext cx="618840" cy="384840"/>
          </a:xfrm>
          <a:prstGeom prst="stripedRightArrow">
            <a:avLst>
              <a:gd name="adj1" fmla="val 46742"/>
              <a:gd name="adj2" fmla="val 50000"/>
            </a:avLst>
          </a:prstGeom>
          <a:solidFill>
            <a:schemeClr val="accent2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2" name="CustomShape 12"/>
          <p:cNvSpPr/>
          <p:nvPr/>
        </p:nvSpPr>
        <p:spPr>
          <a:xfrm>
            <a:off x="0" y="174600"/>
            <a:ext cx="1219176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4800" spc="-1" strike="noStrike">
                <a:solidFill>
                  <a:srgbClr val="132f2f"/>
                </a:solidFill>
                <a:latin typeface="Arial"/>
              </a:rPr>
              <a:t>Time: </a:t>
            </a:r>
            <a:r>
              <a:rPr b="1" lang="en-US" sz="4800" spc="-1" strike="noStrike">
                <a:solidFill>
                  <a:srgbClr val="00b050"/>
                </a:solidFill>
                <a:latin typeface="Arial"/>
              </a:rPr>
              <a:t>Reps/Sets/Rest</a:t>
            </a:r>
            <a:endParaRPr b="0" lang="en-US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8" dur="indefinite" restart="never" nodeType="tmRoot">
          <p:childTnLst>
            <p:seq>
              <p:cTn id="399" dur="indefinite" nodeType="mainSeq">
                <p:childTnLst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4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0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6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9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5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3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6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Shape 1"/>
          <p:cNvSpPr txBox="1"/>
          <p:nvPr/>
        </p:nvSpPr>
        <p:spPr>
          <a:xfrm>
            <a:off x="306360" y="18072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Type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1" lang="en-US" sz="4400" spc="-1" strike="noStrike">
                <a:solidFill>
                  <a:srgbClr val="01995e"/>
                </a:solidFill>
                <a:latin typeface="Arial"/>
              </a:rPr>
              <a:t>Machine vs. Bands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424" name="Chart 2"/>
          <p:cNvGraphicFramePr/>
          <p:nvPr/>
        </p:nvGraphicFramePr>
        <p:xfrm>
          <a:off x="395280" y="2151360"/>
          <a:ext cx="6842520" cy="3774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425" name="Picture 3" descr=""/>
          <p:cNvPicPr/>
          <p:nvPr/>
        </p:nvPicPr>
        <p:blipFill>
          <a:blip r:embed="rId2"/>
          <a:srcRect l="38542" t="8806" r="0" b="7881"/>
          <a:stretch/>
        </p:blipFill>
        <p:spPr>
          <a:xfrm>
            <a:off x="7238160" y="180720"/>
            <a:ext cx="4945320" cy="6756840"/>
          </a:xfrm>
          <a:prstGeom prst="rect">
            <a:avLst/>
          </a:prstGeom>
          <a:ln>
            <a:noFill/>
          </a:ln>
        </p:spPr>
      </p:pic>
      <p:sp>
        <p:nvSpPr>
          <p:cNvPr id="426" name="CustomShape 2"/>
          <p:cNvSpPr/>
          <p:nvPr/>
        </p:nvSpPr>
        <p:spPr>
          <a:xfrm>
            <a:off x="22680" y="6585840"/>
            <a:ext cx="4852080" cy="29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340" spc="-1" strike="noStrike">
                <a:solidFill>
                  <a:srgbClr val="000000"/>
                </a:solidFill>
                <a:latin typeface="Arial"/>
              </a:rPr>
              <a:t>Vanbiervliet et al. </a:t>
            </a:r>
            <a:r>
              <a:rPr b="0" i="1" lang="en-US" sz="1340" spc="-1" strike="noStrike">
                <a:solidFill>
                  <a:srgbClr val="000000"/>
                </a:solidFill>
                <a:latin typeface="Arial"/>
              </a:rPr>
              <a:t>Ann Readapt Med Phys </a:t>
            </a:r>
            <a:r>
              <a:rPr b="0" lang="en-US" sz="1340" spc="-1" strike="noStrike">
                <a:solidFill>
                  <a:srgbClr val="000000"/>
                </a:solidFill>
                <a:latin typeface="Arial"/>
              </a:rPr>
              <a:t>2003;46(8):545-552</a:t>
            </a:r>
            <a:endParaRPr b="0" lang="en-US" sz="1340" spc="-1" strike="noStrike">
              <a:latin typeface="Arial"/>
            </a:endParaRPr>
          </a:p>
        </p:txBody>
      </p:sp>
      <p:sp>
        <p:nvSpPr>
          <p:cNvPr id="427" name="CustomShape 3"/>
          <p:cNvSpPr/>
          <p:nvPr/>
        </p:nvSpPr>
        <p:spPr>
          <a:xfrm>
            <a:off x="2660400" y="2081520"/>
            <a:ext cx="10512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Machines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428" name="CustomShape 4"/>
          <p:cNvSpPr/>
          <p:nvPr/>
        </p:nvSpPr>
        <p:spPr>
          <a:xfrm>
            <a:off x="4424040" y="2076480"/>
            <a:ext cx="18194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Resistance Bands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2" descr=""/>
          <p:cNvPicPr/>
          <p:nvPr/>
        </p:nvPicPr>
        <p:blipFill>
          <a:blip r:embed="rId1"/>
          <a:srcRect l="24855" t="0" r="0" b="0"/>
          <a:stretch/>
        </p:blipFill>
        <p:spPr>
          <a:xfrm>
            <a:off x="7060680" y="3969720"/>
            <a:ext cx="2754360" cy="20761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430" name="Picture 4" descr=""/>
          <p:cNvPicPr/>
          <p:nvPr/>
        </p:nvPicPr>
        <p:blipFill>
          <a:blip r:embed="rId2"/>
          <a:stretch/>
        </p:blipFill>
        <p:spPr>
          <a:xfrm>
            <a:off x="6672960" y="1758600"/>
            <a:ext cx="2581920" cy="17229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431" name="Picture 6" descr=""/>
          <p:cNvPicPr/>
          <p:nvPr/>
        </p:nvPicPr>
        <p:blipFill>
          <a:blip r:embed="rId3"/>
          <a:stretch/>
        </p:blipFill>
        <p:spPr>
          <a:xfrm>
            <a:off x="8929440" y="2427120"/>
            <a:ext cx="2936520" cy="181980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432" name="Picture 8" descr=""/>
          <p:cNvPicPr/>
          <p:nvPr/>
        </p:nvPicPr>
        <p:blipFill>
          <a:blip r:embed="rId4"/>
          <a:stretch/>
        </p:blipFill>
        <p:spPr>
          <a:xfrm>
            <a:off x="2676600" y="1760760"/>
            <a:ext cx="2885400" cy="172080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433" name="Picture 10" descr=""/>
          <p:cNvPicPr/>
          <p:nvPr/>
        </p:nvPicPr>
        <p:blipFill>
          <a:blip r:embed="rId5"/>
          <a:srcRect l="0" t="0" r="18417" b="0"/>
          <a:stretch/>
        </p:blipFill>
        <p:spPr>
          <a:xfrm>
            <a:off x="293040" y="2427120"/>
            <a:ext cx="2639520" cy="181980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434" name="Picture 12" descr=""/>
          <p:cNvPicPr/>
          <p:nvPr/>
        </p:nvPicPr>
        <p:blipFill>
          <a:blip r:embed="rId6"/>
          <a:srcRect l="19606" t="0" r="20312" b="0"/>
          <a:stretch/>
        </p:blipFill>
        <p:spPr>
          <a:xfrm>
            <a:off x="2567880" y="3969720"/>
            <a:ext cx="2217600" cy="207612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sp>
        <p:nvSpPr>
          <p:cNvPr id="435" name="CustomShape 1"/>
          <p:cNvSpPr/>
          <p:nvPr/>
        </p:nvSpPr>
        <p:spPr>
          <a:xfrm>
            <a:off x="0" y="174600"/>
            <a:ext cx="1219176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4800" spc="-1" strike="noStrike">
                <a:solidFill>
                  <a:srgbClr val="132f2f"/>
                </a:solidFill>
                <a:latin typeface="Arial"/>
              </a:rPr>
              <a:t>Single-Joint vs. Multi-Joint Exercises</a:t>
            </a:r>
            <a:endParaRPr b="0" lang="en-US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7" dur="indefinite" restart="never" nodeType="tmRoot">
          <p:childTnLst>
            <p:seq>
              <p:cTn id="438" dur="indefinite" nodeType="mainSeq">
                <p:childTnLst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3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9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indefinite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54" dur="indefinite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indefinite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57" dur="indefinite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indefinite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60" dur="indefinite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3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6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9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2755800" y="5159880"/>
            <a:ext cx="8419680" cy="1459800"/>
          </a:xfrm>
          <a:prstGeom prst="roundRect">
            <a:avLst>
              <a:gd name="adj" fmla="val 6668"/>
            </a:avLst>
          </a:prstGeom>
          <a:gradFill rotWithShape="0">
            <a:gsLst>
              <a:gs pos="0">
                <a:srgbClr val="ffdf9f"/>
              </a:gs>
              <a:gs pos="50000">
                <a:srgbClr val="ffe9c3"/>
              </a:gs>
              <a:gs pos="100000">
                <a:srgbClr val="fff4e1"/>
              </a:gs>
            </a:gsLst>
            <a:lin ang="10800000"/>
          </a:gra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7" name="CustomShape 2"/>
          <p:cNvSpPr/>
          <p:nvPr/>
        </p:nvSpPr>
        <p:spPr>
          <a:xfrm>
            <a:off x="3568680" y="1356480"/>
            <a:ext cx="7606800" cy="1414080"/>
          </a:xfrm>
          <a:prstGeom prst="roundRect">
            <a:avLst>
              <a:gd name="adj" fmla="val 6668"/>
            </a:avLst>
          </a:prstGeom>
          <a:gradFill rotWithShape="0">
            <a:gsLst>
              <a:gs pos="0">
                <a:srgbClr val="92b0e3"/>
              </a:gs>
              <a:gs pos="50000">
                <a:srgbClr val="bdcdec"/>
              </a:gs>
              <a:gs pos="100000">
                <a:srgbClr val="dfe6f4"/>
              </a:gs>
            </a:gsLst>
            <a:lin ang="10800000"/>
          </a:gra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8" name="CustomShape 3"/>
          <p:cNvSpPr/>
          <p:nvPr/>
        </p:nvSpPr>
        <p:spPr>
          <a:xfrm>
            <a:off x="0" y="174600"/>
            <a:ext cx="1219176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4800" spc="-1" strike="noStrike">
                <a:solidFill>
                  <a:srgbClr val="132f2f"/>
                </a:solidFill>
                <a:latin typeface="Arial"/>
              </a:rPr>
              <a:t>Logistical Considerations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439" name="CustomShape 4"/>
          <p:cNvSpPr/>
          <p:nvPr/>
        </p:nvSpPr>
        <p:spPr>
          <a:xfrm>
            <a:off x="4560840" y="1416600"/>
            <a:ext cx="6614640" cy="134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Foster patient independence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Group balance/resistance/agility session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Sessions for frail patients only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440" name="Picture 15" descr=""/>
          <p:cNvPicPr/>
          <p:nvPr/>
        </p:nvPicPr>
        <p:blipFill>
          <a:blip r:embed="rId1"/>
          <a:stretch/>
        </p:blipFill>
        <p:spPr>
          <a:xfrm>
            <a:off x="1389600" y="5115960"/>
            <a:ext cx="2732040" cy="154800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sp>
        <p:nvSpPr>
          <p:cNvPr id="441" name="CustomShape 5"/>
          <p:cNvSpPr/>
          <p:nvPr/>
        </p:nvSpPr>
        <p:spPr>
          <a:xfrm>
            <a:off x="2755800" y="3156480"/>
            <a:ext cx="8419680" cy="1661040"/>
          </a:xfrm>
          <a:prstGeom prst="roundRect">
            <a:avLst>
              <a:gd name="adj" fmla="val 6668"/>
            </a:avLst>
          </a:prstGeom>
          <a:gradFill rotWithShape="0">
            <a:gsLst>
              <a:gs pos="0">
                <a:srgbClr val="e49a8f"/>
              </a:gs>
              <a:gs pos="50000">
                <a:srgbClr val="ecc1bc"/>
              </a:gs>
              <a:gs pos="100000">
                <a:srgbClr val="f6e1de"/>
              </a:gs>
            </a:gsLst>
            <a:lin ang="10800000"/>
          </a:gra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42" name="Picture 23" descr=""/>
          <p:cNvPicPr/>
          <p:nvPr/>
        </p:nvPicPr>
        <p:blipFill>
          <a:blip r:embed="rId2"/>
          <a:stretch/>
        </p:blipFill>
        <p:spPr>
          <a:xfrm>
            <a:off x="2031120" y="3094560"/>
            <a:ext cx="1822680" cy="1822680"/>
          </a:xfrm>
          <a:prstGeom prst="rect">
            <a:avLst/>
          </a:prstGeom>
          <a:ln>
            <a:noFill/>
          </a:ln>
        </p:spPr>
      </p:pic>
      <p:sp>
        <p:nvSpPr>
          <p:cNvPr id="443" name="CustomShape 6"/>
          <p:cNvSpPr/>
          <p:nvPr/>
        </p:nvSpPr>
        <p:spPr>
          <a:xfrm>
            <a:off x="4572000" y="3217320"/>
            <a:ext cx="69364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Task CEP to design/implement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Hire CEP(s)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Seek assistance from other programs/experts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Consider PT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444" name="Picture 2" descr=""/>
          <p:cNvPicPr/>
          <p:nvPr/>
        </p:nvPicPr>
        <p:blipFill>
          <a:blip r:embed="rId3"/>
          <a:stretch/>
        </p:blipFill>
        <p:spPr>
          <a:xfrm>
            <a:off x="1214280" y="1306080"/>
            <a:ext cx="2850120" cy="1589760"/>
          </a:xfrm>
          <a:prstGeom prst="rect">
            <a:avLst/>
          </a:prstGeom>
          <a:ln>
            <a:noFill/>
          </a:ln>
        </p:spPr>
      </p:pic>
      <p:sp>
        <p:nvSpPr>
          <p:cNvPr id="445" name="CustomShape 7"/>
          <p:cNvSpPr/>
          <p:nvPr/>
        </p:nvSpPr>
        <p:spPr>
          <a:xfrm>
            <a:off x="4572000" y="5203800"/>
            <a:ext cx="2732040" cy="134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Body weight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Water bottles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Grocery bags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46" name="CustomShape 8"/>
          <p:cNvSpPr/>
          <p:nvPr/>
        </p:nvSpPr>
        <p:spPr>
          <a:xfrm>
            <a:off x="7518240" y="5203800"/>
            <a:ext cx="3283560" cy="134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Detergent jugs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Food cans</a:t>
            </a: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Air filled balloons 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0" dur="indefinite" restart="never" nodeType="tmRoot">
          <p:childTnLst>
            <p:seq>
              <p:cTn id="471" dur="indefinite" nodeType="mainSeq">
                <p:childTnLst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6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3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8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4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7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ustomShape 1"/>
          <p:cNvSpPr/>
          <p:nvPr/>
        </p:nvSpPr>
        <p:spPr>
          <a:xfrm>
            <a:off x="609480" y="25272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Global Take Aways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448" name="CustomShape 2"/>
          <p:cNvSpPr/>
          <p:nvPr/>
        </p:nvSpPr>
        <p:spPr>
          <a:xfrm>
            <a:off x="1641240" y="1656000"/>
            <a:ext cx="9381240" cy="427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80880" indent="-380520">
              <a:lnSpc>
                <a:spcPct val="10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44546a"/>
                </a:solidFill>
                <a:latin typeface="Arial"/>
              </a:rPr>
              <a:t>Aerobic Exercise Intensity</a:t>
            </a:r>
            <a:endParaRPr b="0" lang="en-US" sz="2400" spc="-1" strike="noStrike">
              <a:latin typeface="Arial"/>
            </a:endParaRPr>
          </a:p>
          <a:p>
            <a:pPr lvl="1" marL="838080" indent="-380520">
              <a:lnSpc>
                <a:spcPct val="10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44546a"/>
                </a:solidFill>
                <a:latin typeface="Arial"/>
              </a:rPr>
              <a:t>Be aware of testing strengths/weaknesses</a:t>
            </a:r>
            <a:endParaRPr b="0" lang="en-US" sz="2200" spc="-1" strike="noStrike">
              <a:latin typeface="Arial"/>
            </a:endParaRPr>
          </a:p>
          <a:p>
            <a:pPr lvl="1" marL="838080" indent="-380520">
              <a:lnSpc>
                <a:spcPct val="10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44546a"/>
                </a:solidFill>
                <a:latin typeface="Arial"/>
              </a:rPr>
              <a:t>Prediction equations are not accurate for everyone</a:t>
            </a:r>
            <a:endParaRPr b="0" lang="en-US" sz="2200" spc="-1" strike="noStrike">
              <a:latin typeface="Arial"/>
            </a:endParaRPr>
          </a:p>
          <a:p>
            <a:pPr lvl="1" marL="838080" indent="-380520">
              <a:lnSpc>
                <a:spcPct val="100000"/>
              </a:lnSpc>
              <a:spcAft>
                <a:spcPts val="1599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44546a"/>
                </a:solidFill>
                <a:latin typeface="Arial"/>
              </a:rPr>
              <a:t>Avoid HR cap based on arbitrary policies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endParaRPr b="0" lang="en-US" sz="2200" spc="-1" strike="noStrike">
              <a:latin typeface="Arial"/>
            </a:endParaRPr>
          </a:p>
          <a:p>
            <a:pPr marL="380880" indent="-380520">
              <a:lnSpc>
                <a:spcPct val="10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44546a"/>
                </a:solidFill>
                <a:latin typeface="Arial"/>
              </a:rPr>
              <a:t>Previously Active Patients</a:t>
            </a:r>
            <a:endParaRPr b="0" lang="en-US" sz="2400" spc="-1" strike="noStrike">
              <a:latin typeface="Arial"/>
            </a:endParaRPr>
          </a:p>
          <a:p>
            <a:pPr lvl="1" marL="838080" indent="-380520">
              <a:lnSpc>
                <a:spcPct val="10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44546a"/>
                </a:solidFill>
                <a:latin typeface="Arial"/>
              </a:rPr>
              <a:t>Reaching previous training volumes does not happen over night</a:t>
            </a:r>
            <a:endParaRPr b="0" lang="en-US" sz="2200" spc="-1" strike="noStrike">
              <a:latin typeface="Arial"/>
            </a:endParaRPr>
          </a:p>
          <a:p>
            <a:pPr lvl="1" marL="838080" indent="-380520">
              <a:lnSpc>
                <a:spcPct val="10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44546a"/>
                </a:solidFill>
                <a:latin typeface="Arial"/>
              </a:rPr>
              <a:t>Include sport/career specific training</a:t>
            </a:r>
            <a:endParaRPr b="0" lang="en-US" sz="2200" spc="-1" strike="noStrike">
              <a:latin typeface="Arial"/>
            </a:endParaRPr>
          </a:p>
          <a:p>
            <a:pPr lvl="1" marL="838080" indent="-380520">
              <a:lnSpc>
                <a:spcPct val="100000"/>
              </a:lnSpc>
              <a:spcAft>
                <a:spcPts val="1599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44546a"/>
                </a:solidFill>
                <a:latin typeface="Arial"/>
              </a:rPr>
              <a:t>Take experience with athletic population and apply to other CR participants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08" dur="indefinite" restart="never" nodeType="tmRoot">
          <p:childTnLst>
            <p:seq>
              <p:cTn id="509" dur="indefinite" nodeType="mainSeq">
                <p:childTnLst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4" dur="500"/>
                                        <p:tgtEl>
                                          <p:spTgt spid="4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7" dur="500"/>
                                        <p:tgtEl>
                                          <p:spTgt spid="4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0" dur="500"/>
                                        <p:tgtEl>
                                          <p:spTgt spid="4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3" dur="500"/>
                                        <p:tgtEl>
                                          <p:spTgt spid="4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20" descr=""/>
          <p:cNvPicPr/>
          <p:nvPr/>
        </p:nvPicPr>
        <p:blipFill>
          <a:blip r:embed="rId1"/>
          <a:srcRect l="27414" t="0" r="33262" b="6724"/>
          <a:stretch/>
        </p:blipFill>
        <p:spPr>
          <a:xfrm>
            <a:off x="9117360" y="2862000"/>
            <a:ext cx="1189800" cy="2019240"/>
          </a:xfrm>
          <a:prstGeom prst="rect">
            <a:avLst/>
          </a:prstGeom>
          <a:ln>
            <a:noFill/>
          </a:ln>
        </p:spPr>
      </p:pic>
      <p:pic>
        <p:nvPicPr>
          <p:cNvPr id="144" name="Picture 18" descr=""/>
          <p:cNvPicPr/>
          <p:nvPr/>
        </p:nvPicPr>
        <p:blipFill>
          <a:blip r:embed="rId2"/>
          <a:srcRect l="36279" t="28952" r="32188" b="14417"/>
          <a:stretch/>
        </p:blipFill>
        <p:spPr>
          <a:xfrm>
            <a:off x="2317680" y="3376440"/>
            <a:ext cx="1301040" cy="1523520"/>
          </a:xfrm>
          <a:prstGeom prst="rect">
            <a:avLst/>
          </a:prstGeom>
          <a:ln>
            <a:noFill/>
          </a:ln>
        </p:spPr>
      </p:pic>
      <p:pic>
        <p:nvPicPr>
          <p:cNvPr id="145" name="Picture 8" descr=""/>
          <p:cNvPicPr/>
          <p:nvPr/>
        </p:nvPicPr>
        <p:blipFill>
          <a:blip r:embed="rId3"/>
          <a:stretch/>
        </p:blipFill>
        <p:spPr>
          <a:xfrm>
            <a:off x="4186080" y="1204920"/>
            <a:ext cx="3819240" cy="3819240"/>
          </a:xfrm>
          <a:prstGeom prst="rect">
            <a:avLst/>
          </a:prstGeom>
          <a:ln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3179520" y="4043520"/>
            <a:ext cx="1301040" cy="39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e5209"/>
          </a:solidFill>
          <a:ln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</p:sp>
      <p:sp>
        <p:nvSpPr>
          <p:cNvPr id="147" name="CustomShape 2"/>
          <p:cNvSpPr/>
          <p:nvPr/>
        </p:nvSpPr>
        <p:spPr>
          <a:xfrm>
            <a:off x="7710840" y="4095720"/>
            <a:ext cx="1537560" cy="39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e5108"/>
          </a:solidFill>
          <a:ln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CustomShape 1"/>
          <p:cNvSpPr/>
          <p:nvPr/>
        </p:nvSpPr>
        <p:spPr>
          <a:xfrm>
            <a:off x="1306440" y="5561280"/>
            <a:ext cx="9579240" cy="1124280"/>
          </a:xfrm>
          <a:prstGeom prst="roundRect">
            <a:avLst>
              <a:gd name="adj" fmla="val 4469"/>
            </a:avLst>
          </a:prstGeom>
          <a:solidFill>
            <a:schemeClr val="bg1"/>
          </a:solidFill>
          <a:ln w="38160">
            <a:solidFill>
              <a:schemeClr val="tx2"/>
            </a:solidFill>
          </a:ln>
          <a:effectLst>
            <a:outerShdw algn="tl" blurRad="50800" dir="2700000" dist="37674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0" name="CustomShape 2"/>
          <p:cNvSpPr/>
          <p:nvPr/>
        </p:nvSpPr>
        <p:spPr>
          <a:xfrm>
            <a:off x="609480" y="25272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Additional Notes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451" name="CustomShape 3"/>
          <p:cNvSpPr/>
          <p:nvPr/>
        </p:nvSpPr>
        <p:spPr>
          <a:xfrm>
            <a:off x="1638000" y="1432080"/>
            <a:ext cx="9381240" cy="373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80880" indent="-380520">
              <a:lnSpc>
                <a:spcPct val="10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44546a"/>
                </a:solidFill>
                <a:latin typeface="Arial"/>
              </a:rPr>
              <a:t>Monitoring</a:t>
            </a:r>
            <a:endParaRPr b="0" lang="en-US" sz="2400" spc="-1" strike="noStrike">
              <a:latin typeface="Arial"/>
            </a:endParaRPr>
          </a:p>
          <a:p>
            <a:pPr lvl="1" marL="838080" indent="-380520">
              <a:lnSpc>
                <a:spcPct val="10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44546a"/>
                </a:solidFill>
                <a:latin typeface="Arial"/>
              </a:rPr>
              <a:t>Decrease reliance on telemetry</a:t>
            </a:r>
            <a:endParaRPr b="0" lang="en-US" sz="2200" spc="-1" strike="noStrike">
              <a:latin typeface="Arial"/>
            </a:endParaRPr>
          </a:p>
          <a:p>
            <a:pPr lvl="1" marL="838080" indent="-380520">
              <a:lnSpc>
                <a:spcPct val="10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44546a"/>
                </a:solidFill>
                <a:latin typeface="Arial"/>
              </a:rPr>
              <a:t>Decrease frequency of BP checks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endParaRPr b="0" lang="en-US" sz="2200" spc="-1" strike="noStrike">
              <a:latin typeface="Arial"/>
            </a:endParaRPr>
          </a:p>
          <a:p>
            <a:pPr marL="380880" indent="-380520">
              <a:lnSpc>
                <a:spcPct val="10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44546a"/>
                </a:solidFill>
                <a:latin typeface="Arial"/>
              </a:rPr>
              <a:t>Promote Independence</a:t>
            </a:r>
            <a:endParaRPr b="0" lang="en-US" sz="2400" spc="-1" strike="noStrike">
              <a:latin typeface="Arial"/>
            </a:endParaRPr>
          </a:p>
          <a:p>
            <a:pPr lvl="1" marL="838080" indent="-380520">
              <a:lnSpc>
                <a:spcPct val="10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44546a"/>
                </a:solidFill>
                <a:latin typeface="Arial"/>
              </a:rPr>
              <a:t>Mastery of intensity, conditioning protocols, strength training regimen</a:t>
            </a:r>
            <a:endParaRPr b="0" lang="en-US" sz="2200" spc="-1" strike="noStrike">
              <a:latin typeface="Arial"/>
            </a:endParaRPr>
          </a:p>
          <a:p>
            <a:pPr lvl="1" marL="838080" indent="-380520">
              <a:lnSpc>
                <a:spcPct val="10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44546a"/>
                </a:solidFill>
                <a:latin typeface="Arial"/>
              </a:rPr>
              <a:t>Self-assessment to facilitate self-guided intensity advancement</a:t>
            </a:r>
            <a:endParaRPr b="0" lang="en-US" sz="2200" spc="-1" strike="noStrike">
              <a:latin typeface="Arial"/>
            </a:endParaRPr>
          </a:p>
          <a:p>
            <a:pPr lvl="1" marL="838080" indent="-380520">
              <a:lnSpc>
                <a:spcPct val="10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44546a"/>
                </a:solidFill>
                <a:latin typeface="Arial"/>
              </a:rPr>
              <a:t>Train patients like athletes, keep pushing them!!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452" name="CustomShape 4"/>
          <p:cNvSpPr/>
          <p:nvPr/>
        </p:nvSpPr>
        <p:spPr>
          <a:xfrm>
            <a:off x="1012320" y="5646240"/>
            <a:ext cx="1016676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44546a"/>
                </a:solidFill>
                <a:latin typeface="Arial"/>
              </a:rPr>
              <a:t>Don’t overthink it!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44546a"/>
                </a:solidFill>
                <a:latin typeface="Arial"/>
              </a:rPr>
              <a:t>Patients benefit from an accumulation of volume over time.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24" dur="indefinite" restart="never" nodeType="tmRoot">
          <p:childTnLst>
            <p:seq>
              <p:cTn id="525" dur="indefinite" nodeType="mainSeq">
                <p:childTnLst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0" dur="500"/>
                                        <p:tgtEl>
                                          <p:spTgt spid="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3" dur="500"/>
                                        <p:tgtEl>
                                          <p:spTgt spid="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6" dur="500"/>
                                        <p:tgtEl>
                                          <p:spTgt spid="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9" dur="500"/>
                                        <p:tgtEl>
                                          <p:spTgt spid="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CustomShape 1"/>
          <p:cNvSpPr/>
          <p:nvPr/>
        </p:nvSpPr>
        <p:spPr>
          <a:xfrm>
            <a:off x="609480" y="147600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6600" spc="-1" strike="noStrike">
                <a:solidFill>
                  <a:srgbClr val="44546a"/>
                </a:solidFill>
                <a:latin typeface="Arial"/>
              </a:rPr>
              <a:t>Thank you!</a:t>
            </a:r>
            <a:endParaRPr b="0" lang="en-US" sz="6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6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670" spc="-1" strike="noStrike">
                <a:solidFill>
                  <a:srgbClr val="44546a"/>
                </a:solidFill>
                <a:latin typeface="Arial"/>
              </a:rPr>
              <a:t>ozemek@uic.edu</a:t>
            </a:r>
            <a:endParaRPr b="0" lang="en-US" sz="2670" spc="-1" strike="noStrike">
              <a:latin typeface="Arial"/>
            </a:endParaRPr>
          </a:p>
        </p:txBody>
      </p:sp>
      <p:pic>
        <p:nvPicPr>
          <p:cNvPr id="454" name="Picture 6" descr=""/>
          <p:cNvPicPr/>
          <p:nvPr/>
        </p:nvPicPr>
        <p:blipFill>
          <a:blip r:embed="rId1"/>
          <a:stretch/>
        </p:blipFill>
        <p:spPr>
          <a:xfrm>
            <a:off x="9588240" y="5078520"/>
            <a:ext cx="1329120" cy="1377720"/>
          </a:xfrm>
          <a:prstGeom prst="rect">
            <a:avLst/>
          </a:prstGeom>
          <a:ln w="5724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455" name="Picture 2" descr=""/>
          <p:cNvPicPr/>
          <p:nvPr/>
        </p:nvPicPr>
        <p:blipFill>
          <a:blip r:embed="rId2"/>
          <a:stretch/>
        </p:blipFill>
        <p:spPr>
          <a:xfrm>
            <a:off x="915120" y="4985640"/>
            <a:ext cx="8050680" cy="1563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Picture 2" descr=""/>
          <p:cNvPicPr/>
          <p:nvPr/>
        </p:nvPicPr>
        <p:blipFill>
          <a:blip r:embed="rId1"/>
          <a:stretch/>
        </p:blipFill>
        <p:spPr>
          <a:xfrm>
            <a:off x="356760" y="0"/>
            <a:ext cx="11478240" cy="6857640"/>
          </a:xfrm>
          <a:prstGeom prst="rect">
            <a:avLst/>
          </a:prstGeom>
          <a:ln>
            <a:noFill/>
          </a:ln>
        </p:spPr>
      </p:pic>
      <p:sp>
        <p:nvSpPr>
          <p:cNvPr id="457" name="CustomShape 1"/>
          <p:cNvSpPr/>
          <p:nvPr/>
        </p:nvSpPr>
        <p:spPr>
          <a:xfrm>
            <a:off x="10829160" y="6604200"/>
            <a:ext cx="134820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ACSM GETP 12</a:t>
            </a:r>
            <a:r>
              <a:rPr b="0" lang="en-US" sz="1000" spc="-1" strike="noStrike" baseline="30000">
                <a:solidFill>
                  <a:srgbClr val="000000"/>
                </a:solidFill>
                <a:latin typeface="Arial"/>
              </a:rPr>
              <a:t>th</a:t>
            </a:r>
            <a:r>
              <a:rPr b="0" lang="en-US" sz="1000" spc="-1" strike="noStrike">
                <a:solidFill>
                  <a:srgbClr val="000000"/>
                </a:solidFill>
                <a:latin typeface="Arial"/>
              </a:rPr>
              <a:t> Ed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65" descr=""/>
          <p:cNvPicPr/>
          <p:nvPr/>
        </p:nvPicPr>
        <p:blipFill>
          <a:blip r:embed="rId1"/>
          <a:stretch/>
        </p:blipFill>
        <p:spPr>
          <a:xfrm>
            <a:off x="1612800" y="1389960"/>
            <a:ext cx="8966520" cy="5036400"/>
          </a:xfrm>
          <a:prstGeom prst="rect">
            <a:avLst/>
          </a:prstGeom>
          <a:ln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5999040" y="6581160"/>
            <a:ext cx="61927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De Schutter et al. Dur Heart J Qual Care Clin Outcomes. 2018;4:173-179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3147480" y="1082160"/>
            <a:ext cx="64818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1,171 CHD patients referred to phase II CR &amp; completed 36 sessions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Significance of Improving CRF</a:t>
            </a:r>
            <a:endParaRPr b="0" lang="en-US" sz="4540" spc="-1" strike="noStrike">
              <a:latin typeface="Arial"/>
            </a:endParaRPr>
          </a:p>
        </p:txBody>
      </p:sp>
    </p:spTree>
  </p:cSld>
  <mc:AlternateContent>
    <mc:Choice Requires="p14">
      <p:transition spd="slow" advTm="45000" p14:dur="2000"/>
    </mc:Choice>
    <mc:Fallback>
      <p:transition spd="slow" advTm="45000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4" descr=""/>
          <p:cNvPicPr/>
          <p:nvPr/>
        </p:nvPicPr>
        <p:blipFill>
          <a:blip r:embed="rId1"/>
          <a:srcRect l="0" t="26060" r="0" b="24587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gradFill rotWithShape="0"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" name="CustomShape 2"/>
          <p:cNvSpPr/>
          <p:nvPr/>
        </p:nvSpPr>
        <p:spPr>
          <a:xfrm>
            <a:off x="2934720" y="2594520"/>
            <a:ext cx="632232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8000" spc="-1" strike="noStrike">
                <a:solidFill>
                  <a:srgbClr val="ffffff"/>
                </a:solidFill>
                <a:latin typeface="Arial"/>
              </a:rPr>
              <a:t>Policy Trap</a:t>
            </a:r>
            <a:endParaRPr b="0" lang="en-US" sz="8000" spc="-1" strike="noStrike">
              <a:latin typeface="Arial"/>
            </a:endParaRPr>
          </a:p>
        </p:txBody>
      </p:sp>
    </p:spTree>
  </p:cSld>
  <mc:AlternateContent>
    <mc:Choice Requires="p14">
      <p:transition spd="slow" advTm="45000" p14:dur="2000"/>
    </mc:Choice>
    <mc:Fallback>
      <p:transition spd="slow" advTm="45000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2"/>
          <p:cNvSpPr/>
          <p:nvPr/>
        </p:nvSpPr>
        <p:spPr>
          <a:xfrm>
            <a:off x="0" y="2520"/>
            <a:ext cx="12188520" cy="68576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7" name="Picture 2" descr=""/>
          <p:cNvPicPr/>
          <p:nvPr/>
        </p:nvPicPr>
        <p:blipFill>
          <a:blip r:embed="rId1"/>
          <a:srcRect l="14946" t="0" r="15436" b="0"/>
          <a:stretch/>
        </p:blipFill>
        <p:spPr>
          <a:xfrm>
            <a:off x="0" y="0"/>
            <a:ext cx="8449920" cy="6857640"/>
          </a:xfrm>
          <a:prstGeom prst="rect">
            <a:avLst/>
          </a:prstGeom>
          <a:ln>
            <a:noFill/>
          </a:ln>
        </p:spPr>
      </p:pic>
      <p:sp>
        <p:nvSpPr>
          <p:cNvPr id="158" name="CustomShape 3"/>
          <p:cNvSpPr/>
          <p:nvPr/>
        </p:nvSpPr>
        <p:spPr>
          <a:xfrm>
            <a:off x="626400" y="1626840"/>
            <a:ext cx="7474320" cy="456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1" lang="en-US" sz="4800" spc="-1" strike="noStrike">
                <a:solidFill>
                  <a:srgbClr val="ffffff"/>
                </a:solidFill>
                <a:latin typeface="Arial"/>
              </a:rPr>
              <a:t>Common Policies</a:t>
            </a:r>
            <a:endParaRPr b="0" lang="en-US" sz="4800" spc="-1" strike="noStrike">
              <a:latin typeface="Arial"/>
            </a:endParaRPr>
          </a:p>
          <a:p>
            <a:pPr marL="685800" indent="-342720">
              <a:lnSpc>
                <a:spcPct val="100000"/>
              </a:lnSpc>
              <a:spcAft>
                <a:spcPts val="1199"/>
              </a:spcAft>
              <a:buClr>
                <a:srgbClr val="ffffff"/>
              </a:buClr>
              <a:buFont typeface="StarSymbol"/>
              <a:buChar char="-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20+30 bpm above rest</a:t>
            </a:r>
            <a:endParaRPr b="0" lang="en-US" sz="3600" spc="-1" strike="noStrike">
              <a:latin typeface="Arial"/>
            </a:endParaRPr>
          </a:p>
          <a:p>
            <a:pPr marL="685800" indent="-342720">
              <a:lnSpc>
                <a:spcPct val="100000"/>
              </a:lnSpc>
              <a:spcAft>
                <a:spcPts val="1199"/>
              </a:spcAft>
              <a:buClr>
                <a:srgbClr val="ffffff"/>
              </a:buClr>
              <a:buFont typeface="StarSymbol"/>
              <a:buChar char="-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Age-predicted equations</a:t>
            </a:r>
            <a:endParaRPr b="0" lang="en-US" sz="3600" spc="-1" strike="noStrike">
              <a:latin typeface="Arial"/>
            </a:endParaRPr>
          </a:p>
          <a:p>
            <a:pPr marL="685800" indent="-342720">
              <a:lnSpc>
                <a:spcPct val="100000"/>
              </a:lnSpc>
              <a:spcAft>
                <a:spcPts val="1199"/>
              </a:spcAft>
              <a:buClr>
                <a:srgbClr val="ffffff"/>
              </a:buClr>
              <a:buFont typeface="StarSymbol"/>
              <a:buChar char="-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Arbitrary HR caps</a:t>
            </a:r>
            <a:endParaRPr b="0" lang="en-US" sz="3600" spc="-1" strike="noStrike">
              <a:latin typeface="Arial"/>
            </a:endParaRPr>
          </a:p>
          <a:p>
            <a:pPr marL="685800" indent="-342720">
              <a:lnSpc>
                <a:spcPct val="100000"/>
              </a:lnSpc>
              <a:spcAft>
                <a:spcPts val="1199"/>
              </a:spcAft>
              <a:buClr>
                <a:srgbClr val="ffffff"/>
              </a:buClr>
              <a:buFont typeface="StarSymbol"/>
              <a:buChar char="-"/>
            </a:pPr>
            <a:r>
              <a:rPr b="0" lang="en-US" sz="3600" spc="-1" strike="noStrike">
                <a:solidFill>
                  <a:srgbClr val="ffffff"/>
                </a:solidFill>
                <a:latin typeface="Arial"/>
              </a:rPr>
              <a:t>Slow intensity progress </a:t>
            </a: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 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59" name="Picture 4" descr=""/>
          <p:cNvPicPr/>
          <p:nvPr/>
        </p:nvPicPr>
        <p:blipFill>
          <a:blip r:embed="rId2"/>
          <a:srcRect l="138" t="5744" r="61526" b="5658"/>
          <a:stretch/>
        </p:blipFill>
        <p:spPr>
          <a:xfrm>
            <a:off x="7026120" y="2520"/>
            <a:ext cx="5162040" cy="6860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23" descr=""/>
          <p:cNvPicPr/>
          <p:nvPr/>
        </p:nvPicPr>
        <p:blipFill>
          <a:blip r:embed="rId1"/>
          <a:stretch/>
        </p:blipFill>
        <p:spPr>
          <a:xfrm>
            <a:off x="3027960" y="1334520"/>
            <a:ext cx="6135840" cy="487908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609480" y="130680"/>
            <a:ext cx="10972440" cy="8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4540" spc="-1" strike="noStrike">
                <a:solidFill>
                  <a:srgbClr val="44546a"/>
                </a:solidFill>
                <a:latin typeface="Arial"/>
              </a:rPr>
              <a:t>+20 – 30 Method</a:t>
            </a:r>
            <a:endParaRPr b="0" lang="en-US" sz="4540" spc="-1" strike="noStrike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8810640" y="6565680"/>
            <a:ext cx="335412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Reed et al. </a:t>
            </a:r>
            <a:r>
              <a:rPr b="0" i="1" lang="en-US" sz="1300" spc="-1" strike="noStrike">
                <a:solidFill>
                  <a:srgbClr val="000000"/>
                </a:solidFill>
                <a:latin typeface="Arial"/>
              </a:rPr>
              <a:t>Can J Cardiol. 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2017;33:777-784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5024160" y="4060800"/>
            <a:ext cx="530640" cy="1779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CustomShape 4"/>
          <p:cNvSpPr/>
          <p:nvPr/>
        </p:nvSpPr>
        <p:spPr>
          <a:xfrm>
            <a:off x="6420600" y="2399040"/>
            <a:ext cx="422280" cy="3440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5"/>
          <p:cNvSpPr/>
          <p:nvPr/>
        </p:nvSpPr>
        <p:spPr>
          <a:xfrm>
            <a:off x="7801920" y="2025360"/>
            <a:ext cx="422280" cy="381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CustomShape 6"/>
          <p:cNvSpPr/>
          <p:nvPr/>
        </p:nvSpPr>
        <p:spPr>
          <a:xfrm>
            <a:off x="5761800" y="5978160"/>
            <a:ext cx="1208880" cy="255240"/>
          </a:xfrm>
          <a:prstGeom prst="rect">
            <a:avLst/>
          </a:prstGeom>
          <a:noFill/>
          <a:ln w="2844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15924"/>
      </a:accent1>
      <a:accent2>
        <a:srgbClr val="fbb03b"/>
      </a:accent2>
      <a:accent3>
        <a:srgbClr val="93c268"/>
      </a:accent3>
      <a:accent4>
        <a:srgbClr val="b73834"/>
      </a:accent4>
      <a:accent5>
        <a:srgbClr val="6faabb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48664</TotalTime>
  <Application>LibreOffice/6.2.3.2$Windows_X86_64 LibreOffice_project/aecc05fe267cc68dde00352a451aa867b3b546ac</Application>
  <Words>1219</Words>
  <Paragraphs>295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2023-02-20T20:34:00Z</dcterms:created>
  <dc:creator>Punsalan, Ben</dc:creator>
  <dc:description/>
  <dc:language>en-US</dc:language>
  <cp:lastModifiedBy>Ozemek, Cemal</cp:lastModifiedBy>
  <dcterms:modified xsi:type="dcterms:W3CDTF">2025-04-18T15:52:29Z</dcterms:modified>
  <cp:revision>316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43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52</vt:i4>
  </property>
</Properties>
</file>