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0"/>
  </p:notesMasterIdLst>
  <p:sldIdLst>
    <p:sldId id="256" r:id="rId2"/>
    <p:sldId id="257" r:id="rId3"/>
    <p:sldId id="378" r:id="rId4"/>
    <p:sldId id="361" r:id="rId5"/>
    <p:sldId id="312" r:id="rId6"/>
    <p:sldId id="349" r:id="rId7"/>
    <p:sldId id="322" r:id="rId8"/>
    <p:sldId id="323" r:id="rId9"/>
    <p:sldId id="324" r:id="rId10"/>
    <p:sldId id="275" r:id="rId11"/>
    <p:sldId id="344" r:id="rId12"/>
    <p:sldId id="345" r:id="rId13"/>
    <p:sldId id="346" r:id="rId14"/>
    <p:sldId id="360" r:id="rId15"/>
    <p:sldId id="314" r:id="rId16"/>
    <p:sldId id="383" r:id="rId17"/>
    <p:sldId id="315" r:id="rId18"/>
    <p:sldId id="316" r:id="rId19"/>
    <p:sldId id="304" r:id="rId20"/>
    <p:sldId id="305" r:id="rId21"/>
    <p:sldId id="325" r:id="rId22"/>
    <p:sldId id="317" r:id="rId23"/>
    <p:sldId id="313" r:id="rId24"/>
    <p:sldId id="359" r:id="rId25"/>
    <p:sldId id="292" r:id="rId26"/>
    <p:sldId id="340" r:id="rId27"/>
    <p:sldId id="307" r:id="rId28"/>
    <p:sldId id="334" r:id="rId29"/>
    <p:sldId id="287" r:id="rId30"/>
    <p:sldId id="336" r:id="rId31"/>
    <p:sldId id="337" r:id="rId32"/>
    <p:sldId id="338" r:id="rId33"/>
    <p:sldId id="293" r:id="rId34"/>
    <p:sldId id="367" r:id="rId35"/>
    <p:sldId id="308" r:id="rId36"/>
    <p:sldId id="382" r:id="rId37"/>
    <p:sldId id="387" r:id="rId38"/>
    <p:sldId id="386" r:id="rId39"/>
    <p:sldId id="388" r:id="rId40"/>
    <p:sldId id="389" r:id="rId41"/>
    <p:sldId id="384" r:id="rId42"/>
    <p:sldId id="385" r:id="rId43"/>
    <p:sldId id="390" r:id="rId44"/>
    <p:sldId id="391" r:id="rId45"/>
    <p:sldId id="373" r:id="rId46"/>
    <p:sldId id="299" r:id="rId47"/>
    <p:sldId id="343" r:id="rId48"/>
    <p:sldId id="380"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Arial"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Arial"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Arial"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Arial"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anettekelley:Desktop:2018%20CV%20Symposium:CDC%20stat%20chart%20-%20Rao%20upd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barChart>
        <c:barDir val="bar"/>
        <c:grouping val="stacked"/>
        <c:varyColors val="0"/>
        <c:ser>
          <c:idx val="0"/>
          <c:order val="0"/>
          <c:tx>
            <c:strRef>
              <c:f>'[CDC stat chart - Rao update.xlsx]Sheet1'!$B$33</c:f>
              <c:strCache>
                <c:ptCount val="1"/>
                <c:pt idx="0">
                  <c:v># of Deaths</c:v>
                </c:pt>
              </c:strCache>
            </c:strRef>
          </c:tx>
          <c:spPr>
            <a:solidFill>
              <a:srgbClr val="3366FF"/>
            </a:solidFill>
          </c:spPr>
          <c:invertIfNegative val="0"/>
          <c:cat>
            <c:strRef>
              <c:f>'[CDC stat chart - Rao update.xlsx]Sheet1'!$A$34:$A$43</c:f>
              <c:strCache>
                <c:ptCount val="10"/>
                <c:pt idx="0">
                  <c:v>Suicide</c:v>
                </c:pt>
                <c:pt idx="1">
                  <c:v>Kidney Disease</c:v>
                </c:pt>
                <c:pt idx="2">
                  <c:v>Influenza and Pneumonia</c:v>
                </c:pt>
                <c:pt idx="3">
                  <c:v>Diabetes</c:v>
                </c:pt>
                <c:pt idx="4">
                  <c:v>Alzheimer's Disease</c:v>
                </c:pt>
                <c:pt idx="5">
                  <c:v>Stroke</c:v>
                </c:pt>
                <c:pt idx="6">
                  <c:v>Accidents</c:v>
                </c:pt>
                <c:pt idx="7">
                  <c:v>Chronic Lower Respiratory Diseases</c:v>
                </c:pt>
                <c:pt idx="8">
                  <c:v>Cancer</c:v>
                </c:pt>
                <c:pt idx="9">
                  <c:v>Heart Disease</c:v>
                </c:pt>
              </c:strCache>
            </c:strRef>
          </c:cat>
          <c:val>
            <c:numRef>
              <c:f>'[CDC stat chart - Rao update.xlsx]Sheet1'!$B$34:$B$43</c:f>
              <c:numCache>
                <c:formatCode>#,##0</c:formatCode>
                <c:ptCount val="10"/>
                <c:pt idx="0">
                  <c:v>44193</c:v>
                </c:pt>
                <c:pt idx="1">
                  <c:v>49959</c:v>
                </c:pt>
                <c:pt idx="2">
                  <c:v>57062</c:v>
                </c:pt>
                <c:pt idx="3">
                  <c:v>79535</c:v>
                </c:pt>
                <c:pt idx="4">
                  <c:v>110561</c:v>
                </c:pt>
                <c:pt idx="5">
                  <c:v>140323</c:v>
                </c:pt>
                <c:pt idx="6">
                  <c:v>146571</c:v>
                </c:pt>
                <c:pt idx="7">
                  <c:v>155041</c:v>
                </c:pt>
                <c:pt idx="8">
                  <c:v>595930</c:v>
                </c:pt>
                <c:pt idx="9">
                  <c:v>633842</c:v>
                </c:pt>
              </c:numCache>
            </c:numRef>
          </c:val>
          <c:extLst>
            <c:ext xmlns:c16="http://schemas.microsoft.com/office/drawing/2014/chart" uri="{C3380CC4-5D6E-409C-BE32-E72D297353CC}">
              <c16:uniqueId val="{00000000-91E8-4DA7-98D3-79700DE70D2B}"/>
            </c:ext>
          </c:extLst>
        </c:ser>
        <c:dLbls>
          <c:showLegendKey val="0"/>
          <c:showVal val="0"/>
          <c:showCatName val="0"/>
          <c:showSerName val="0"/>
          <c:showPercent val="0"/>
          <c:showBubbleSize val="0"/>
        </c:dLbls>
        <c:gapWidth val="150"/>
        <c:overlap val="100"/>
        <c:axId val="204195712"/>
        <c:axId val="205660160"/>
      </c:barChart>
      <c:catAx>
        <c:axId val="204195712"/>
        <c:scaling>
          <c:orientation val="minMax"/>
        </c:scaling>
        <c:delete val="0"/>
        <c:axPos val="l"/>
        <c:title>
          <c:tx>
            <c:rich>
              <a:bodyPr/>
              <a:lstStyle/>
              <a:p>
                <a:pPr>
                  <a:defRPr sz="1600"/>
                </a:pPr>
                <a:r>
                  <a:rPr lang="en-US" sz="1600"/>
                  <a:t>Causes of Death</a:t>
                </a:r>
              </a:p>
            </c:rich>
          </c:tx>
          <c:overlay val="0"/>
        </c:title>
        <c:numFmt formatCode="General" sourceLinked="0"/>
        <c:majorTickMark val="out"/>
        <c:minorTickMark val="none"/>
        <c:tickLblPos val="nextTo"/>
        <c:txPr>
          <a:bodyPr/>
          <a:lstStyle/>
          <a:p>
            <a:pPr>
              <a:defRPr sz="1600"/>
            </a:pPr>
            <a:endParaRPr lang="en-US"/>
          </a:p>
        </c:txPr>
        <c:crossAx val="205660160"/>
        <c:crosses val="autoZero"/>
        <c:auto val="1"/>
        <c:lblAlgn val="ctr"/>
        <c:lblOffset val="100"/>
        <c:noMultiLvlLbl val="0"/>
      </c:catAx>
      <c:valAx>
        <c:axId val="205660160"/>
        <c:scaling>
          <c:orientation val="minMax"/>
        </c:scaling>
        <c:delete val="0"/>
        <c:axPos val="b"/>
        <c:majorGridlines/>
        <c:title>
          <c:tx>
            <c:rich>
              <a:bodyPr/>
              <a:lstStyle/>
              <a:p>
                <a:pPr>
                  <a:defRPr sz="1600"/>
                </a:pPr>
                <a:r>
                  <a:rPr lang="en-US" sz="1600"/>
                  <a:t># of Deaths</a:t>
                </a:r>
              </a:p>
            </c:rich>
          </c:tx>
          <c:layout>
            <c:manualLayout>
              <c:xMode val="edge"/>
              <c:yMode val="edge"/>
              <c:x val="0.62288587281852903"/>
              <c:y val="0.94474885844748901"/>
            </c:manualLayout>
          </c:layout>
          <c:overlay val="0"/>
        </c:title>
        <c:numFmt formatCode="#,##0" sourceLinked="1"/>
        <c:majorTickMark val="out"/>
        <c:minorTickMark val="none"/>
        <c:tickLblPos val="nextTo"/>
        <c:txPr>
          <a:bodyPr/>
          <a:lstStyle/>
          <a:p>
            <a:pPr>
              <a:defRPr sz="1400"/>
            </a:pPr>
            <a:endParaRPr lang="en-US"/>
          </a:p>
        </c:txPr>
        <c:crossAx val="20419571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E361D622-1240-854E-A96F-562CCB2994B1}" type="datetimeFigureOut">
              <a:rPr lang="en-US"/>
              <a:pPr/>
              <a:t>4/20/2019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2730D0BA-27E8-1149-86E1-E98AC63EF080}" type="slidenum">
              <a:rPr lang="en-US"/>
              <a:pPr/>
              <a:t>‹#›</a:t>
            </a:fld>
            <a:endParaRPr lang="en-US"/>
          </a:p>
        </p:txBody>
      </p:sp>
    </p:spTree>
    <p:extLst>
      <p:ext uri="{BB962C8B-B14F-4D97-AF65-F5344CB8AC3E}">
        <p14:creationId xmlns:p14="http://schemas.microsoft.com/office/powerpoint/2010/main" val="2605285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lstStyle>
          <a:p>
            <a:fld id="{9F029412-87FE-C54A-A6C1-22AC55020E28}" type="datetimeFigureOut">
              <a:rPr lang="en-US"/>
              <a:pPr/>
              <a:t>4/20/2019</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lstStyle>
          <a:p>
            <a:fld id="{B725623B-9BDE-1840-9E93-7F144DD874E6}" type="slidenum">
              <a:rPr lang="en-US"/>
              <a:pPr/>
              <a:t>‹#›</a:t>
            </a:fld>
            <a:endParaRPr lang="en-US"/>
          </a:p>
        </p:txBody>
      </p:sp>
    </p:spTree>
    <p:extLst>
      <p:ext uri="{BB962C8B-B14F-4D97-AF65-F5344CB8AC3E}">
        <p14:creationId xmlns:p14="http://schemas.microsoft.com/office/powerpoint/2010/main" val="216720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fld id="{A9F24425-E5A3-4D4B-B1CC-19AF7BF38A13}" type="datetimeFigureOut">
              <a:rPr lang="en-US"/>
              <a:pPr/>
              <a:t>4/20/2019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09D1B61D-1EFB-F747-BD67-10795C296738}" type="slidenum">
              <a:rPr lang="en-US"/>
              <a:pPr/>
              <a:t>‹#›</a:t>
            </a:fld>
            <a:endParaRPr lang="en-US"/>
          </a:p>
        </p:txBody>
      </p:sp>
    </p:spTree>
    <p:extLst>
      <p:ext uri="{BB962C8B-B14F-4D97-AF65-F5344CB8AC3E}">
        <p14:creationId xmlns:p14="http://schemas.microsoft.com/office/powerpoint/2010/main" val="265732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fld id="{9BBB64B0-492D-F74A-ADA5-952E5FA2523D}" type="datetimeFigureOut">
              <a:rPr lang="en-US"/>
              <a:pPr/>
              <a:t>4/20/2019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8E3F44EE-9DF4-DB49-A719-81FD53736C2F}" type="slidenum">
              <a:rPr lang="en-US"/>
              <a:pPr/>
              <a:t>‹#›</a:t>
            </a:fld>
            <a:endParaRPr lang="en-US"/>
          </a:p>
        </p:txBody>
      </p:sp>
    </p:spTree>
    <p:extLst>
      <p:ext uri="{BB962C8B-B14F-4D97-AF65-F5344CB8AC3E}">
        <p14:creationId xmlns:p14="http://schemas.microsoft.com/office/powerpoint/2010/main" val="12328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fld id="{58890CFE-F7A6-D642-B22E-A9394D2906F0}" type="datetimeFigureOut">
              <a:rPr lang="en-US"/>
              <a:pPr/>
              <a:t>4/20/2019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EDA73BE7-765F-F140-B378-C687F0EA921A}" type="slidenum">
              <a:rPr lang="en-US"/>
              <a:pPr/>
              <a:t>‹#›</a:t>
            </a:fld>
            <a:endParaRPr lang="en-US"/>
          </a:p>
        </p:txBody>
      </p:sp>
    </p:spTree>
    <p:extLst>
      <p:ext uri="{BB962C8B-B14F-4D97-AF65-F5344CB8AC3E}">
        <p14:creationId xmlns:p14="http://schemas.microsoft.com/office/powerpoint/2010/main" val="143274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fld id="{489DF4E1-78F6-3740-8C62-6C921872DC48}" type="datetimeFigureOut">
              <a:rPr lang="en-US"/>
              <a:pPr/>
              <a:t>4/20/2019</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CAF5CD2D-8DB3-314D-BAA4-155CCCB1CB27}" type="slidenum">
              <a:rPr lang="en-US"/>
              <a:pPr/>
              <a:t>‹#›</a:t>
            </a:fld>
            <a:endParaRPr lang="en-US"/>
          </a:p>
        </p:txBody>
      </p:sp>
    </p:spTree>
    <p:extLst>
      <p:ext uri="{BB962C8B-B14F-4D97-AF65-F5344CB8AC3E}">
        <p14:creationId xmlns:p14="http://schemas.microsoft.com/office/powerpoint/2010/main" val="61503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fld id="{6D18E6E0-C69C-114E-A47C-3F3E9287790A}" type="datetimeFigureOut">
              <a:rPr lang="en-US"/>
              <a:pPr/>
              <a:t>4/20/2019</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fld id="{BABE0882-8635-FD40-A73C-97E0ED0A7617}" type="slidenum">
              <a:rPr lang="en-US"/>
              <a:pPr/>
              <a:t>‹#›</a:t>
            </a:fld>
            <a:endParaRPr lang="en-US"/>
          </a:p>
        </p:txBody>
      </p:sp>
    </p:spTree>
    <p:extLst>
      <p:ext uri="{BB962C8B-B14F-4D97-AF65-F5344CB8AC3E}">
        <p14:creationId xmlns:p14="http://schemas.microsoft.com/office/powerpoint/2010/main" val="3388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085B1D6-D4EC-1044-9397-9C421F050138}" type="datetimeFigureOut">
              <a:rPr lang="en-US"/>
              <a:pPr/>
              <a:t>4/20/2019</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F8518CA7-987A-6B44-8DFE-9C7D40C2A6FF}" type="slidenum">
              <a:rPr lang="en-US"/>
              <a:pPr/>
              <a:t>‹#›</a:t>
            </a:fld>
            <a:endParaRPr lang="en-US"/>
          </a:p>
        </p:txBody>
      </p:sp>
    </p:spTree>
    <p:extLst>
      <p:ext uri="{BB962C8B-B14F-4D97-AF65-F5344CB8AC3E}">
        <p14:creationId xmlns:p14="http://schemas.microsoft.com/office/powerpoint/2010/main" val="3705123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fld id="{08A85B75-4A6E-5D4D-9123-7F024CEF56E7}" type="datetimeFigureOut">
              <a:rPr lang="en-US"/>
              <a:pPr/>
              <a:t>4/20/2019</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fld id="{1100241E-BFB7-2D42-88A7-6FE9D40EE806}" type="slidenum">
              <a:rPr lang="en-US"/>
              <a:pPr/>
              <a:t>‹#›</a:t>
            </a:fld>
            <a:endParaRPr lang="en-US"/>
          </a:p>
        </p:txBody>
      </p:sp>
    </p:spTree>
    <p:extLst>
      <p:ext uri="{BB962C8B-B14F-4D97-AF65-F5344CB8AC3E}">
        <p14:creationId xmlns:p14="http://schemas.microsoft.com/office/powerpoint/2010/main" val="304981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fld id="{9C5A15D4-D487-E84F-9C8C-1ED3EDF612F0}" type="datetimeFigureOut">
              <a:rPr lang="en-US"/>
              <a:pPr/>
              <a:t>4/20/2019</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D43D64D7-56D0-6745-9093-CAC81F390051}" type="slidenum">
              <a:rPr lang="en-US"/>
              <a:pPr/>
              <a:t>‹#›</a:t>
            </a:fld>
            <a:endParaRPr lang="en-US"/>
          </a:p>
        </p:txBody>
      </p:sp>
    </p:spTree>
    <p:extLst>
      <p:ext uri="{BB962C8B-B14F-4D97-AF65-F5344CB8AC3E}">
        <p14:creationId xmlns:p14="http://schemas.microsoft.com/office/powerpoint/2010/main" val="387174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083400E1-319F-E64C-83E6-660A3AAA4514}" type="datetimeFigureOut">
              <a:rPr lang="en-US"/>
              <a:pPr/>
              <a:t>4/20/2019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5B881D4-9E70-3041-829E-58082994F36F}" type="slidenum">
              <a:rPr lang="en-US"/>
              <a:pPr/>
              <a:t>‹#›</a:t>
            </a:fld>
            <a:endParaRPr lang="en-US"/>
          </a:p>
        </p:txBody>
      </p:sp>
    </p:spTree>
    <p:extLst>
      <p:ext uri="{BB962C8B-B14F-4D97-AF65-F5344CB8AC3E}">
        <p14:creationId xmlns:p14="http://schemas.microsoft.com/office/powerpoint/2010/main" val="308728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ea typeface="+mn-ea"/>
              <a:cs typeface="+mn-cs"/>
            </a:endParaRPr>
          </a:p>
        </p:txBody>
      </p:sp>
      <p:sp>
        <p:nvSpPr>
          <p:cNvPr id="6" name="Flowchart: Process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fld id="{A409B77C-F6C1-B145-A104-451B48EDD17E}" type="datetimeFigureOut">
              <a:rPr lang="en-US"/>
              <a:pPr/>
              <a:t>4/20/2019</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7ED20B12-30F3-A745-8AC1-743296FF34BC}" type="slidenum">
              <a:rPr lang="en-US"/>
              <a:pPr/>
              <a:t>‹#›</a:t>
            </a:fld>
            <a:endParaRPr lang="en-US"/>
          </a:p>
        </p:txBody>
      </p:sp>
    </p:spTree>
    <p:extLst>
      <p:ext uri="{BB962C8B-B14F-4D97-AF65-F5344CB8AC3E}">
        <p14:creationId xmlns:p14="http://schemas.microsoft.com/office/powerpoint/2010/main" val="3305357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rgbClr val="B5A788"/>
                </a:solidFill>
                <a:latin typeface="Gill Sans MT" charset="0"/>
              </a:defRPr>
            </a:lvl1pPr>
          </a:lstStyle>
          <a:p>
            <a:fld id="{E73B1979-74AA-034C-9EA6-E46B4D0C0CF3}" type="datetimeFigureOut">
              <a:rPr lang="en-US"/>
              <a:pPr/>
              <a:t>4/20/2019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charset="0"/>
              </a:defRPr>
            </a:lvl1pPr>
          </a:lstStyle>
          <a:p>
            <a:fld id="{3F988560-DE66-FA43-A0F2-8A856F39EE28}" type="slidenum">
              <a:rPr lang="en-US"/>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055" r:id="rId1"/>
    <p:sldLayoutId id="2147484050" r:id="rId2"/>
    <p:sldLayoutId id="2147484056" r:id="rId3"/>
    <p:sldLayoutId id="2147484051" r:id="rId4"/>
    <p:sldLayoutId id="2147484057" r:id="rId5"/>
    <p:sldLayoutId id="2147484052" r:id="rId6"/>
    <p:sldLayoutId id="2147484058" r:id="rId7"/>
    <p:sldLayoutId id="2147484059" r:id="rId8"/>
    <p:sldLayoutId id="2147484060" r:id="rId9"/>
    <p:sldLayoutId id="2147484053" r:id="rId10"/>
    <p:sldLayoutId id="2147484054"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a:ea typeface="ＭＳ Ｐゴシック" charset="0"/>
        </a:defRPr>
      </a:lvl2pPr>
      <a:lvl3pPr algn="l" rtl="0" eaLnBrk="0" fontAlgn="base" hangingPunct="0">
        <a:spcBef>
          <a:spcPct val="0"/>
        </a:spcBef>
        <a:spcAft>
          <a:spcPct val="0"/>
        </a:spcAft>
        <a:defRPr sz="4300">
          <a:solidFill>
            <a:srgbClr val="572314"/>
          </a:solidFill>
          <a:latin typeface="Gill Sans MT"/>
          <a:ea typeface="ＭＳ Ｐゴシック" charset="0"/>
        </a:defRPr>
      </a:lvl3pPr>
      <a:lvl4pPr algn="l" rtl="0" eaLnBrk="0" fontAlgn="base" hangingPunct="0">
        <a:spcBef>
          <a:spcPct val="0"/>
        </a:spcBef>
        <a:spcAft>
          <a:spcPct val="0"/>
        </a:spcAft>
        <a:defRPr sz="4300">
          <a:solidFill>
            <a:srgbClr val="572314"/>
          </a:solidFill>
          <a:latin typeface="Gill Sans MT"/>
          <a:ea typeface="ＭＳ Ｐゴシック" charset="0"/>
        </a:defRPr>
      </a:lvl4pPr>
      <a:lvl5pPr algn="l" rtl="0" eaLnBrk="0" fontAlgn="base" hangingPunct="0">
        <a:spcBef>
          <a:spcPct val="0"/>
        </a:spcBef>
        <a:spcAft>
          <a:spcPct val="0"/>
        </a:spcAft>
        <a:defRPr sz="4300">
          <a:solidFill>
            <a:srgbClr val="572314"/>
          </a:solidFill>
          <a:latin typeface="Gill Sans MT"/>
          <a:ea typeface="ＭＳ Ｐゴシック" charset="0"/>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mn-cs"/>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charset="0"/>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charset="0"/>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charset="0"/>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ciencedirect.com/science/article/pii/S0735109710037319"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ved=0CAcQjRxqFQoTCO6G-c7-nMcCFUyLDQodAGwOcA&amp;url=http://www.elsevier.pt/en/revistas/revista-portuguesa-cardiologia-334/artigo/cardiotoxicity-associated-with-cancer-therapy-pathophysiology-and-prevention-90207434&amp;ei=FszHVe6jDsyWNoDYuYAH&amp;bvm=bv.99804247,d.eXY&amp;psig=AFQjCNH1HVwihkDv5ZY9joK-Rsa1PHY_wg&amp;ust=143924360859472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CAcQjRxqFQoTCM_czs235ccCFYFWHgodEJcJYA&amp;url=http://america.aljazeera.com/articles/2015/1/30/obama-asks-for-215-million-for-precision-medicine.html&amp;psig=AFQjCNEYwcgMADIwsWlwPiJxVisVOc8Zwg&amp;ust=1441732824797617"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source=images&amp;cd=&amp;cad=rja&amp;uact=8&amp;ved=0CAcQjRxqFQoTCI-Ow92G-sYCFQWRDQodQeoARw&amp;url=http://science.kukuchew.com/2008/09/29/chemotherapy/&amp;ei=-Xq1Vc-tG4WiNsHUg7gE&amp;bvm=bv.98717601,d.eXY&amp;psig=AFQjCNHT-TDl32xTksx6tvT4WVbDrbgZnA&amp;ust=1438042956775412"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google.com/url?sa=i&amp;rct=j&amp;q=&amp;esrc=s&amp;source=images&amp;cd=&amp;cad=rja&amp;uact=8&amp;ved=0CAcQjRxqFQoTCIqq34GtlccCFcSegAoddkYFxQ&amp;url=http://www.finalfrca.co.uk/clinical-notes/general-duties/resuscitation/emergency-echo/&amp;ei=_srDVYqzNsS9ggT2jJWoDA&amp;bvm=bv.99556055,d.cWw&amp;psig=AFQjCNFSpLLq8IFfwFL3VJkm_IlweHm9iQ&amp;ust=1438981221838319"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source=images&amp;cd=&amp;cad=rja&amp;uact=8&amp;ved=0CAcQjRxqFQoTCPnxs7ytlccCFQrQgAod51cETg&amp;url=http://www.elsevier.pt/en/revistas/revista-portuguesa-cardiologia-334/artigo/successful-cardiac-resynchronization-therapy-in-patient-with-heart-90050071&amp;ei=ecvDVbnRN4qggwTnr5HwBA&amp;bvm=bv.99556055,d.cWw&amp;psig=AFQjCNH_uGIH4mXMGbWEhgwb78aOW3Kn8Q&amp;ust=1438981310630892"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shjournal.com/issue/S1933-1711(18)X0005-9"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007/s10549-014-3168-3"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s://www.ncbi.nlm.nih.gov/pubmed/30578624"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www.ncbi.nlm.nih.gov/pubmed/2740709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ncbi.nlm.nih.gov/pmc/articles/PMC6028047/"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ncbi.nlm.nih.gov/pubmed/30955352"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www.nejm.org/toc/nejm/375/15/"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eurheartj.oxfordjournals.org/content/early/2016/02/21/eurheartj.ehw022.abstrac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0CAcQjRxqFQoTCPiXpJSK-sYCFYuegAodoT0MOw&amp;url=http://annals.org/article.aspx?articleid=709790&amp;ei=kX61VbiLJIu9ggSh-7DYAw&amp;bvm=bv.98717601,d.eXY&amp;psig=AFQjCNHT-TDl32xTksx6tvT4WVbDrbgZnA&amp;ust=1438042956775412"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81000"/>
            <a:ext cx="6400800" cy="1471613"/>
          </a:xfrm>
        </p:spPr>
        <p:txBody>
          <a:bodyPr vert="horz" wrap="square" lIns="91440" tIns="45720" rIns="91440" bIns="45720" numCol="1" anchorCtr="0" compatLnSpc="1">
            <a:prstTxWarp prst="textNoShape">
              <a:avLst/>
            </a:prstTxWarp>
            <a:normAutofit fontScale="90000"/>
          </a:bodyPr>
          <a:lstStyle/>
          <a:p>
            <a:pPr eaLnBrk="1" hangingPunct="1"/>
            <a:r>
              <a:rPr lang="en-US" sz="3900" dirty="0" err="1">
                <a:effectLst>
                  <a:outerShdw blurRad="38100" dist="38100" dir="2700000" algn="tl">
                    <a:srgbClr val="DDDDDD"/>
                  </a:outerShdw>
                </a:effectLst>
                <a:latin typeface="Gill Sans MT" charset="0"/>
              </a:rPr>
              <a:t>CardioOncology</a:t>
            </a:r>
            <a:r>
              <a:rPr lang="en-US" sz="3900" dirty="0">
                <a:effectLst>
                  <a:outerShdw blurRad="38100" dist="38100" dir="2700000" algn="tl">
                    <a:srgbClr val="DDDDDD"/>
                  </a:outerShdw>
                </a:effectLst>
                <a:latin typeface="Gill Sans MT" charset="0"/>
              </a:rPr>
              <a:t>:</a:t>
            </a:r>
            <a:br>
              <a:rPr lang="en-US" sz="3900" dirty="0">
                <a:effectLst>
                  <a:outerShdw blurRad="38100" dist="38100" dir="2700000" algn="tl">
                    <a:srgbClr val="DDDDDD"/>
                  </a:outerShdw>
                </a:effectLst>
                <a:latin typeface="Gill Sans MT" charset="0"/>
              </a:rPr>
            </a:br>
            <a:r>
              <a:rPr lang="en-US" sz="3900" dirty="0">
                <a:effectLst>
                  <a:outerShdw blurRad="38100" dist="38100" dir="2700000" algn="tl">
                    <a:srgbClr val="DDDDDD"/>
                  </a:outerShdw>
                </a:effectLst>
                <a:latin typeface="Gill Sans MT" charset="0"/>
              </a:rPr>
              <a:t>The Promise and Pitfalls of Personalized Medicine</a:t>
            </a:r>
          </a:p>
        </p:txBody>
      </p:sp>
      <p:sp>
        <p:nvSpPr>
          <p:cNvPr id="3" name="Subtitle 2"/>
          <p:cNvSpPr>
            <a:spLocks noGrp="1"/>
          </p:cNvSpPr>
          <p:nvPr>
            <p:ph type="subTitle" idx="1"/>
          </p:nvPr>
        </p:nvSpPr>
        <p:spPr>
          <a:xfrm>
            <a:off x="1066800" y="4953000"/>
            <a:ext cx="7924800" cy="1752600"/>
          </a:xfrm>
        </p:spPr>
        <p:txBody>
          <a:bodyPr>
            <a:normAutofit/>
          </a:bodyPr>
          <a:lstStyle/>
          <a:p>
            <a:pPr algn="ctr" eaLnBrk="1" fontAlgn="auto" hangingPunct="1">
              <a:spcAft>
                <a:spcPts val="0"/>
              </a:spcAft>
              <a:buFont typeface="Wingdings 2"/>
              <a:buNone/>
              <a:defRPr/>
            </a:pPr>
            <a:r>
              <a:rPr lang="en-US" dirty="0">
                <a:ea typeface="+mn-ea"/>
              </a:rPr>
              <a:t>Vijay U. Rao, MD, PhD, FACC, FASE, FHFSA</a:t>
            </a:r>
          </a:p>
          <a:p>
            <a:pPr algn="ctr" eaLnBrk="1" fontAlgn="auto" hangingPunct="1">
              <a:spcAft>
                <a:spcPts val="0"/>
              </a:spcAft>
              <a:buFont typeface="Wingdings 2"/>
              <a:buNone/>
              <a:defRPr/>
            </a:pPr>
            <a:r>
              <a:rPr lang="en-US" sz="2000" dirty="0">
                <a:ea typeface="+mn-ea"/>
              </a:rPr>
              <a:t>Franciscan Physician Network Indiana Heart Physicians</a:t>
            </a:r>
          </a:p>
          <a:p>
            <a:pPr algn="ctr" eaLnBrk="1" fontAlgn="auto" hangingPunct="1">
              <a:spcAft>
                <a:spcPts val="0"/>
              </a:spcAft>
              <a:buFont typeface="Wingdings 2"/>
              <a:buNone/>
              <a:defRPr/>
            </a:pPr>
            <a:r>
              <a:rPr lang="en-US" sz="2000" dirty="0">
                <a:ea typeface="+mn-ea"/>
              </a:rPr>
              <a:t>Director, Franciscan Health Inpatient Heart Failure and </a:t>
            </a:r>
            <a:r>
              <a:rPr lang="en-US" sz="2000" dirty="0" err="1">
                <a:ea typeface="+mn-ea"/>
              </a:rPr>
              <a:t>CardioOncology</a:t>
            </a:r>
            <a:r>
              <a:rPr lang="en-US" sz="2000" dirty="0">
                <a:ea typeface="+mn-ea"/>
              </a:rPr>
              <a:t> Clinic, Co-Director Anti-coagulation Clinic</a:t>
            </a:r>
          </a:p>
        </p:txBody>
      </p:sp>
      <p:pic>
        <p:nvPicPr>
          <p:cNvPr id="8196" name="P 1" descr="AUG30STF.jpg"/>
          <p:cNvPicPr>
            <a:picLocks noChangeAspect="1" noChangeArrowheads="1"/>
          </p:cNvPicPr>
          <p:nvPr/>
        </p:nvPicPr>
        <p:blipFill>
          <a:blip r:embed="rId2" cstate="email">
            <a:extLst>
              <a:ext uri="{28A0092B-C50C-407E-A947-70E740481C1C}">
                <a14:useLocalDpi xmlns:a14="http://schemas.microsoft.com/office/drawing/2010/main" val="0"/>
              </a:ext>
            </a:extLst>
          </a:blip>
          <a:srcRect t="38889"/>
          <a:stretch>
            <a:fillRect/>
          </a:stretch>
        </p:blipFill>
        <p:spPr bwMode="auto">
          <a:xfrm>
            <a:off x="1828800" y="1981200"/>
            <a:ext cx="647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l="9482" t="13158" r="22147" b="6493"/>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ChangeArrowheads="1"/>
          </p:cNvSpPr>
          <p:nvPr/>
        </p:nvSpPr>
        <p:spPr bwMode="auto">
          <a:xfrm>
            <a:off x="4287838" y="6527800"/>
            <a:ext cx="4856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400"/>
              <a:t>Ewer MS and Ewer SM. Nat. Rev. Cardiol. 2010; 7,564–75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l="9482" t="13158" r="22147" b="701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ChangeArrowheads="1"/>
          </p:cNvSpPr>
          <p:nvPr/>
        </p:nvSpPr>
        <p:spPr bwMode="auto">
          <a:xfrm>
            <a:off x="5384800" y="6550025"/>
            <a:ext cx="373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b-NO" sz="1400"/>
              <a:t>Jensen BV et al. Ann Oncol 2002 13:699-709</a:t>
            </a:r>
            <a:endParaRPr 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ercentage of Patients Who Received ACEIs/ARBs, Beta-Blockers, and/or Cardiology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6675" y="-5143500"/>
            <a:ext cx="20859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descr="Percentage of Patients Who Received ACEIs/ARBs, Beta-Blockers, and/or Cardiology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4495800"/>
            <a:ext cx="20859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l="10480" t="15788" r="27138"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4"/>
          <p:cNvSpPr>
            <a:spLocks noChangeArrowheads="1"/>
          </p:cNvSpPr>
          <p:nvPr/>
        </p:nvSpPr>
        <p:spPr bwMode="auto">
          <a:xfrm>
            <a:off x="0" y="6550025"/>
            <a:ext cx="338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400"/>
              <a:t>Cardinale D et al. JACC 2010,55:213-20</a:t>
            </a:r>
            <a:endParaRPr 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l="11829" t="10526" r="22581" b="1140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ChangeArrowheads="1"/>
          </p:cNvSpPr>
          <p:nvPr/>
        </p:nvSpPr>
        <p:spPr bwMode="auto">
          <a:xfrm>
            <a:off x="5754688" y="6550025"/>
            <a:ext cx="3389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400"/>
              <a:t>Cardinale D et al. JACC 2010,55:213-20</a:t>
            </a:r>
            <a:endParaRPr 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533400"/>
            <a:ext cx="7499350" cy="1143000"/>
          </a:xfrm>
        </p:spPr>
        <p:txBody>
          <a:bodyPr vert="horz" wrap="square" lIns="91440" tIns="45720" rIns="91440" bIns="45720" numCol="1" anchorCtr="0" compatLnSpc="1">
            <a:prstTxWarp prst="textNoShape">
              <a:avLst/>
            </a:prstTxWarp>
            <a:normAutofit fontScale="90000"/>
          </a:bodyPr>
          <a:lstStyle/>
          <a:p>
            <a:r>
              <a:rPr lang="en-US" altLang="ja-JP" sz="6000" dirty="0" err="1">
                <a:effectLst>
                  <a:outerShdw blurRad="38100" dist="38100" dir="2700000" algn="tl">
                    <a:srgbClr val="DDDDDD"/>
                  </a:outerShdw>
                </a:effectLst>
                <a:latin typeface="Gill Sans MT" charset="0"/>
              </a:rPr>
              <a:t>CardioOncology</a:t>
            </a:r>
            <a:r>
              <a:rPr lang="en-US" altLang="ja-JP" sz="6000" dirty="0">
                <a:effectLst>
                  <a:outerShdw blurRad="38100" dist="38100" dir="2700000" algn="tl">
                    <a:srgbClr val="DDDDDD"/>
                  </a:outerShdw>
                </a:effectLst>
                <a:latin typeface="Gill Sans MT" charset="0"/>
              </a:rPr>
              <a:t> Mission</a:t>
            </a:r>
            <a:br>
              <a:rPr lang="en-US" altLang="ja-JP" sz="3900" dirty="0">
                <a:effectLst>
                  <a:outerShdw blurRad="38100" dist="38100" dir="2700000" algn="tl">
                    <a:srgbClr val="DDDDDD"/>
                  </a:outerShdw>
                </a:effectLst>
                <a:latin typeface="Gill Sans MT" charset="0"/>
              </a:rPr>
            </a:br>
            <a:br>
              <a:rPr lang="en-US" altLang="ja-JP" sz="3900" dirty="0">
                <a:effectLst>
                  <a:outerShdw blurRad="38100" dist="38100" dir="2700000" algn="tl">
                    <a:srgbClr val="DDDDDD"/>
                  </a:outerShdw>
                </a:effectLst>
                <a:latin typeface="Gill Sans MT" charset="0"/>
              </a:rPr>
            </a:br>
            <a:endParaRPr lang="en-US" sz="3900" dirty="0">
              <a:effectLst>
                <a:outerShdw blurRad="38100" dist="38100" dir="2700000" algn="tl">
                  <a:srgbClr val="DDDDDD"/>
                </a:outerShdw>
              </a:effectLst>
              <a:latin typeface="Gill Sans MT" charset="0"/>
            </a:endParaRPr>
          </a:p>
        </p:txBody>
      </p:sp>
      <p:sp>
        <p:nvSpPr>
          <p:cNvPr id="4" name="Content Placeholder 3">
            <a:extLst>
              <a:ext uri="{FF2B5EF4-FFF2-40B4-BE49-F238E27FC236}">
                <a16:creationId xmlns:a16="http://schemas.microsoft.com/office/drawing/2014/main" id="{5BE338D5-A7DC-42EB-9CFF-0E1AAEC81770}"/>
              </a:ext>
            </a:extLst>
          </p:cNvPr>
          <p:cNvSpPr>
            <a:spLocks noGrp="1"/>
          </p:cNvSpPr>
          <p:nvPr>
            <p:ph idx="1"/>
          </p:nvPr>
        </p:nvSpPr>
        <p:spPr>
          <a:xfrm>
            <a:off x="1524000" y="2286000"/>
            <a:ext cx="7499350" cy="4800600"/>
          </a:xfrm>
        </p:spPr>
        <p:txBody>
          <a:bodyPr/>
          <a:lstStyle/>
          <a:p>
            <a:pPr marL="82550" indent="0">
              <a:buNone/>
            </a:pPr>
            <a:r>
              <a:rPr lang="ja-JP" altLang="en-US" dirty="0">
                <a:effectLst>
                  <a:outerShdw blurRad="38100" dist="38100" dir="2700000" algn="tl">
                    <a:srgbClr val="DDDDDD"/>
                  </a:outerShdw>
                </a:effectLst>
                <a:latin typeface="Gill Sans MT" charset="0"/>
              </a:rPr>
              <a:t>“</a:t>
            </a:r>
            <a:r>
              <a:rPr lang="en-US" dirty="0">
                <a:effectLst>
                  <a:outerShdw blurRad="38100" dist="38100" dir="2700000" algn="tl">
                    <a:srgbClr val="DDDDDD"/>
                  </a:outerShdw>
                </a:effectLst>
                <a:latin typeface="Gill Sans MT" charset="0"/>
              </a:rPr>
              <a:t>One of the goals of cardio-oncology is to prevent the cancer survivor of today from becoming the heart failure patient of tomorrow.</a:t>
            </a:r>
            <a:r>
              <a:rPr lang="ja-JP" altLang="en-US" dirty="0">
                <a:effectLst>
                  <a:outerShdw blurRad="38100" dist="38100" dir="2700000" algn="tl">
                    <a:srgbClr val="DDDDDD"/>
                  </a:outerShdw>
                </a:effectLst>
                <a:latin typeface="Gill Sans MT" charset="0"/>
              </a:rPr>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eaLnBrk="1" hangingPunct="1"/>
            <a:r>
              <a:rPr lang="en-US" dirty="0">
                <a:effectLst>
                  <a:outerShdw blurRad="38100" dist="38100" dir="2700000" algn="tl">
                    <a:srgbClr val="DDDDDD"/>
                  </a:outerShdw>
                </a:effectLst>
                <a:latin typeface="Gill Sans MT" charset="0"/>
              </a:rPr>
              <a:t>Radiation Therapy and CV disease</a:t>
            </a:r>
          </a:p>
        </p:txBody>
      </p:sp>
      <p:sp>
        <p:nvSpPr>
          <p:cNvPr id="23555" name="Content Placeholder 2"/>
          <p:cNvSpPr>
            <a:spLocks noGrp="1"/>
          </p:cNvSpPr>
          <p:nvPr>
            <p:ph idx="1"/>
          </p:nvPr>
        </p:nvSpPr>
        <p:spPr/>
        <p:txBody>
          <a:bodyPr/>
          <a:lstStyle/>
          <a:p>
            <a:pPr eaLnBrk="1" hangingPunct="1"/>
            <a:r>
              <a:rPr lang="en-US" dirty="0">
                <a:latin typeface="Gill Sans MT" charset="0"/>
              </a:rPr>
              <a:t>XRT: curative vs palliative intent</a:t>
            </a:r>
          </a:p>
          <a:p>
            <a:pPr eaLnBrk="1" hangingPunct="1"/>
            <a:r>
              <a:rPr lang="en-US" dirty="0">
                <a:latin typeface="Gill Sans MT" charset="0"/>
              </a:rPr>
              <a:t>Mantle Cell Lymphoma, Adjuvant therapy in breast cancer, Hodgkin’s lymphoma, lung cancer</a:t>
            </a:r>
          </a:p>
          <a:p>
            <a:pPr eaLnBrk="1" hangingPunct="1"/>
            <a:r>
              <a:rPr lang="en-US" dirty="0">
                <a:latin typeface="Gill Sans MT" charset="0"/>
              </a:rPr>
              <a:t>Cardiac complications when dose is greater than 30 </a:t>
            </a:r>
            <a:r>
              <a:rPr lang="en-US" dirty="0" err="1">
                <a:latin typeface="Gill Sans MT" charset="0"/>
              </a:rPr>
              <a:t>Gy</a:t>
            </a:r>
            <a:endParaRPr lang="en-US" dirty="0">
              <a:latin typeface="Gill Sans MT" charset="0"/>
            </a:endParaRPr>
          </a:p>
          <a:p>
            <a:pPr eaLnBrk="1" hangingPunct="1"/>
            <a:r>
              <a:rPr lang="en-US" dirty="0">
                <a:latin typeface="Gill Sans MT" charset="0"/>
              </a:rPr>
              <a:t>Shrinking problem: breath holding technique, shielding, smaller fractions, PET scans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radiation cardiotoxicity gray slide">
            <a:extLst>
              <a:ext uri="{FF2B5EF4-FFF2-40B4-BE49-F238E27FC236}">
                <a16:creationId xmlns:a16="http://schemas.microsoft.com/office/drawing/2014/main" id="{89C2FD04-A743-490E-A636-99FD592EA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
            <a:ext cx="6534150"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22584C-A737-48DA-BB8B-C3F6CE62366D}"/>
              </a:ext>
            </a:extLst>
          </p:cNvPr>
          <p:cNvSpPr txBox="1"/>
          <p:nvPr/>
        </p:nvSpPr>
        <p:spPr>
          <a:xfrm>
            <a:off x="2051482" y="5122416"/>
            <a:ext cx="7086600" cy="1569660"/>
          </a:xfrm>
          <a:prstGeom prst="rect">
            <a:avLst/>
          </a:prstGeom>
          <a:noFill/>
        </p:spPr>
        <p:txBody>
          <a:bodyPr wrap="square" rtlCol="0">
            <a:spAutoFit/>
          </a:bodyPr>
          <a:lstStyle/>
          <a:p>
            <a:r>
              <a:rPr lang="en-US" sz="1600" dirty="0"/>
              <a:t>Incidental exposure of the heart to radiotherapy for breast cancer </a:t>
            </a:r>
          </a:p>
          <a:p>
            <a:r>
              <a:rPr lang="en-US" sz="1600" dirty="0"/>
              <a:t>increased the rate of major coronary events by 7.4% per gray, </a:t>
            </a:r>
          </a:p>
          <a:p>
            <a:r>
              <a:rPr lang="en-US" sz="1600" dirty="0"/>
              <a:t>with no apparent threshold. The percentage increase per unit </a:t>
            </a:r>
          </a:p>
          <a:p>
            <a:r>
              <a:rPr lang="en-US" sz="1600" dirty="0"/>
              <a:t>increase in the mean dose of radiation to the heart was similar</a:t>
            </a:r>
          </a:p>
          <a:p>
            <a:r>
              <a:rPr lang="en-US" sz="1600" dirty="0"/>
              <a:t>for women with and women without preexisting cardiac risk </a:t>
            </a:r>
          </a:p>
          <a:p>
            <a:r>
              <a:rPr lang="en-US" sz="1600" dirty="0"/>
              <a:t>factors</a:t>
            </a:r>
          </a:p>
        </p:txBody>
      </p:sp>
    </p:spTree>
    <p:extLst>
      <p:ext uri="{BB962C8B-B14F-4D97-AF65-F5344CB8AC3E}">
        <p14:creationId xmlns:p14="http://schemas.microsoft.com/office/powerpoint/2010/main" val="165551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elsevier.pt/imatges/434/434v32n05/grande/434v32n05-90207434fig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762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371600" y="0"/>
            <a:ext cx="7499350" cy="1143000"/>
          </a:xfrm>
        </p:spPr>
        <p:txBody>
          <a:bodyPr vert="horz" wrap="square" lIns="91440" tIns="45720" rIns="91440" bIns="45720" numCol="1" anchorCtr="0" compatLnSpc="1">
            <a:prstTxWarp prst="textNoShape">
              <a:avLst/>
            </a:prstTxWarp>
          </a:bodyPr>
          <a:lstStyle/>
          <a:p>
            <a:pPr eaLnBrk="1" hangingPunct="1"/>
            <a:r>
              <a:rPr lang="en-US" sz="3900">
                <a:effectLst>
                  <a:outerShdw blurRad="38100" dist="38100" dir="2700000" algn="tl">
                    <a:srgbClr val="DDDDDD"/>
                  </a:outerShdw>
                </a:effectLst>
                <a:latin typeface="Gill Sans MT" charset="0"/>
              </a:rPr>
              <a:t>Radiation Induced Cardiotoxicity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solidFill>
                <a:schemeClr val="tx2">
                  <a:satMod val="130000"/>
                </a:schemeClr>
              </a:solidFill>
              <a:ea typeface="+mj-ea"/>
            </a:endParaRPr>
          </a:p>
        </p:txBody>
      </p:sp>
      <p:pic>
        <p:nvPicPr>
          <p:cNvPr id="256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5604" name="Rectangle 3"/>
          <p:cNvSpPr>
            <a:spLocks noChangeArrowheads="1"/>
          </p:cNvSpPr>
          <p:nvPr/>
        </p:nvSpPr>
        <p:spPr bwMode="auto">
          <a:xfrm>
            <a:off x="5410200" y="6400800"/>
            <a:ext cx="31951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t>ASE – ESC Expert Consensus 2014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america.aljazeera.com/content/dam/ajam/images/articles_2015/01/Obama_precision_medicine_013015.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7499350" cy="1600200"/>
          </a:xfrm>
        </p:spPr>
        <p:txBody>
          <a:bodyPr vert="horz" wrap="square" lIns="91440" tIns="45720" rIns="91440" bIns="45720" numCol="1" anchorCtr="0" compatLnSpc="1">
            <a:prstTxWarp prst="textNoShape">
              <a:avLst/>
            </a:prstTxWarp>
            <a:noAutofit/>
          </a:bodyPr>
          <a:lstStyle/>
          <a:p>
            <a:pPr eaLnBrk="1" hangingPunct="1"/>
            <a:r>
              <a:rPr lang="en-US" sz="3600" b="1">
                <a:solidFill>
                  <a:schemeClr val="tx1"/>
                </a:solidFill>
                <a:effectLst>
                  <a:outerShdw blurRad="38100" dist="38100" dir="2700000" algn="tl">
                    <a:srgbClr val="DDDDDD"/>
                  </a:outerShdw>
                </a:effectLst>
                <a:latin typeface="Gill Sans MT" charset="0"/>
              </a:rPr>
              <a:t>Presenter Disclosure Information</a:t>
            </a:r>
            <a:br>
              <a:rPr lang="en-US" sz="3600">
                <a:effectLst>
                  <a:outerShdw blurRad="38100" dist="38100" dir="2700000" algn="tl">
                    <a:srgbClr val="DDDDDD"/>
                  </a:outerShdw>
                </a:effectLst>
                <a:latin typeface="Gill Sans MT" charset="0"/>
              </a:rPr>
            </a:br>
            <a:r>
              <a:rPr lang="en-US" sz="3600">
                <a:effectLst>
                  <a:outerShdw blurRad="38100" dist="38100" dir="2700000" algn="tl">
                    <a:srgbClr val="DDDDDD"/>
                  </a:outerShdw>
                </a:effectLst>
                <a:latin typeface="Gill Sans MT" charset="0"/>
              </a:rPr>
              <a:t>CardioOncology:The Promise and Pitfalls of Personalized Medicine</a:t>
            </a:r>
            <a:br>
              <a:rPr lang="en-US" sz="3600">
                <a:effectLst>
                  <a:outerShdw blurRad="38100" dist="38100" dir="2700000" algn="tl">
                    <a:srgbClr val="DDDDDD"/>
                  </a:outerShdw>
                </a:effectLst>
                <a:latin typeface="Gill Sans MT" charset="0"/>
              </a:rPr>
            </a:br>
            <a:br>
              <a:rPr lang="en-US" sz="3600" i="1">
                <a:effectLst>
                  <a:outerShdw blurRad="38100" dist="38100" dir="2700000" algn="tl">
                    <a:srgbClr val="DDDDDD"/>
                  </a:outerShdw>
                </a:effectLst>
                <a:latin typeface="Gill Sans MT" charset="0"/>
              </a:rPr>
            </a:br>
            <a:r>
              <a:rPr lang="en-US" sz="3200" i="1">
                <a:effectLst>
                  <a:outerShdw blurRad="38100" dist="38100" dir="2700000" algn="tl">
                    <a:srgbClr val="DDDDDD"/>
                  </a:outerShdw>
                </a:effectLst>
                <a:latin typeface="Gill Sans MT" charset="0"/>
              </a:rPr>
              <a:t>Vijay Rao, MD, PhD, FACC, FASE, FHFSA</a:t>
            </a:r>
            <a:endParaRPr lang="en-US" sz="3200">
              <a:effectLst>
                <a:outerShdw blurRad="38100" dist="38100" dir="2700000" algn="tl">
                  <a:srgbClr val="DDDDDD"/>
                </a:outerShdw>
              </a:effectLst>
              <a:latin typeface="Gill Sans MT" charset="0"/>
            </a:endParaRPr>
          </a:p>
        </p:txBody>
      </p:sp>
      <p:sp>
        <p:nvSpPr>
          <p:cNvPr id="9219" name="Content Placeholder 2"/>
          <p:cNvSpPr>
            <a:spLocks noGrp="1"/>
          </p:cNvSpPr>
          <p:nvPr>
            <p:ph idx="1"/>
          </p:nvPr>
        </p:nvSpPr>
        <p:spPr>
          <a:xfrm>
            <a:off x="1219200" y="3429000"/>
            <a:ext cx="7924800" cy="4800600"/>
          </a:xfrm>
        </p:spPr>
        <p:txBody>
          <a:bodyPr/>
          <a:lstStyle/>
          <a:p>
            <a:pPr eaLnBrk="1" hangingPunct="1"/>
            <a:r>
              <a:rPr lang="en-US" dirty="0">
                <a:latin typeface="Gill Sans MT" charset="0"/>
              </a:rPr>
              <a:t>No relevant disclosures related to this talk</a:t>
            </a:r>
          </a:p>
          <a:p>
            <a:pPr eaLnBrk="1" hangingPunct="1"/>
            <a:r>
              <a:rPr lang="en-US" dirty="0">
                <a:latin typeface="Gill Sans MT" charset="0"/>
              </a:rPr>
              <a:t>I will not discuss off label or investigational use in my presentation.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first molecular targeted chemo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779227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molecular targeted therap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7924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anatomy of a kinome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0062"/>
            <a:ext cx="6553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Image result for kinome map t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304800"/>
            <a:ext cx="80962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cience.kukuchew.com/wp-content/uploads/2008/09/drug_cartoon_new.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herceptin breakthrough data for breast can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815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l="9482" t="12280" r="22147" b="877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ChangeArrowheads="1"/>
          </p:cNvSpPr>
          <p:nvPr/>
        </p:nvSpPr>
        <p:spPr bwMode="auto">
          <a:xfrm>
            <a:off x="3886200" y="6535738"/>
            <a:ext cx="525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Murphy CG and Morris PG. Anti-Cancer Drugs 2012, 23:765–76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result for herceptin cardiotoxi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l="9482" t="14035" r="22147" b="701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ChangeArrowheads="1"/>
          </p:cNvSpPr>
          <p:nvPr/>
        </p:nvSpPr>
        <p:spPr bwMode="auto">
          <a:xfrm>
            <a:off x="0" y="6534150"/>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400"/>
              <a:t>Ewer MS et al. J Clin Oncol 2005;23:7820-6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C5044-FE25-412C-B281-F00793B6AACA}"/>
              </a:ext>
            </a:extLst>
          </p:cNvPr>
          <p:cNvSpPr>
            <a:spLocks noGrp="1"/>
          </p:cNvSpPr>
          <p:nvPr>
            <p:ph type="title"/>
          </p:nvPr>
        </p:nvSpPr>
        <p:spPr/>
        <p:txBody>
          <a:bodyPr>
            <a:normAutofit fontScale="90000"/>
          </a:bodyPr>
          <a:lstStyle/>
          <a:p>
            <a:r>
              <a:rPr lang="en-US" dirty="0"/>
              <a:t>Why a new subspecialty of Cardiovascular Medicine?</a:t>
            </a:r>
          </a:p>
        </p:txBody>
      </p:sp>
      <p:sp>
        <p:nvSpPr>
          <p:cNvPr id="3" name="Content Placeholder 2">
            <a:extLst>
              <a:ext uri="{FF2B5EF4-FFF2-40B4-BE49-F238E27FC236}">
                <a16:creationId xmlns:a16="http://schemas.microsoft.com/office/drawing/2014/main" id="{B323A3A4-E36B-417C-95BE-D8E092A160F8}"/>
              </a:ext>
            </a:extLst>
          </p:cNvPr>
          <p:cNvSpPr>
            <a:spLocks noGrp="1"/>
          </p:cNvSpPr>
          <p:nvPr>
            <p:ph idx="1"/>
          </p:nvPr>
        </p:nvSpPr>
        <p:spPr/>
        <p:txBody>
          <a:bodyPr/>
          <a:lstStyle/>
          <a:p>
            <a:pPr marL="82550" indent="0">
              <a:buNone/>
            </a:pPr>
            <a:r>
              <a:rPr lang="en-US" dirty="0"/>
              <a:t>“</a:t>
            </a:r>
            <a:r>
              <a:rPr lang="en-US" sz="2400" dirty="0"/>
              <a:t>This exciting new field spans broad areas of cardiovascular medicine, from basic mechanisms of cardiovascular toxicities, translation and risk stratification using cardiovascular imaging and biomarkers, to clinical strategies aimed at prevention and treatment of cardiovascular disease in patients undergoing cancer treatments and cancer survivors. Rapidly growing market of novel and emerging cancer therapies and rising number of patients living with and surviving cancer, often in the setting of new or pre-existing cardiovascular disease and risk factors, have created a need for specialty cardiovascular care. ”  </a:t>
            </a:r>
          </a:p>
          <a:p>
            <a:pPr marL="82550" indent="0">
              <a:buNone/>
            </a:pPr>
            <a:r>
              <a:rPr lang="en-US" sz="2400" dirty="0"/>
              <a:t>Anna </a:t>
            </a:r>
            <a:r>
              <a:rPr lang="en-US" sz="2400" dirty="0" err="1"/>
              <a:t>Barac</a:t>
            </a:r>
            <a:r>
              <a:rPr lang="en-US" sz="2400" dirty="0"/>
              <a:t>, MD, PhD, Section Lead ACC </a:t>
            </a:r>
            <a:r>
              <a:rPr lang="en-US" sz="2400" dirty="0" err="1"/>
              <a:t>CardioOncology</a:t>
            </a:r>
            <a:endParaRPr lang="en-US" sz="2400" dirty="0"/>
          </a:p>
        </p:txBody>
      </p:sp>
    </p:spTree>
    <p:extLst>
      <p:ext uri="{BB962C8B-B14F-4D97-AF65-F5344CB8AC3E}">
        <p14:creationId xmlns:p14="http://schemas.microsoft.com/office/powerpoint/2010/main" val="2566658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http://www.finalfrca.co.uk/wp-content/uploads/2013/10/A4Ch.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90600"/>
            <a:ext cx="6477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646238" y="0"/>
            <a:ext cx="7497762" cy="1143000"/>
          </a:xfrm>
        </p:spPr>
        <p:txBody>
          <a:bodyPr vert="horz" wrap="square" lIns="91440" tIns="45720" rIns="91440" bIns="45720" numCol="1" anchorCtr="0" compatLnSpc="1">
            <a:prstTxWarp prst="textNoShape">
              <a:avLst/>
            </a:prstTxWarp>
          </a:bodyPr>
          <a:lstStyle/>
          <a:p>
            <a:pPr eaLnBrk="1" hangingPunct="1"/>
            <a:r>
              <a:rPr lang="en-US">
                <a:effectLst>
                  <a:outerShdw blurRad="38100" dist="38100" dir="2700000" algn="tl">
                    <a:srgbClr val="DDDDDD"/>
                  </a:outerShdw>
                </a:effectLst>
                <a:latin typeface="Gill Sans MT" charset="0"/>
              </a:rPr>
              <a:t>       Echocardiography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http://www.elsevier.pt/imatges/434/434v30n11/grande/434v30n11-90050071fig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90600"/>
            <a:ext cx="6705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295400" y="0"/>
            <a:ext cx="7497763" cy="1143000"/>
          </a:xfrm>
        </p:spPr>
        <p:txBody>
          <a:bodyPr vert="horz" wrap="square" lIns="91440" tIns="45720" rIns="91440" bIns="45720" numCol="1" anchorCtr="0" compatLnSpc="1">
            <a:prstTxWarp prst="textNoShape">
              <a:avLst/>
            </a:prstTxWarp>
          </a:bodyPr>
          <a:lstStyle/>
          <a:p>
            <a:pPr eaLnBrk="1" hangingPunct="1"/>
            <a:r>
              <a:rPr lang="en-US">
                <a:effectLst>
                  <a:outerShdw blurRad="38100" dist="38100" dir="2700000" algn="tl">
                    <a:srgbClr val="DDDDDD"/>
                  </a:outerShdw>
                </a:effectLst>
                <a:latin typeface="Gill Sans MT" charset="0"/>
              </a:rPr>
              <a:t>Myocardial strain analysis</a:t>
            </a:r>
          </a:p>
        </p:txBody>
      </p:sp>
      <p:sp>
        <p:nvSpPr>
          <p:cNvPr id="39940" name="TextBox 3"/>
          <p:cNvSpPr txBox="1">
            <a:spLocks noChangeArrowheads="1"/>
          </p:cNvSpPr>
          <p:nvPr/>
        </p:nvSpPr>
        <p:spPr bwMode="auto">
          <a:xfrm>
            <a:off x="1295400" y="4318455"/>
            <a:ext cx="72739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342900" indent="-342900">
              <a:buFont typeface="Arial" panose="020B0604020202020204" pitchFamily="34" charset="0"/>
              <a:buChar char="•"/>
            </a:pPr>
            <a:r>
              <a:rPr lang="en-US" sz="2400" dirty="0"/>
              <a:t>10-15% drop in GLS by STE predicts future drop in EF for both anthracycline and trastuzumab chemotherapy [</a:t>
            </a:r>
            <a:r>
              <a:rPr lang="en-US" sz="2400" dirty="0" err="1"/>
              <a:t>Thavendiranathan</a:t>
            </a:r>
            <a:r>
              <a:rPr lang="en-US" sz="2400" dirty="0"/>
              <a:t> et al JACC 2014 volume (63):2751]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vert="horz" wrap="square" lIns="91440" tIns="45720" rIns="91440" bIns="45720" numCol="1" anchorCtr="0" compatLnSpc="1">
            <a:prstTxWarp prst="textNoShape">
              <a:avLst/>
            </a:prstTxWarp>
          </a:bodyPr>
          <a:lstStyle/>
          <a:p>
            <a:r>
              <a:rPr lang="en-US">
                <a:effectLst>
                  <a:outerShdw blurRad="38100" dist="38100" dir="2700000" algn="tl">
                    <a:srgbClr val="DDDDDD"/>
                  </a:outerShdw>
                </a:effectLst>
                <a:latin typeface="Gill Sans MT" charset="0"/>
              </a:rPr>
              <a:t>Cardiac MRI</a:t>
            </a:r>
          </a:p>
        </p:txBody>
      </p:sp>
      <p:pic>
        <p:nvPicPr>
          <p:cNvPr id="40963" name="Picture 2" descr="http://www.daviddarling.info/images/cardiac_MRI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64008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9350" cy="1143000"/>
          </a:xfrm>
        </p:spPr>
        <p:txBody>
          <a:bodyPr vert="horz" wrap="square" lIns="91440" tIns="45720" rIns="91440" bIns="45720" numCol="1" anchorCtr="0" compatLnSpc="1">
            <a:prstTxWarp prst="textNoShape">
              <a:avLst/>
            </a:prstTxWarp>
          </a:bodyPr>
          <a:lstStyle/>
          <a:p>
            <a:pPr eaLnBrk="1" hangingPunct="1"/>
            <a:r>
              <a:rPr lang="en-US">
                <a:effectLst>
                  <a:outerShdw blurRad="38100" dist="38100" dir="2700000" algn="tl">
                    <a:srgbClr val="DDDDDD"/>
                  </a:outerShdw>
                </a:effectLst>
                <a:latin typeface="Gill Sans MT" charset="0"/>
              </a:rPr>
              <a:t>Angiogenesis Inhibitors: HTN</a:t>
            </a:r>
          </a:p>
        </p:txBody>
      </p:sp>
      <p:sp>
        <p:nvSpPr>
          <p:cNvPr id="49155" name="Content Placeholder 2"/>
          <p:cNvSpPr>
            <a:spLocks noGrp="1"/>
          </p:cNvSpPr>
          <p:nvPr>
            <p:ph idx="1"/>
          </p:nvPr>
        </p:nvSpPr>
        <p:spPr>
          <a:xfrm>
            <a:off x="1219200" y="1295400"/>
            <a:ext cx="7499350" cy="4800600"/>
          </a:xfrm>
        </p:spPr>
        <p:txBody>
          <a:bodyPr/>
          <a:lstStyle/>
          <a:p>
            <a:pPr eaLnBrk="1" hangingPunct="1"/>
            <a:r>
              <a:rPr lang="en-US" sz="2000" b="1" u="sng" dirty="0">
                <a:latin typeface="Gill Sans MT" charset="0"/>
              </a:rPr>
              <a:t>Drugs:</a:t>
            </a:r>
            <a:r>
              <a:rPr lang="en-US" sz="2000" dirty="0">
                <a:latin typeface="Gill Sans MT" charset="0"/>
              </a:rPr>
              <a:t> Sorafenib (VEGFR, PDGFR and Raf family kinases), Bevacizumab (VEGFR), Sunitinib (VEGFR, PDGFR)</a:t>
            </a:r>
          </a:p>
          <a:p>
            <a:pPr lvl="1" eaLnBrk="1" hangingPunct="1"/>
            <a:r>
              <a:rPr lang="en-US" sz="1600" dirty="0">
                <a:latin typeface="Gill Sans MT" charset="0"/>
              </a:rPr>
              <a:t>Metastatic renal cell cancer, ovarian cancer, metastatic colorectal cancer</a:t>
            </a:r>
          </a:p>
          <a:p>
            <a:pPr eaLnBrk="1" hangingPunct="1"/>
            <a:r>
              <a:rPr lang="en-US" sz="2000" b="1" u="sng" dirty="0">
                <a:latin typeface="Gill Sans MT" charset="0"/>
              </a:rPr>
              <a:t>Prevalence:</a:t>
            </a:r>
            <a:r>
              <a:rPr lang="en-US" sz="2000" dirty="0">
                <a:latin typeface="Gill Sans MT" charset="0"/>
              </a:rPr>
              <a:t> 15-60% develop HTN (link between HTN and improved progression free survival)</a:t>
            </a:r>
          </a:p>
          <a:p>
            <a:pPr eaLnBrk="1" hangingPunct="1"/>
            <a:r>
              <a:rPr lang="en-US" sz="2000" b="1" u="sng" dirty="0">
                <a:latin typeface="Gill Sans MT" charset="0"/>
              </a:rPr>
              <a:t>Risk Factors: </a:t>
            </a:r>
            <a:r>
              <a:rPr lang="en-US" sz="2000" dirty="0">
                <a:latin typeface="Gill Sans MT" charset="0"/>
              </a:rPr>
              <a:t>Hx of HTN, &gt;1 combo therapy, &gt;65 </a:t>
            </a:r>
            <a:r>
              <a:rPr lang="en-US" sz="2000" dirty="0" err="1">
                <a:latin typeface="Gill Sans MT" charset="0"/>
              </a:rPr>
              <a:t>yo</a:t>
            </a:r>
            <a:r>
              <a:rPr lang="en-US" sz="2000" dirty="0">
                <a:latin typeface="Gill Sans MT" charset="0"/>
              </a:rPr>
              <a:t>, smoking, HL</a:t>
            </a:r>
            <a:endParaRPr lang="en-US" sz="2000" b="1" u="sng" dirty="0">
              <a:latin typeface="Gill Sans MT" charset="0"/>
            </a:endParaRPr>
          </a:p>
          <a:p>
            <a:pPr eaLnBrk="1" hangingPunct="1"/>
            <a:r>
              <a:rPr lang="en-US" sz="2000" b="1" u="sng" dirty="0">
                <a:latin typeface="Gill Sans MT" charset="0"/>
              </a:rPr>
              <a:t>Treatment:</a:t>
            </a:r>
            <a:r>
              <a:rPr lang="en-US" sz="2000" dirty="0">
                <a:latin typeface="Gill Sans MT" charset="0"/>
              </a:rPr>
              <a:t> Ace-Inhibitors and/or dihydropyridine calcium channel blockers; avoid inhibitors of CYP3A4 (diltiazem, verapamil) as TKIs are substrates, could consider </a:t>
            </a:r>
            <a:r>
              <a:rPr lang="en-US" sz="2000" dirty="0" err="1">
                <a:latin typeface="Gill Sans MT" charset="0"/>
              </a:rPr>
              <a:t>nevibolol</a:t>
            </a:r>
            <a:r>
              <a:rPr lang="en-US" sz="2000" dirty="0">
                <a:latin typeface="Gill Sans MT" charset="0"/>
              </a:rPr>
              <a:t> (Bystolic) (beta-blocker which increases NO bioavailability); Franciscan grant written to test this</a:t>
            </a:r>
          </a:p>
          <a:p>
            <a:pPr lvl="1" eaLnBrk="1" hangingPunct="1"/>
            <a:r>
              <a:rPr lang="en-US" sz="1600" dirty="0">
                <a:latin typeface="Gill Sans MT" charset="0"/>
              </a:rPr>
              <a:t>May need to decrease dose or halt therapy until HTN controlled; HTN resolves once agent stopped</a:t>
            </a:r>
          </a:p>
          <a:p>
            <a:pPr marL="82550" indent="0" eaLnBrk="1" hangingPunct="1">
              <a:buNone/>
            </a:pPr>
            <a:endParaRPr lang="en-US" sz="2400" dirty="0">
              <a:latin typeface="Gill Sans MT" charset="0"/>
            </a:endParaRPr>
          </a:p>
          <a:p>
            <a:pPr eaLnBrk="1" hangingPunct="1"/>
            <a:endParaRPr lang="en-US" sz="2800" dirty="0">
              <a:latin typeface="Gill Sans MT"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rge image of FigureÂ 3.">
            <a:extLst>
              <a:ext uri="{FF2B5EF4-FFF2-40B4-BE49-F238E27FC236}">
                <a16:creationId xmlns:a16="http://schemas.microsoft.com/office/drawing/2014/main" id="{A94E9076-7802-497A-8307-EFD6CB331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00174"/>
            <a:ext cx="7086600" cy="5000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7853411-AC18-468A-99A0-0F951B12C781}"/>
              </a:ext>
            </a:extLst>
          </p:cNvPr>
          <p:cNvSpPr>
            <a:spLocks noGrp="1"/>
          </p:cNvSpPr>
          <p:nvPr>
            <p:ph type="title"/>
          </p:nvPr>
        </p:nvSpPr>
        <p:spPr/>
        <p:txBody>
          <a:bodyPr>
            <a:normAutofit fontScale="90000"/>
          </a:bodyPr>
          <a:lstStyle/>
          <a:p>
            <a:r>
              <a:rPr lang="en-US" dirty="0"/>
              <a:t>VEGF Inhibition links to CV disease</a:t>
            </a:r>
          </a:p>
        </p:txBody>
      </p:sp>
      <p:sp>
        <p:nvSpPr>
          <p:cNvPr id="4" name="TextBox 3">
            <a:extLst>
              <a:ext uri="{FF2B5EF4-FFF2-40B4-BE49-F238E27FC236}">
                <a16:creationId xmlns:a16="http://schemas.microsoft.com/office/drawing/2014/main" id="{EAC2D6FD-6FF9-4CDE-82C7-3A93B0D8ACAE}"/>
              </a:ext>
            </a:extLst>
          </p:cNvPr>
          <p:cNvSpPr txBox="1"/>
          <p:nvPr/>
        </p:nvSpPr>
        <p:spPr>
          <a:xfrm>
            <a:off x="1600200" y="6398696"/>
            <a:ext cx="7118231" cy="369332"/>
          </a:xfrm>
          <a:prstGeom prst="rect">
            <a:avLst/>
          </a:prstGeom>
          <a:noFill/>
        </p:spPr>
        <p:txBody>
          <a:bodyPr wrap="none" rtlCol="0">
            <a:spAutoFit/>
          </a:bodyPr>
          <a:lstStyle/>
          <a:p>
            <a:r>
              <a:rPr lang="fr-FR" b="1" u="sng" dirty="0" err="1">
                <a:hlinkClick r:id="rId3">
                  <a:extLst>
                    <a:ext uri="{A12FA001-AC4F-418D-AE19-62706E023703}">
                      <ahyp:hlinkClr xmlns:ahyp="http://schemas.microsoft.com/office/drawing/2018/hyperlinkcolor" val="tx"/>
                    </a:ext>
                  </a:extLst>
                </a:hlinkClick>
              </a:rPr>
              <a:t>Toyez</a:t>
            </a:r>
            <a:r>
              <a:rPr lang="fr-FR" b="1" u="sng" dirty="0">
                <a:hlinkClick r:id="rId3">
                  <a:extLst>
                    <a:ext uri="{A12FA001-AC4F-418D-AE19-62706E023703}">
                      <ahyp:hlinkClr xmlns:ahyp="http://schemas.microsoft.com/office/drawing/2018/hyperlinkcolor" val="tx"/>
                    </a:ext>
                  </a:extLst>
                </a:hlinkClick>
              </a:rPr>
              <a:t> et al. JASH, June 2018</a:t>
            </a:r>
            <a:r>
              <a:rPr lang="fr-FR" b="1" u="sng" dirty="0"/>
              <a:t>: </a:t>
            </a:r>
            <a:r>
              <a:rPr lang="fr-FR" dirty="0"/>
              <a:t>Volume 12, Issue 6, Pages 409–425</a:t>
            </a:r>
            <a:endParaRPr lang="en-US" dirty="0"/>
          </a:p>
        </p:txBody>
      </p:sp>
    </p:spTree>
    <p:extLst>
      <p:ext uri="{BB962C8B-B14F-4D97-AF65-F5344CB8AC3E}">
        <p14:creationId xmlns:p14="http://schemas.microsoft.com/office/powerpoint/2010/main" val="3280744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715962"/>
          </a:xfrm>
        </p:spPr>
        <p:txBody>
          <a:bodyPr vert="horz" wrap="square" lIns="91440" tIns="45720" rIns="91440" bIns="45720" numCol="1" anchorCtr="0" compatLnSpc="1">
            <a:prstTxWarp prst="textNoShape">
              <a:avLst/>
            </a:prstTxWarp>
            <a:normAutofit/>
          </a:bodyPr>
          <a:lstStyle/>
          <a:p>
            <a:r>
              <a:rPr lang="en-US" sz="3200" dirty="0">
                <a:effectLst>
                  <a:outerShdw blurRad="38100" dist="38100" dir="2700000" algn="tl">
                    <a:srgbClr val="DDDDDD"/>
                  </a:outerShdw>
                </a:effectLst>
                <a:latin typeface="Gill Sans MT" charset="0"/>
              </a:rPr>
              <a:t>Franciscan Health: </a:t>
            </a:r>
            <a:r>
              <a:rPr lang="en-US" sz="3200" dirty="0" err="1">
                <a:effectLst>
                  <a:outerShdw blurRad="38100" dist="38100" dir="2700000" algn="tl">
                    <a:srgbClr val="DDDDDD"/>
                  </a:outerShdw>
                </a:effectLst>
                <a:latin typeface="Gill Sans MT" charset="0"/>
              </a:rPr>
              <a:t>CardioOncology</a:t>
            </a:r>
            <a:r>
              <a:rPr lang="en-US" sz="3200" dirty="0">
                <a:effectLst>
                  <a:outerShdw blurRad="38100" dist="38100" dir="2700000" algn="tl">
                    <a:srgbClr val="DDDDDD"/>
                  </a:outerShdw>
                </a:effectLst>
                <a:latin typeface="Gill Sans MT" charset="0"/>
              </a:rPr>
              <a:t> Clinic</a:t>
            </a:r>
          </a:p>
        </p:txBody>
      </p:sp>
      <p:sp>
        <p:nvSpPr>
          <p:cNvPr id="54275" name="Content Placeholder 2"/>
          <p:cNvSpPr>
            <a:spLocks noGrp="1"/>
          </p:cNvSpPr>
          <p:nvPr>
            <p:ph idx="1"/>
          </p:nvPr>
        </p:nvSpPr>
        <p:spPr>
          <a:xfrm>
            <a:off x="1295400" y="1066800"/>
            <a:ext cx="7499350" cy="4800600"/>
          </a:xfrm>
        </p:spPr>
        <p:txBody>
          <a:bodyPr/>
          <a:lstStyle/>
          <a:p>
            <a:r>
              <a:rPr lang="en-US" sz="2000" dirty="0">
                <a:latin typeface="Gill Sans MT" charset="0"/>
              </a:rPr>
              <a:t>8 Oncologists, 4 Cardiologists, 2 nurse navigators (oral agents/iv agents), one dedicated MA, dedicated clinic ½ day every two weeks</a:t>
            </a:r>
          </a:p>
          <a:p>
            <a:r>
              <a:rPr lang="en-US" sz="2000" dirty="0">
                <a:latin typeface="Gill Sans MT" charset="0"/>
              </a:rPr>
              <a:t>Prevention/screening for cardiotoxicity and CV complications of cancer therapy</a:t>
            </a:r>
          </a:p>
          <a:p>
            <a:r>
              <a:rPr lang="en-US" sz="2000" dirty="0">
                <a:latin typeface="Gill Sans MT" charset="0"/>
              </a:rPr>
              <a:t>Increase awareness about topic and clinical considerations among PCPs, cardiologists, and the health care team (ex physiologists)</a:t>
            </a:r>
          </a:p>
          <a:p>
            <a:r>
              <a:rPr lang="en-US" sz="2000" dirty="0">
                <a:latin typeface="Gill Sans MT" charset="0"/>
              </a:rPr>
              <a:t>Increase access to subspecialty expertise (telemedicine initiative with Franciscan outreach)</a:t>
            </a:r>
          </a:p>
          <a:p>
            <a:r>
              <a:rPr lang="en-US" sz="2000" dirty="0">
                <a:latin typeface="Gill Sans MT" charset="0"/>
              </a:rPr>
              <a:t>Contribute to research in the field</a:t>
            </a:r>
          </a:p>
          <a:p>
            <a:pPr lvl="1"/>
            <a:r>
              <a:rPr lang="en-US" sz="2000" dirty="0">
                <a:latin typeface="Gill Sans MT" charset="0"/>
              </a:rPr>
              <a:t>Incorporating CRS (cardiotoxicity risk score) in cardio-</a:t>
            </a:r>
            <a:r>
              <a:rPr lang="en-US" sz="2000" dirty="0" err="1">
                <a:latin typeface="Gill Sans MT" charset="0"/>
              </a:rPr>
              <a:t>onc</a:t>
            </a:r>
            <a:r>
              <a:rPr lang="en-US" sz="2000" dirty="0">
                <a:latin typeface="Gill Sans MT" charset="0"/>
              </a:rPr>
              <a:t> setting (chemotherapy risk + patient CV risk factors), embedded in EMR for cancer patient intake; guide for referrals to clinic</a:t>
            </a:r>
          </a:p>
          <a:p>
            <a:pPr lvl="1"/>
            <a:r>
              <a:rPr lang="en-US" sz="2000" dirty="0">
                <a:latin typeface="Gill Sans MT" charset="0"/>
              </a:rPr>
              <a:t>TKI-HTN grant; nebivolol (Dr. </a:t>
            </a:r>
            <a:r>
              <a:rPr lang="en-US" sz="2000" dirty="0" err="1">
                <a:latin typeface="Gill Sans MT" charset="0"/>
              </a:rPr>
              <a:t>Chugh</a:t>
            </a:r>
            <a:r>
              <a:rPr lang="en-US" sz="2000" dirty="0">
                <a:latin typeface="Gill Sans MT" charset="0"/>
              </a:rPr>
              <a:t>)</a:t>
            </a:r>
          </a:p>
          <a:p>
            <a:pPr lvl="1"/>
            <a:r>
              <a:rPr lang="en-US" sz="2000" dirty="0">
                <a:latin typeface="Gill Sans MT" charset="0"/>
              </a:rPr>
              <a:t>SURVIVE registry (Dan </a:t>
            </a:r>
            <a:r>
              <a:rPr lang="en-US" sz="2000" dirty="0" err="1">
                <a:latin typeface="Gill Sans MT" charset="0"/>
              </a:rPr>
              <a:t>Lenihan</a:t>
            </a:r>
            <a:r>
              <a:rPr lang="en-US" sz="2000" dirty="0">
                <a:latin typeface="Gill Sans MT" charset="0"/>
              </a:rPr>
              <a:t> at Wash U; 10 sites globally)</a:t>
            </a:r>
          </a:p>
          <a:p>
            <a:pPr lvl="2"/>
            <a:r>
              <a:rPr lang="en-US" sz="1600" dirty="0">
                <a:latin typeface="Gill Sans MT" charset="0"/>
              </a:rPr>
              <a:t>Banking serum samples and 6 min walk test</a:t>
            </a:r>
          </a:p>
          <a:p>
            <a:pPr lvl="2"/>
            <a:r>
              <a:rPr lang="en-US" sz="1600" dirty="0">
                <a:latin typeface="Gill Sans MT" charset="0"/>
              </a:rPr>
              <a:t>Patients with cardiotoxicity or “at-risk” for cardiotoxicity</a:t>
            </a:r>
          </a:p>
          <a:p>
            <a:pPr>
              <a:buFont typeface="Wingdings 2" charset="0"/>
              <a:buNone/>
            </a:pPr>
            <a:br>
              <a:rPr lang="en-US" dirty="0">
                <a:latin typeface="Gill Sans MT" charset="0"/>
              </a:rPr>
            </a:br>
            <a:endParaRPr lang="en-US" dirty="0">
              <a:latin typeface="Gill Sans MT"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future last slide powerpoint">
            <a:extLst>
              <a:ext uri="{FF2B5EF4-FFF2-40B4-BE49-F238E27FC236}">
                <a16:creationId xmlns:a16="http://schemas.microsoft.com/office/drawing/2014/main" id="{D5D01BDD-E80D-4D38-AB08-CD86358D8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0"/>
            <a:ext cx="6858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023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 1 Percentage of total cardiovascular deaths versus breast cancer deaths by age of ductal carcinoma in situ (DCIS) diagnosis">
            <a:extLst>
              <a:ext uri="{FF2B5EF4-FFF2-40B4-BE49-F238E27FC236}">
                <a16:creationId xmlns:a16="http://schemas.microsoft.com/office/drawing/2014/main" id="{4264A114-9604-40FC-860A-C55385B3B41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0" y="457200"/>
            <a:ext cx="6115050" cy="4505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C80E26-235A-4C46-8522-4F3AB1AD0F0C}"/>
              </a:ext>
            </a:extLst>
          </p:cNvPr>
          <p:cNvSpPr txBox="1"/>
          <p:nvPr/>
        </p:nvSpPr>
        <p:spPr>
          <a:xfrm>
            <a:off x="1909621" y="6028730"/>
            <a:ext cx="5706883" cy="861774"/>
          </a:xfrm>
          <a:prstGeom prst="rect">
            <a:avLst/>
          </a:prstGeom>
          <a:noFill/>
        </p:spPr>
        <p:txBody>
          <a:bodyPr wrap="none" rtlCol="0">
            <a:spAutoFit/>
          </a:bodyPr>
          <a:lstStyle/>
          <a:p>
            <a:r>
              <a:rPr lang="en-US" sz="1600" dirty="0"/>
              <a:t>Berkman et al. Breast Cancer Research and Treatment 2014</a:t>
            </a:r>
          </a:p>
          <a:p>
            <a:r>
              <a:rPr lang="en-US" sz="1600" dirty="0"/>
              <a:t>DOI:</a:t>
            </a:r>
            <a:r>
              <a:rPr lang="en-US" sz="1600" dirty="0">
                <a:hlinkClick r:id="rId3"/>
              </a:rPr>
              <a:t>10.1007/s10549-014-3168-3</a:t>
            </a:r>
            <a:endParaRPr lang="en-US" sz="1600" dirty="0"/>
          </a:p>
          <a:p>
            <a:r>
              <a:rPr lang="en-US" dirty="0"/>
              <a:t> </a:t>
            </a:r>
          </a:p>
        </p:txBody>
      </p:sp>
      <p:sp>
        <p:nvSpPr>
          <p:cNvPr id="5" name="Rectangle 4">
            <a:extLst>
              <a:ext uri="{FF2B5EF4-FFF2-40B4-BE49-F238E27FC236}">
                <a16:creationId xmlns:a16="http://schemas.microsoft.com/office/drawing/2014/main" id="{62E28DD3-7B5D-4969-8B6C-58E2C0634D12}"/>
              </a:ext>
            </a:extLst>
          </p:cNvPr>
          <p:cNvSpPr/>
          <p:nvPr/>
        </p:nvSpPr>
        <p:spPr>
          <a:xfrm>
            <a:off x="2590800" y="5105400"/>
            <a:ext cx="5029200" cy="923330"/>
          </a:xfrm>
          <a:prstGeom prst="rect">
            <a:avLst/>
          </a:prstGeom>
        </p:spPr>
        <p:txBody>
          <a:bodyPr wrap="square">
            <a:spAutoFit/>
          </a:bodyPr>
          <a:lstStyle/>
          <a:p>
            <a:r>
              <a:rPr lang="en-US" b="1" dirty="0">
                <a:solidFill>
                  <a:srgbClr val="2E414F"/>
                </a:solidFill>
                <a:latin typeface="-apple-system"/>
              </a:rPr>
              <a:t>Fig. 1 Percentage of total cardiovascular deaths versus breast cancer deaths by age of ductal carcinoma in situ (DCIS) diagnosis</a:t>
            </a:r>
            <a:endParaRPr lang="en-US" dirty="0"/>
          </a:p>
        </p:txBody>
      </p:sp>
    </p:spTree>
    <p:extLst>
      <p:ext uri="{BB962C8B-B14F-4D97-AF65-F5344CB8AC3E}">
        <p14:creationId xmlns:p14="http://schemas.microsoft.com/office/powerpoint/2010/main" val="124171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a:extLst>
              <a:ext uri="{FF2B5EF4-FFF2-40B4-BE49-F238E27FC236}">
                <a16:creationId xmlns:a16="http://schemas.microsoft.com/office/drawing/2014/main" id="{678E7E66-68A9-4D64-95AD-3C052C98A13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1828800"/>
            <a:ext cx="39624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e 2">
            <a:extLst>
              <a:ext uri="{FF2B5EF4-FFF2-40B4-BE49-F238E27FC236}">
                <a16:creationId xmlns:a16="http://schemas.microsoft.com/office/drawing/2014/main" id="{FB4E043C-0C7B-480F-8CF9-1DEE7A2E3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75" y="1790700"/>
            <a:ext cx="38100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C1B4B7-34D2-424A-A7B1-4B7689885F0C}"/>
              </a:ext>
            </a:extLst>
          </p:cNvPr>
          <p:cNvSpPr>
            <a:spLocks noGrp="1"/>
          </p:cNvSpPr>
          <p:nvPr>
            <p:ph type="title"/>
          </p:nvPr>
        </p:nvSpPr>
        <p:spPr/>
        <p:txBody>
          <a:bodyPr>
            <a:normAutofit fontScale="90000"/>
          </a:bodyPr>
          <a:lstStyle/>
          <a:p>
            <a:r>
              <a:rPr lang="en-US" sz="2700" b="1" dirty="0">
                <a:effectLst/>
              </a:rPr>
              <a:t>Case-control study of heart rate abnormalities across the breast cancer survivorship continuum</a:t>
            </a:r>
            <a:br>
              <a:rPr lang="en-US" b="1" dirty="0">
                <a:effectLst/>
              </a:rPr>
            </a:br>
            <a:endParaRPr lang="en-US" dirty="0"/>
          </a:p>
        </p:txBody>
      </p:sp>
      <p:sp>
        <p:nvSpPr>
          <p:cNvPr id="4" name="TextBox 3">
            <a:extLst>
              <a:ext uri="{FF2B5EF4-FFF2-40B4-BE49-F238E27FC236}">
                <a16:creationId xmlns:a16="http://schemas.microsoft.com/office/drawing/2014/main" id="{0B3984D2-7587-48F1-BD1B-1A203195AFC9}"/>
              </a:ext>
            </a:extLst>
          </p:cNvPr>
          <p:cNvSpPr txBox="1"/>
          <p:nvPr/>
        </p:nvSpPr>
        <p:spPr>
          <a:xfrm>
            <a:off x="1000056" y="6019800"/>
            <a:ext cx="8119530" cy="307777"/>
          </a:xfrm>
          <a:prstGeom prst="rect">
            <a:avLst/>
          </a:prstGeom>
          <a:noFill/>
        </p:spPr>
        <p:txBody>
          <a:bodyPr wrap="none" rtlCol="0">
            <a:spAutoFit/>
          </a:bodyPr>
          <a:lstStyle/>
          <a:p>
            <a:r>
              <a:rPr lang="en-US" sz="1400" dirty="0" err="1"/>
              <a:t>Groarke</a:t>
            </a:r>
            <a:r>
              <a:rPr lang="en-US" sz="1400" dirty="0"/>
              <a:t> JD, et al. </a:t>
            </a:r>
            <a:r>
              <a:rPr lang="en-US" sz="1400" u="sng" dirty="0">
                <a:hlinkClick r:id="rId4" tooltip="Cancer medicine."/>
              </a:rPr>
              <a:t>Cancer Med.</a:t>
            </a:r>
            <a:r>
              <a:rPr lang="en-US" sz="1400" dirty="0"/>
              <a:t> 2019 Jan;8(1):447-454. </a:t>
            </a:r>
            <a:r>
              <a:rPr lang="en-US" sz="1400" dirty="0" err="1"/>
              <a:t>doi</a:t>
            </a:r>
            <a:r>
              <a:rPr lang="en-US" sz="1400" dirty="0"/>
              <a:t>: 10.1002/cam4.1916. </a:t>
            </a:r>
            <a:r>
              <a:rPr lang="en-US" sz="1400" dirty="0" err="1"/>
              <a:t>Epub</a:t>
            </a:r>
            <a:r>
              <a:rPr lang="en-US" sz="1400" dirty="0"/>
              <a:t> 2018 Dec 21</a:t>
            </a:r>
          </a:p>
        </p:txBody>
      </p:sp>
    </p:spTree>
    <p:extLst>
      <p:ext uri="{BB962C8B-B14F-4D97-AF65-F5344CB8AC3E}">
        <p14:creationId xmlns:p14="http://schemas.microsoft.com/office/powerpoint/2010/main" val="3071352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AFCCF-AA7E-42E0-9BCA-DED5C2C2A31D}"/>
              </a:ext>
            </a:extLst>
          </p:cNvPr>
          <p:cNvSpPr>
            <a:spLocks noGrp="1"/>
          </p:cNvSpPr>
          <p:nvPr>
            <p:ph type="title"/>
          </p:nvPr>
        </p:nvSpPr>
        <p:spPr/>
        <p:txBody>
          <a:bodyPr>
            <a:normAutofit fontScale="90000"/>
          </a:bodyPr>
          <a:lstStyle/>
          <a:p>
            <a:r>
              <a:rPr lang="en-US" dirty="0"/>
              <a:t>Personalized Exercise Therapy in Cancer</a:t>
            </a:r>
          </a:p>
        </p:txBody>
      </p:sp>
      <p:sp>
        <p:nvSpPr>
          <p:cNvPr id="3" name="Content Placeholder 2">
            <a:extLst>
              <a:ext uri="{FF2B5EF4-FFF2-40B4-BE49-F238E27FC236}">
                <a16:creationId xmlns:a16="http://schemas.microsoft.com/office/drawing/2014/main" id="{199F9115-57CE-428A-B35F-57A850D4DBF2}"/>
              </a:ext>
            </a:extLst>
          </p:cNvPr>
          <p:cNvSpPr>
            <a:spLocks noGrp="1"/>
          </p:cNvSpPr>
          <p:nvPr>
            <p:ph idx="1"/>
          </p:nvPr>
        </p:nvSpPr>
        <p:spPr>
          <a:xfrm>
            <a:off x="1295400" y="1771095"/>
            <a:ext cx="7499350" cy="4800600"/>
          </a:xfrm>
        </p:spPr>
        <p:txBody>
          <a:bodyPr/>
          <a:lstStyle/>
          <a:p>
            <a:r>
              <a:rPr lang="en-US" sz="2400" dirty="0"/>
              <a:t>What we know: Exercise therapy improves a patient’s CVD risk profile </a:t>
            </a:r>
          </a:p>
          <a:p>
            <a:pPr lvl="1"/>
            <a:r>
              <a:rPr lang="en-US" sz="2000" dirty="0"/>
              <a:t>favorable alterations in insulin sensitivity, lipid profile, and blood pressure with concomitant improvements in the reserve capacity of the skeletal muscle/vasculature/cardiovascular axis</a:t>
            </a:r>
          </a:p>
          <a:p>
            <a:r>
              <a:rPr lang="en-US" sz="2400" dirty="0"/>
              <a:t>Across 26 studies of breast, colorectal, and prostate cancer patients, a 37% reduction was seen in risk of cancer-specific mortality, comparing the most versus the least active patients (pooled relative risk = 0.63; 95% confidence interval: 0.54-0.73) (</a:t>
            </a:r>
            <a:r>
              <a:rPr lang="en-US" sz="2400" dirty="0" err="1"/>
              <a:t>Friedenriech</a:t>
            </a:r>
            <a:r>
              <a:rPr lang="en-US" sz="2400" dirty="0"/>
              <a:t> CM et al. </a:t>
            </a:r>
            <a:r>
              <a:rPr lang="en-US" sz="2400" u="sng" dirty="0">
                <a:hlinkClick r:id="rId2" tooltip="Clinical cancer research : an official journal of the American Association for Cancer Research."/>
              </a:rPr>
              <a:t>Clin Cancer Res.</a:t>
            </a:r>
            <a:r>
              <a:rPr lang="en-US" sz="2400" dirty="0"/>
              <a:t> 2016 Oct 1;22(19):4766-4775. </a:t>
            </a:r>
            <a:r>
              <a:rPr lang="en-US" sz="2400" dirty="0" err="1"/>
              <a:t>Epub</a:t>
            </a:r>
            <a:r>
              <a:rPr lang="en-US" sz="2400" dirty="0"/>
              <a:t> 2016 Jul 12)</a:t>
            </a:r>
          </a:p>
        </p:txBody>
      </p:sp>
    </p:spTree>
    <p:extLst>
      <p:ext uri="{BB962C8B-B14F-4D97-AF65-F5344CB8AC3E}">
        <p14:creationId xmlns:p14="http://schemas.microsoft.com/office/powerpoint/2010/main" val="145394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152400"/>
            <a:ext cx="7391400" cy="1143000"/>
          </a:xfrm>
        </p:spPr>
        <p:txBody>
          <a:bodyPr vert="horz" wrap="square" lIns="91440" tIns="45720" rIns="91440" bIns="45720" numCol="1" anchorCtr="0" compatLnSpc="1">
            <a:prstTxWarp prst="textNoShape">
              <a:avLst/>
            </a:prstTxWarp>
          </a:bodyPr>
          <a:lstStyle/>
          <a:p>
            <a:pPr eaLnBrk="1" hangingPunct="1"/>
            <a:r>
              <a:rPr lang="en-US" dirty="0">
                <a:effectLst>
                  <a:outerShdw blurRad="38100" dist="38100" dir="2700000" algn="tl">
                    <a:srgbClr val="DDDDDD"/>
                  </a:outerShdw>
                </a:effectLst>
                <a:latin typeface="Gill Sans MT" charset="0"/>
              </a:rPr>
              <a:t>2015 CDC US Mortality Data</a:t>
            </a:r>
          </a:p>
        </p:txBody>
      </p:sp>
      <p:graphicFrame>
        <p:nvGraphicFramePr>
          <p:cNvPr id="5" name="Chart 4"/>
          <p:cNvGraphicFramePr/>
          <p:nvPr>
            <p:extLst>
              <p:ext uri="{D42A27DB-BD31-4B8C-83A1-F6EECF244321}">
                <p14:modId xmlns:p14="http://schemas.microsoft.com/office/powerpoint/2010/main" val="2842869985"/>
              </p:ext>
            </p:extLst>
          </p:nvPr>
        </p:nvGraphicFramePr>
        <p:xfrm>
          <a:off x="304800" y="1143000"/>
          <a:ext cx="86868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8247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D9B4-4A4F-4605-B294-71BE6FDB3CA9}"/>
              </a:ext>
            </a:extLst>
          </p:cNvPr>
          <p:cNvSpPr>
            <a:spLocks noGrp="1"/>
          </p:cNvSpPr>
          <p:nvPr>
            <p:ph type="title"/>
          </p:nvPr>
        </p:nvSpPr>
        <p:spPr/>
        <p:txBody>
          <a:bodyPr/>
          <a:lstStyle/>
          <a:p>
            <a:r>
              <a:rPr lang="en-US" dirty="0"/>
              <a:t>Individualization</a:t>
            </a:r>
          </a:p>
        </p:txBody>
      </p:sp>
      <p:sp>
        <p:nvSpPr>
          <p:cNvPr id="3" name="Content Placeholder 2">
            <a:extLst>
              <a:ext uri="{FF2B5EF4-FFF2-40B4-BE49-F238E27FC236}">
                <a16:creationId xmlns:a16="http://schemas.microsoft.com/office/drawing/2014/main" id="{F9178EE7-2461-46DA-9FC1-2EF7082594E2}"/>
              </a:ext>
            </a:extLst>
          </p:cNvPr>
          <p:cNvSpPr>
            <a:spLocks noGrp="1"/>
          </p:cNvSpPr>
          <p:nvPr>
            <p:ph idx="1"/>
          </p:nvPr>
        </p:nvSpPr>
        <p:spPr/>
        <p:txBody>
          <a:bodyPr/>
          <a:lstStyle/>
          <a:p>
            <a:r>
              <a:rPr lang="en-US" sz="1800" dirty="0"/>
              <a:t>Exercise exposure (≥ 9 metabolic equivalents of task hours of physical activity per week) was associated with a substantial 50% reduction in breast cancer death in estrogen receptor (ER)–positive tumors compared with a nonsignificant 9% reduction in ER-negative tumors. </a:t>
            </a:r>
            <a:r>
              <a:rPr lang="en-US" sz="1800" i="1" dirty="0"/>
              <a:t>JAMA</a:t>
            </a:r>
            <a:r>
              <a:rPr lang="en-US" sz="1800" dirty="0"/>
              <a:t>. 2005;293:2479-2486. </a:t>
            </a:r>
          </a:p>
          <a:p>
            <a:pPr lvl="1"/>
            <a:r>
              <a:rPr lang="en-US" sz="1400" dirty="0"/>
              <a:t>The exercise prescription must be specific and targeted to the primary endpoint or system(s) or pathway(s) known or postulated to underpin the effects of exercise on the primary therapeutic target.  </a:t>
            </a:r>
          </a:p>
          <a:p>
            <a:pPr lvl="1"/>
            <a:r>
              <a:rPr lang="en-US" sz="1400" dirty="0"/>
              <a:t>In the context of breast cancer that are ER positive, exercise prescriptions should be designed to optimally inhibit ER activity, its ligands, or coactivating pathways. </a:t>
            </a:r>
          </a:p>
          <a:p>
            <a:r>
              <a:rPr lang="en-US" sz="1800" dirty="0"/>
              <a:t>Increasing exercise is associated with linear reductions in the risk of recurrence and cancer mortality but only up to a specific threshold; exercise exposure beyond this threshold is associated with an attenuated effect on cancer outcomes, suggesting that an upper threshold or optimal dose of exercise exists to impact cancer outcomes</a:t>
            </a:r>
          </a:p>
        </p:txBody>
      </p:sp>
    </p:spTree>
    <p:extLst>
      <p:ext uri="{BB962C8B-B14F-4D97-AF65-F5344CB8AC3E}">
        <p14:creationId xmlns:p14="http://schemas.microsoft.com/office/powerpoint/2010/main" val="2350542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1">
            <a:extLst>
              <a:ext uri="{FF2B5EF4-FFF2-40B4-BE49-F238E27FC236}">
                <a16:creationId xmlns:a16="http://schemas.microsoft.com/office/drawing/2014/main" id="{0E7C6E40-F334-4BAA-84E0-0403A4371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688" y="228600"/>
            <a:ext cx="7620000" cy="4314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D7E72B-C87A-4309-87B5-519782E60E09}"/>
              </a:ext>
            </a:extLst>
          </p:cNvPr>
          <p:cNvSpPr txBox="1"/>
          <p:nvPr/>
        </p:nvSpPr>
        <p:spPr>
          <a:xfrm>
            <a:off x="1098477" y="4724400"/>
            <a:ext cx="7842211" cy="2308324"/>
          </a:xfrm>
          <a:prstGeom prst="rect">
            <a:avLst/>
          </a:prstGeom>
          <a:noFill/>
        </p:spPr>
        <p:txBody>
          <a:bodyPr wrap="none" rtlCol="0">
            <a:spAutoFit/>
          </a:bodyPr>
          <a:lstStyle/>
          <a:p>
            <a:r>
              <a:rPr lang="en-US" sz="1400" dirty="0"/>
              <a:t>Current and next generation practice in exercise oncology.</a:t>
            </a:r>
            <a:br>
              <a:rPr lang="en-US" sz="1400" dirty="0"/>
            </a:br>
            <a:r>
              <a:rPr lang="en-US" sz="1400" dirty="0"/>
              <a:t>Current practice (left column) stratifies patients based on tumor type, provides a generic exercise</a:t>
            </a:r>
          </a:p>
          <a:p>
            <a:r>
              <a:rPr lang="en-US" sz="1400" dirty="0"/>
              <a:t>prescription (typically based on predicted maximum heart rate), resulting in a heterogeneous </a:t>
            </a:r>
          </a:p>
          <a:p>
            <a:r>
              <a:rPr lang="en-US" sz="1400" dirty="0"/>
              <a:t>response. Next generation practice (right column) stratifies patients based on multiple factors, </a:t>
            </a:r>
          </a:p>
          <a:p>
            <a:r>
              <a:rPr lang="en-US" sz="1400" dirty="0"/>
              <a:t>provides a targeted exercise prescription based on </a:t>
            </a:r>
            <a:r>
              <a:rPr lang="en-US" sz="1400" dirty="0" err="1"/>
              <a:t>phenogroup</a:t>
            </a:r>
            <a:r>
              <a:rPr lang="en-US" sz="1400" dirty="0"/>
              <a:t>, resulting in optimized efficacy, </a:t>
            </a:r>
          </a:p>
          <a:p>
            <a:r>
              <a:rPr lang="en-US" sz="1400" dirty="0"/>
              <a:t>safety, and tolerability of exercise therapy. CPET, cardiorespiratory exercise test, CRF, </a:t>
            </a:r>
          </a:p>
          <a:p>
            <a:r>
              <a:rPr lang="en-US" sz="1400" dirty="0"/>
              <a:t>cardiorespiratory fitness, Rx, prescription.</a:t>
            </a:r>
          </a:p>
          <a:p>
            <a:r>
              <a:rPr lang="en-US" sz="1400" dirty="0">
                <a:hlinkClick r:id="rId3"/>
              </a:rPr>
              <a:t>Therapy and Cardiovascular Toxicity in Cancer</a:t>
            </a:r>
            <a:endParaRPr lang="en-US" sz="1400" dirty="0"/>
          </a:p>
          <a:p>
            <a:r>
              <a:rPr lang="en-US" sz="1400" dirty="0"/>
              <a:t>Scott JM et al. Circulation. 2018 Mar 13;137(11):1176-1191.</a:t>
            </a:r>
          </a:p>
          <a:p>
            <a:endParaRPr lang="en-US" dirty="0"/>
          </a:p>
        </p:txBody>
      </p:sp>
    </p:spTree>
    <p:extLst>
      <p:ext uri="{BB962C8B-B14F-4D97-AF65-F5344CB8AC3E}">
        <p14:creationId xmlns:p14="http://schemas.microsoft.com/office/powerpoint/2010/main" val="1092174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e 2">
            <a:extLst>
              <a:ext uri="{FF2B5EF4-FFF2-40B4-BE49-F238E27FC236}">
                <a16:creationId xmlns:a16="http://schemas.microsoft.com/office/drawing/2014/main" id="{49912968-CC84-4F57-AFEA-0EF1BC8C6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1"/>
            <a:ext cx="7696200" cy="39623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0BB01C-35EF-4E9E-8290-454CF5BF779F}"/>
              </a:ext>
            </a:extLst>
          </p:cNvPr>
          <p:cNvSpPr txBox="1"/>
          <p:nvPr/>
        </p:nvSpPr>
        <p:spPr>
          <a:xfrm>
            <a:off x="1143000" y="4114800"/>
            <a:ext cx="7951216" cy="2800767"/>
          </a:xfrm>
          <a:prstGeom prst="rect">
            <a:avLst/>
          </a:prstGeom>
          <a:noFill/>
        </p:spPr>
        <p:txBody>
          <a:bodyPr wrap="none" rtlCol="0">
            <a:spAutoFit/>
          </a:bodyPr>
          <a:lstStyle/>
          <a:p>
            <a:r>
              <a:rPr lang="en-US" sz="1600" dirty="0"/>
              <a:t>Screening/exercise prescription approaches in oncology.</a:t>
            </a:r>
            <a:br>
              <a:rPr lang="en-US" sz="1600" dirty="0"/>
            </a:br>
            <a:r>
              <a:rPr lang="en-US" sz="1600" dirty="0"/>
              <a:t>Three example screening/exercise prescription approaches that could be </a:t>
            </a:r>
          </a:p>
          <a:p>
            <a:r>
              <a:rPr lang="en-US" sz="1600" dirty="0"/>
              <a:t>applied to research investigations designed to assess the efficacy of </a:t>
            </a:r>
          </a:p>
          <a:p>
            <a:r>
              <a:rPr lang="en-US" sz="1600" dirty="0"/>
              <a:t>exercise on cardiovascular toxicity in the oncology setting: </a:t>
            </a:r>
          </a:p>
          <a:p>
            <a:pPr marL="342900" indent="-342900">
              <a:buAutoNum type="arabicParenBoth"/>
            </a:pPr>
            <a:r>
              <a:rPr lang="en-US" sz="1600" dirty="0"/>
              <a:t>guideline based approach (bottom row) applies ASCO cardiotoxicity </a:t>
            </a:r>
          </a:p>
          <a:p>
            <a:r>
              <a:rPr lang="en-US" sz="1600" dirty="0"/>
              <a:t>guidelines and standard exercise guidelines; </a:t>
            </a:r>
          </a:p>
          <a:p>
            <a:r>
              <a:rPr lang="en-US" sz="1600" dirty="0"/>
              <a:t>(2) ASCO guidelines and VO</a:t>
            </a:r>
            <a:r>
              <a:rPr lang="en-US" sz="1600" baseline="-25000" dirty="0"/>
              <a:t>2peak</a:t>
            </a:r>
            <a:r>
              <a:rPr lang="en-US" sz="1600" dirty="0"/>
              <a:t>-based approach (middle row) applies the addition </a:t>
            </a:r>
          </a:p>
          <a:p>
            <a:r>
              <a:rPr lang="en-US" sz="1600" dirty="0"/>
              <a:t>CPET for risk stratification and exercise prescription design; </a:t>
            </a:r>
          </a:p>
          <a:p>
            <a:r>
              <a:rPr lang="en-US" sz="1600" dirty="0"/>
              <a:t>(3) multidimensional data approach (top row) applies advanced analytics for both risk </a:t>
            </a:r>
          </a:p>
          <a:p>
            <a:r>
              <a:rPr lang="en-US" sz="1600" dirty="0"/>
              <a:t>stratification and targeted exercise prescription design. ASCO, </a:t>
            </a:r>
          </a:p>
          <a:p>
            <a:r>
              <a:rPr lang="en-US" sz="1600" dirty="0"/>
              <a:t>American Society of Clinical Oncology; CPET, cardiorespiratory exercise test.</a:t>
            </a:r>
          </a:p>
        </p:txBody>
      </p:sp>
    </p:spTree>
    <p:extLst>
      <p:ext uri="{BB962C8B-B14F-4D97-AF65-F5344CB8AC3E}">
        <p14:creationId xmlns:p14="http://schemas.microsoft.com/office/powerpoint/2010/main" val="625708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1169-6259-49CA-8177-78B715037C5A}"/>
              </a:ext>
            </a:extLst>
          </p:cNvPr>
          <p:cNvSpPr>
            <a:spLocks noGrp="1"/>
          </p:cNvSpPr>
          <p:nvPr>
            <p:ph type="title"/>
          </p:nvPr>
        </p:nvSpPr>
        <p:spPr>
          <a:xfrm>
            <a:off x="1447800" y="1066800"/>
            <a:ext cx="7499350" cy="1143000"/>
          </a:xfrm>
        </p:spPr>
        <p:txBody>
          <a:bodyPr>
            <a:normAutofit fontScale="90000"/>
          </a:bodyPr>
          <a:lstStyle/>
          <a:p>
            <a:br>
              <a:rPr lang="en-US" dirty="0">
                <a:effectLst/>
              </a:rPr>
            </a:br>
            <a:br>
              <a:rPr lang="en-US" dirty="0">
                <a:effectLst/>
              </a:rPr>
            </a:br>
            <a:br>
              <a:rPr lang="en-US" dirty="0">
                <a:effectLst/>
              </a:rPr>
            </a:br>
            <a:br>
              <a:rPr lang="en-US" dirty="0">
                <a:effectLst/>
              </a:rPr>
            </a:br>
            <a:br>
              <a:rPr lang="en-US" dirty="0">
                <a:effectLst/>
              </a:rPr>
            </a:br>
            <a:r>
              <a:rPr lang="en-US" dirty="0">
                <a:effectLst/>
              </a:rPr>
              <a:t>Bench-to-Bedside Approaches for Personalized Exercise Therapy in Cancer</a:t>
            </a:r>
            <a:br>
              <a:rPr lang="en-US" dirty="0">
                <a:effectLst/>
              </a:rPr>
            </a:br>
            <a:br>
              <a:rPr lang="en-US" dirty="0">
                <a:effectLst/>
              </a:rPr>
            </a:br>
            <a:r>
              <a:rPr lang="en-US" b="1" dirty="0">
                <a:effectLst/>
              </a:rPr>
              <a:t>Authors:</a:t>
            </a:r>
            <a:br>
              <a:rPr lang="en-US" b="1" dirty="0">
                <a:effectLst/>
              </a:rPr>
            </a:br>
            <a:r>
              <a:rPr lang="en-US" dirty="0">
                <a:effectLst/>
              </a:rPr>
              <a:t>Lee W. Jones, PhD,</a:t>
            </a:r>
            <a:br>
              <a:rPr lang="en-US" dirty="0">
                <a:effectLst/>
              </a:rPr>
            </a:br>
            <a:r>
              <a:rPr lang="en-US" dirty="0">
                <a:effectLst/>
              </a:rPr>
              <a:t>Neil D. Eves, PhD, and</a:t>
            </a:r>
            <a:br>
              <a:rPr lang="en-US" dirty="0">
                <a:effectLst/>
              </a:rPr>
            </a:br>
            <a:r>
              <a:rPr lang="en-US" dirty="0">
                <a:effectLst/>
              </a:rPr>
              <a:t>Jessica M. Scott, PhD</a:t>
            </a:r>
            <a:br>
              <a:rPr lang="en-US" dirty="0">
                <a:effectLst/>
              </a:rPr>
            </a:br>
            <a:r>
              <a:rPr lang="en-US" dirty="0">
                <a:effectLst/>
              </a:rPr>
              <a:t>ASCO Meeting Library 2017</a:t>
            </a:r>
            <a:br>
              <a:rPr lang="en-US" dirty="0">
                <a:effectLst/>
              </a:rPr>
            </a:br>
            <a:endParaRPr lang="en-US" dirty="0"/>
          </a:p>
        </p:txBody>
      </p:sp>
    </p:spTree>
    <p:extLst>
      <p:ext uri="{BB962C8B-B14F-4D97-AF65-F5344CB8AC3E}">
        <p14:creationId xmlns:p14="http://schemas.microsoft.com/office/powerpoint/2010/main" val="4265901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8964E8-5150-4BBE-B00D-3BA49E42EA2D}"/>
              </a:ext>
            </a:extLst>
          </p:cNvPr>
          <p:cNvSpPr/>
          <p:nvPr/>
        </p:nvSpPr>
        <p:spPr>
          <a:xfrm>
            <a:off x="1371600" y="76200"/>
            <a:ext cx="7162800" cy="1754326"/>
          </a:xfrm>
          <a:prstGeom prst="rect">
            <a:avLst/>
          </a:prstGeom>
        </p:spPr>
        <p:txBody>
          <a:bodyPr wrap="square">
            <a:spAutoFit/>
          </a:bodyPr>
          <a:lstStyle/>
          <a:p>
            <a:r>
              <a:rPr lang="en-US" dirty="0">
                <a:solidFill>
                  <a:schemeClr val="accent1">
                    <a:lumMod val="75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Cardio-Oncology Rehabilitation to Manage Cardiovascular Outcomes in Cancer Patients and Survivors: A Scientific Statement From the American Heart Association.</a:t>
            </a:r>
            <a:endParaRPr lang="en-US" dirty="0">
              <a:solidFill>
                <a:schemeClr val="accent1">
                  <a:lumMod val="75000"/>
                </a:schemeClr>
              </a:solidFill>
              <a:latin typeface="arial" panose="020B0604020202020204" pitchFamily="34" charset="0"/>
            </a:endParaRPr>
          </a:p>
          <a:p>
            <a:r>
              <a:rPr lang="en-US" dirty="0">
                <a:solidFill>
                  <a:srgbClr val="000000"/>
                </a:solidFill>
                <a:latin typeface="arial" panose="020B0604020202020204" pitchFamily="34" charset="0"/>
              </a:rPr>
              <a:t>Gilchrist SC et al.</a:t>
            </a:r>
          </a:p>
          <a:p>
            <a:r>
              <a:rPr lang="en-US" dirty="0">
                <a:solidFill>
                  <a:srgbClr val="000000"/>
                </a:solidFill>
                <a:latin typeface="arial" panose="020B0604020202020204" pitchFamily="34" charset="0"/>
              </a:rPr>
              <a:t>Circulation. 2019 Apr 8:CIR0000000000000679. </a:t>
            </a:r>
            <a:r>
              <a:rPr lang="en-US" dirty="0" err="1">
                <a:solidFill>
                  <a:srgbClr val="000000"/>
                </a:solidFill>
                <a:latin typeface="arial" panose="020B0604020202020204" pitchFamily="34" charset="0"/>
              </a:rPr>
              <a:t>doi</a:t>
            </a:r>
            <a:r>
              <a:rPr lang="en-US" dirty="0">
                <a:solidFill>
                  <a:srgbClr val="000000"/>
                </a:solidFill>
                <a:latin typeface="arial" panose="020B0604020202020204" pitchFamily="34" charset="0"/>
              </a:rPr>
              <a:t>: 10.1161/CIR.0000000000000679. [</a:t>
            </a:r>
            <a:r>
              <a:rPr lang="en-US" dirty="0" err="1">
                <a:solidFill>
                  <a:srgbClr val="000000"/>
                </a:solidFill>
                <a:latin typeface="arial" panose="020B0604020202020204" pitchFamily="34" charset="0"/>
              </a:rPr>
              <a:t>Epub</a:t>
            </a:r>
            <a:r>
              <a:rPr lang="en-US" dirty="0">
                <a:solidFill>
                  <a:srgbClr val="000000"/>
                </a:solidFill>
                <a:latin typeface="arial" panose="020B0604020202020204" pitchFamily="34" charset="0"/>
              </a:rPr>
              <a:t> ahead of print]</a:t>
            </a:r>
            <a:endParaRPr lang="en-US" b="0" i="0" dirty="0">
              <a:solidFill>
                <a:srgbClr val="000000"/>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5D169E1-4317-4485-BB3E-F7D4FAB68044}"/>
              </a:ext>
            </a:extLst>
          </p:cNvPr>
          <p:cNvSpPr>
            <a:spLocks noGrp="1"/>
          </p:cNvSpPr>
          <p:nvPr>
            <p:ph idx="1"/>
          </p:nvPr>
        </p:nvSpPr>
        <p:spPr>
          <a:xfrm>
            <a:off x="1066800" y="2286000"/>
            <a:ext cx="7499350" cy="3604230"/>
          </a:xfrm>
        </p:spPr>
        <p:txBody>
          <a:bodyPr/>
          <a:lstStyle/>
          <a:p>
            <a:r>
              <a:rPr lang="en-US" sz="1800" dirty="0" err="1"/>
              <a:t>CardioOncology</a:t>
            </a:r>
            <a:r>
              <a:rPr lang="en-US" sz="1800" dirty="0"/>
              <a:t> Rehabilitation (CORE)</a:t>
            </a:r>
          </a:p>
          <a:p>
            <a:r>
              <a:rPr lang="en-US" sz="1800" dirty="0"/>
              <a:t>Referral is not driven by a specific point in the cancer continuum but rather by a patient’s underlying risk of cardiac dysfunction; referral can be during therapy or in the survivorship period</a:t>
            </a:r>
          </a:p>
          <a:p>
            <a:r>
              <a:rPr lang="en-US" sz="1800" dirty="0"/>
              <a:t>CORE: patient assessment, nutrition counseling, weight management, bp/lipid/DM2 management, tobacco cessation, psychosocial and physical activity management</a:t>
            </a:r>
          </a:p>
          <a:p>
            <a:r>
              <a:rPr lang="en-US" sz="1800" dirty="0"/>
              <a:t>Highly individualized (type and duration)</a:t>
            </a:r>
          </a:p>
          <a:p>
            <a:r>
              <a:rPr lang="en-US" sz="1800" dirty="0"/>
              <a:t>CORE can be center or home based</a:t>
            </a:r>
          </a:p>
          <a:p>
            <a:r>
              <a:rPr lang="en-US" sz="1800" dirty="0"/>
              <a:t>Need research in field so can pave wave for reimbursement</a:t>
            </a:r>
          </a:p>
          <a:p>
            <a:r>
              <a:rPr lang="en-US" sz="1800" dirty="0"/>
              <a:t>Track all outcomes including economic (downstream healthcare use, ability to return to work, </a:t>
            </a:r>
            <a:r>
              <a:rPr lang="en-US" sz="1800" dirty="0" err="1"/>
              <a:t>etc</a:t>
            </a:r>
            <a:r>
              <a:rPr lang="en-US" sz="1800" dirty="0"/>
              <a:t>).</a:t>
            </a:r>
          </a:p>
        </p:txBody>
      </p:sp>
    </p:spTree>
    <p:extLst>
      <p:ext uri="{BB962C8B-B14F-4D97-AF65-F5344CB8AC3E}">
        <p14:creationId xmlns:p14="http://schemas.microsoft.com/office/powerpoint/2010/main" val="4080476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19400" y="1295400"/>
            <a:ext cx="3200400" cy="403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90600" y="311845"/>
            <a:ext cx="5099050" cy="602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53000" y="4953000"/>
            <a:ext cx="3429000" cy="1384995"/>
          </a:xfrm>
          <a:prstGeom prst="rect">
            <a:avLst/>
          </a:prstGeom>
          <a:solidFill>
            <a:schemeClr val="accent1">
              <a:lumMod val="40000"/>
              <a:lumOff val="60000"/>
            </a:schemeClr>
          </a:solidFill>
        </p:spPr>
        <p:txBody>
          <a:bodyPr wrap="square" rtlCol="0">
            <a:spAutoFit/>
          </a:bodyPr>
          <a:lstStyle/>
          <a:p>
            <a:r>
              <a:rPr lang="en-US" sz="2800" dirty="0">
                <a:latin typeface="Book Antiqua" panose="02040602050305030304" pitchFamily="18" charset="0"/>
              </a:rPr>
              <a:t>Franciscan Health Cardio-oncology Team</a:t>
            </a:r>
          </a:p>
        </p:txBody>
      </p:sp>
      <p:sp>
        <p:nvSpPr>
          <p:cNvPr id="3" name="TextBox 2">
            <a:extLst>
              <a:ext uri="{FF2B5EF4-FFF2-40B4-BE49-F238E27FC236}">
                <a16:creationId xmlns:a16="http://schemas.microsoft.com/office/drawing/2014/main" id="{E8CC3938-EAA0-4331-8E95-D6309A86C0A4}"/>
              </a:ext>
            </a:extLst>
          </p:cNvPr>
          <p:cNvSpPr txBox="1"/>
          <p:nvPr/>
        </p:nvSpPr>
        <p:spPr>
          <a:xfrm>
            <a:off x="6553200" y="1143000"/>
            <a:ext cx="2438400" cy="923330"/>
          </a:xfrm>
          <a:prstGeom prst="rect">
            <a:avLst/>
          </a:prstGeom>
          <a:noFill/>
        </p:spPr>
        <p:txBody>
          <a:bodyPr wrap="square" rtlCol="0">
            <a:spAutoFit/>
          </a:bodyPr>
          <a:lstStyle/>
          <a:p>
            <a:r>
              <a:rPr lang="en-US" dirty="0"/>
              <a:t>Vijay U. Rao</a:t>
            </a:r>
          </a:p>
          <a:p>
            <a:r>
              <a:rPr lang="en-US" dirty="0"/>
              <a:t>Vijay.rao@franciscanalliance.org</a:t>
            </a:r>
          </a:p>
        </p:txBody>
      </p:sp>
    </p:spTree>
    <p:extLst>
      <p:ext uri="{BB962C8B-B14F-4D97-AF65-F5344CB8AC3E}">
        <p14:creationId xmlns:p14="http://schemas.microsoft.com/office/powerpoint/2010/main" val="221649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r>
              <a:rPr lang="en-US" sz="3200">
                <a:effectLst>
                  <a:outerShdw blurRad="38100" dist="38100" dir="2700000" algn="tl">
                    <a:srgbClr val="DDDDDD"/>
                  </a:outerShdw>
                </a:effectLst>
                <a:latin typeface="Gill Sans MT" charset="0"/>
              </a:rPr>
              <a:t>References</a:t>
            </a:r>
          </a:p>
        </p:txBody>
      </p:sp>
      <p:sp>
        <p:nvSpPr>
          <p:cNvPr id="55299" name="Content Placeholder 2"/>
          <p:cNvSpPr>
            <a:spLocks noGrp="1"/>
          </p:cNvSpPr>
          <p:nvPr>
            <p:ph idx="1"/>
          </p:nvPr>
        </p:nvSpPr>
        <p:spPr>
          <a:xfrm>
            <a:off x="1371600" y="1143000"/>
            <a:ext cx="7499350" cy="4800600"/>
          </a:xfrm>
        </p:spPr>
        <p:txBody>
          <a:bodyPr/>
          <a:lstStyle/>
          <a:p>
            <a:r>
              <a:rPr lang="en-US" sz="1600" b="1">
                <a:latin typeface="Gill Sans MT" charset="0"/>
              </a:rPr>
              <a:t>Cardiovascular Toxic Effects of Targeted Cancer Therapies</a:t>
            </a:r>
          </a:p>
          <a:p>
            <a:pPr>
              <a:buFont typeface="Wingdings 2" charset="0"/>
              <a:buNone/>
            </a:pPr>
            <a:r>
              <a:rPr lang="en-US" sz="1600">
                <a:latin typeface="Gill Sans MT" charset="0"/>
              </a:rPr>
              <a:t>	Javid J. Moslehi, M.D. </a:t>
            </a:r>
          </a:p>
          <a:p>
            <a:pPr>
              <a:buFont typeface="Wingdings 2" charset="0"/>
              <a:buNone/>
            </a:pPr>
            <a:r>
              <a:rPr lang="en-US" sz="1600">
                <a:latin typeface="Gill Sans MT" charset="0"/>
              </a:rPr>
              <a:t>	N Engl J Med 2016; 375:1457-1467 </a:t>
            </a:r>
            <a:r>
              <a:rPr lang="en-US" sz="1600">
                <a:latin typeface="Gill Sans MT" charset="0"/>
                <a:hlinkClick r:id="rId2"/>
              </a:rPr>
              <a:t>October 13, 2016</a:t>
            </a:r>
            <a:r>
              <a:rPr lang="en-US" sz="1600">
                <a:latin typeface="Gill Sans MT" charset="0"/>
              </a:rPr>
              <a:t> DOI: 10.1056/NEJMra1100265</a:t>
            </a:r>
          </a:p>
          <a:p>
            <a:pPr>
              <a:buFont typeface="Wingdings 2" charset="0"/>
              <a:buNone/>
            </a:pPr>
            <a:endParaRPr lang="en-US" sz="1600">
              <a:latin typeface="Gill Sans MT" charset="0"/>
            </a:endParaRPr>
          </a:p>
          <a:p>
            <a:r>
              <a:rPr lang="en-US" sz="1600" b="1">
                <a:latin typeface="Gill Sans MT" charset="0"/>
              </a:rPr>
              <a:t>SCAI Expert Consensus Statement: Evaluation, Management, and Special Considerations of Cardio-Oncology Patients in the Cardiac Catheterization Laboratory </a:t>
            </a:r>
            <a:r>
              <a:rPr lang="en-US" sz="1600">
                <a:latin typeface="Gill Sans MT" charset="0"/>
              </a:rPr>
              <a:t>Iliescu et al.</a:t>
            </a:r>
          </a:p>
          <a:p>
            <a:pPr>
              <a:buFont typeface="Wingdings 2" charset="0"/>
              <a:buNone/>
            </a:pPr>
            <a:r>
              <a:rPr lang="en-US" sz="1600" i="1">
                <a:latin typeface="Gill Sans MT" charset="0"/>
              </a:rPr>
              <a:t>	</a:t>
            </a:r>
            <a:r>
              <a:rPr lang="en-US" sz="1600" i="1" u="sng">
                <a:latin typeface="Gill Sans MT" charset="0"/>
              </a:rPr>
              <a:t>Catheterization and Cardiovascular Interventions 00:00–00 (2015)</a:t>
            </a:r>
          </a:p>
          <a:p>
            <a:endParaRPr lang="en-US" sz="1600" b="1">
              <a:latin typeface="Gill Sans MT" charset="0"/>
            </a:endParaRPr>
          </a:p>
          <a:p>
            <a:r>
              <a:rPr lang="en-US" sz="1600" b="1">
                <a:latin typeface="Gill Sans MT" charset="0"/>
              </a:rPr>
              <a:t>Expert consensus for multimodality imaging evaluation of adult patients during and after cancer therapy: a report from the American Society of Echocardiography and the European Association of Cardiovascular Imaging.  </a:t>
            </a:r>
            <a:r>
              <a:rPr lang="en-US" sz="1600">
                <a:latin typeface="Gill Sans MT" charset="0"/>
              </a:rPr>
              <a:t>Plana, J.C et al.</a:t>
            </a:r>
          </a:p>
          <a:p>
            <a:pPr>
              <a:buFont typeface="Wingdings 2" charset="0"/>
              <a:buNone/>
            </a:pPr>
            <a:r>
              <a:rPr lang="en-US" sz="1600" i="1">
                <a:latin typeface="Gill Sans MT" charset="0"/>
              </a:rPr>
              <a:t>	</a:t>
            </a:r>
            <a:r>
              <a:rPr lang="en-US" sz="1600" i="1" u="sng">
                <a:latin typeface="Gill Sans MT" charset="0"/>
              </a:rPr>
              <a:t>J Am Soc Echocardiogr. 2014; 27: 911–939</a:t>
            </a:r>
          </a:p>
          <a:p>
            <a:endParaRPr lang="en-US" sz="1600" i="1" u="sng">
              <a:latin typeface="Gill Sans MT" charset="0"/>
            </a:endParaRPr>
          </a:p>
          <a:p>
            <a:endParaRPr lang="en-US">
              <a:latin typeface="Gill Sans MT"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499350" cy="1143000"/>
          </a:xfrm>
        </p:spPr>
        <p:txBody>
          <a:bodyPr vert="horz" wrap="square" lIns="91440" tIns="45720" rIns="91440" bIns="45720" numCol="1" anchorCtr="0" compatLnSpc="1">
            <a:prstTxWarp prst="textNoShape">
              <a:avLst/>
            </a:prstTxWarp>
            <a:normAutofit fontScale="90000"/>
          </a:bodyPr>
          <a:lstStyle/>
          <a:p>
            <a:pPr eaLnBrk="1" hangingPunct="1"/>
            <a:r>
              <a:rPr lang="en-US" sz="3900">
                <a:effectLst>
                  <a:outerShdw blurRad="38100" dist="38100" dir="2700000" algn="tl">
                    <a:srgbClr val="DDDDDD"/>
                  </a:outerShdw>
                </a:effectLst>
                <a:latin typeface="Gill Sans MT" charset="0"/>
              </a:rPr>
              <a:t>Pharmacologic Treatment for Anthracycline and Trastuzumab Cardiotoxicity</a:t>
            </a:r>
          </a:p>
        </p:txBody>
      </p:sp>
      <p:sp>
        <p:nvSpPr>
          <p:cNvPr id="41987" name="Content Placeholder 2"/>
          <p:cNvSpPr>
            <a:spLocks noGrp="1"/>
          </p:cNvSpPr>
          <p:nvPr>
            <p:ph idx="1"/>
          </p:nvPr>
        </p:nvSpPr>
        <p:spPr/>
        <p:txBody>
          <a:bodyPr/>
          <a:lstStyle/>
          <a:p>
            <a:pPr eaLnBrk="1" hangingPunct="1"/>
            <a:endParaRPr lang="en-US" dirty="0">
              <a:latin typeface="Gill Sans MT" charset="0"/>
            </a:endParaRPr>
          </a:p>
          <a:p>
            <a:pPr eaLnBrk="1" hangingPunct="1"/>
            <a:endParaRPr lang="en-US" dirty="0">
              <a:latin typeface="Gill Sans MT" charset="0"/>
            </a:endParaRPr>
          </a:p>
          <a:p>
            <a:pPr eaLnBrk="1" hangingPunct="1"/>
            <a:r>
              <a:rPr lang="en-US" dirty="0">
                <a:latin typeface="Gill Sans MT" charset="0"/>
              </a:rPr>
              <a:t>Ace-Inhibitors/Angiotensin Receptor Blockers</a:t>
            </a:r>
          </a:p>
          <a:p>
            <a:pPr eaLnBrk="1" hangingPunct="1"/>
            <a:r>
              <a:rPr lang="en-US" dirty="0">
                <a:latin typeface="Gill Sans MT" charset="0"/>
              </a:rPr>
              <a:t>Beta-blockers (carvedilol, nebivolol)</a:t>
            </a:r>
          </a:p>
          <a:p>
            <a:pPr eaLnBrk="1" hangingPunct="1"/>
            <a:r>
              <a:rPr lang="en-US" dirty="0">
                <a:latin typeface="Gill Sans MT" charset="0"/>
              </a:rPr>
              <a:t>Statins</a:t>
            </a:r>
          </a:p>
          <a:p>
            <a:pPr eaLnBrk="1" hangingPunct="1"/>
            <a:r>
              <a:rPr lang="en-US" dirty="0">
                <a:latin typeface="Gill Sans MT" charset="0"/>
              </a:rPr>
              <a:t>Dexrazoxane</a:t>
            </a:r>
          </a:p>
          <a:p>
            <a:pPr eaLnBrk="1" hangingPunct="1"/>
            <a:endParaRPr lang="en-US" dirty="0">
              <a:latin typeface="Gill Sans MT"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3CDE-2B85-4E92-88EC-03C7B8569E96}"/>
              </a:ext>
            </a:extLst>
          </p:cNvPr>
          <p:cNvSpPr>
            <a:spLocks noGrp="1"/>
          </p:cNvSpPr>
          <p:nvPr>
            <p:ph type="title"/>
          </p:nvPr>
        </p:nvSpPr>
        <p:spPr/>
        <p:txBody>
          <a:bodyPr/>
          <a:lstStyle/>
          <a:p>
            <a:r>
              <a:rPr lang="en-US" dirty="0"/>
              <a:t>PRADA study</a:t>
            </a:r>
          </a:p>
        </p:txBody>
      </p:sp>
      <p:sp>
        <p:nvSpPr>
          <p:cNvPr id="3" name="Content Placeholder 2">
            <a:extLst>
              <a:ext uri="{FF2B5EF4-FFF2-40B4-BE49-F238E27FC236}">
                <a16:creationId xmlns:a16="http://schemas.microsoft.com/office/drawing/2014/main" id="{C390B7EE-759E-429B-951B-17088461C2B6}"/>
              </a:ext>
            </a:extLst>
          </p:cNvPr>
          <p:cNvSpPr>
            <a:spLocks noGrp="1"/>
          </p:cNvSpPr>
          <p:nvPr>
            <p:ph idx="1"/>
          </p:nvPr>
        </p:nvSpPr>
        <p:spPr/>
        <p:txBody>
          <a:bodyPr/>
          <a:lstStyle/>
          <a:p>
            <a:r>
              <a:rPr lang="en-US" sz="2000" dirty="0"/>
              <a:t>2 x 2 factorial design studying effects of candesartan vs </a:t>
            </a:r>
            <a:r>
              <a:rPr lang="en-US" sz="2000" dirty="0" err="1"/>
              <a:t>metropolol</a:t>
            </a:r>
            <a:r>
              <a:rPr lang="en-US" sz="2000" dirty="0"/>
              <a:t> succinate on change in LV function (</a:t>
            </a:r>
            <a:r>
              <a:rPr lang="en-US" sz="2000" dirty="0" err="1"/>
              <a:t>cMRI</a:t>
            </a:r>
            <a:r>
              <a:rPr lang="en-US" sz="2000" dirty="0"/>
              <a:t> EF) with anthracycline chemotherapy in adjuvant setting for breast cancer with or without trastuzumab and/or radiation</a:t>
            </a:r>
          </a:p>
          <a:p>
            <a:r>
              <a:rPr lang="en-US" sz="2000" dirty="0"/>
              <a:t>120 patients followed up to 61 weeks</a:t>
            </a:r>
          </a:p>
          <a:p>
            <a:r>
              <a:rPr lang="en-US" sz="2000" dirty="0"/>
              <a:t>Principal Findings:</a:t>
            </a:r>
          </a:p>
          <a:p>
            <a:r>
              <a:rPr lang="en-US" sz="2000" dirty="0"/>
              <a:t>The primary outcome, decline in LVEF from baseline to end of the study, was -0.8% in the candesartan group versus -2.6% in the placebo group (p = 0.026 for between-group difference). Findings were the same among all tested subgroups. Metoprolol was not associated with a change in LVEF versus placebo. Findings were the same among all tested subgroups as well.</a:t>
            </a:r>
          </a:p>
          <a:p>
            <a:endParaRPr lang="en-US" sz="2000" dirty="0"/>
          </a:p>
          <a:p>
            <a:r>
              <a:rPr lang="en-US" sz="1600" dirty="0"/>
              <a:t>Gulati G, Heck SL, </a:t>
            </a:r>
            <a:r>
              <a:rPr lang="en-US" sz="1600" dirty="0" err="1"/>
              <a:t>Ree</a:t>
            </a:r>
            <a:r>
              <a:rPr lang="en-US" sz="1600" dirty="0"/>
              <a:t> AH, et al. </a:t>
            </a:r>
            <a:r>
              <a:rPr lang="en-US" sz="1600" i="1" u="sng" dirty="0">
                <a:hlinkClick r:id="rId2"/>
              </a:rPr>
              <a:t>Eur Heart J</a:t>
            </a:r>
            <a:r>
              <a:rPr lang="en-US" sz="1600" u="sng" dirty="0">
                <a:hlinkClick r:id="rId2"/>
              </a:rPr>
              <a:t> 2016;Feb 21:[</a:t>
            </a:r>
            <a:r>
              <a:rPr lang="en-US" sz="1600" u="sng" dirty="0" err="1">
                <a:hlinkClick r:id="rId2"/>
              </a:rPr>
              <a:t>Epub</a:t>
            </a:r>
            <a:r>
              <a:rPr lang="en-US" sz="1600" u="sng" dirty="0">
                <a:hlinkClick r:id="rId2"/>
              </a:rPr>
              <a:t> ahead of print]</a:t>
            </a:r>
            <a:r>
              <a:rPr lang="en-US" sz="1600" dirty="0"/>
              <a:t>.</a:t>
            </a:r>
          </a:p>
          <a:p>
            <a:endParaRPr lang="en-US" dirty="0"/>
          </a:p>
        </p:txBody>
      </p:sp>
    </p:spTree>
    <p:extLst>
      <p:ext uri="{BB962C8B-B14F-4D97-AF65-F5344CB8AC3E}">
        <p14:creationId xmlns:p14="http://schemas.microsoft.com/office/powerpoint/2010/main" val="3502112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11837"/>
            <a:ext cx="7499350" cy="1143000"/>
          </a:xfrm>
        </p:spPr>
        <p:txBody>
          <a:bodyPr vert="horz" wrap="square" lIns="91440" tIns="45720" rIns="91440" bIns="45720" numCol="1" anchorCtr="0" compatLnSpc="1">
            <a:prstTxWarp prst="textNoShape">
              <a:avLst/>
            </a:prstTxWarp>
          </a:bodyPr>
          <a:lstStyle/>
          <a:p>
            <a:r>
              <a:rPr lang="en-US" dirty="0">
                <a:effectLst>
                  <a:outerShdw blurRad="38100" dist="38100" dir="2700000" algn="tl">
                    <a:srgbClr val="DDDDDD"/>
                  </a:outerShdw>
                </a:effectLst>
                <a:latin typeface="Gill Sans MT" charset="0"/>
              </a:rPr>
              <a:t>Outline</a:t>
            </a:r>
          </a:p>
        </p:txBody>
      </p:sp>
      <p:sp>
        <p:nvSpPr>
          <p:cNvPr id="10243" name="Content Placeholder 2"/>
          <p:cNvSpPr>
            <a:spLocks noGrp="1"/>
          </p:cNvSpPr>
          <p:nvPr>
            <p:ph idx="1"/>
          </p:nvPr>
        </p:nvSpPr>
        <p:spPr>
          <a:xfrm>
            <a:off x="1219200" y="1219200"/>
            <a:ext cx="7715250" cy="4800600"/>
          </a:xfrm>
        </p:spPr>
        <p:txBody>
          <a:bodyPr/>
          <a:lstStyle/>
          <a:p>
            <a:r>
              <a:rPr lang="en-US" sz="2800" dirty="0" err="1">
                <a:latin typeface="Gill Sans MT" charset="0"/>
              </a:rPr>
              <a:t>CardioOncology</a:t>
            </a:r>
            <a:r>
              <a:rPr lang="en-US" sz="2800" dirty="0">
                <a:latin typeface="Gill Sans MT" charset="0"/>
              </a:rPr>
              <a:t>: Historical perspective</a:t>
            </a:r>
          </a:p>
          <a:p>
            <a:pPr lvl="1"/>
            <a:r>
              <a:rPr lang="en-US" dirty="0">
                <a:latin typeface="Gill Sans MT" charset="0"/>
              </a:rPr>
              <a:t>Anthracyclines</a:t>
            </a:r>
          </a:p>
          <a:p>
            <a:pPr lvl="1"/>
            <a:r>
              <a:rPr lang="en-US" dirty="0">
                <a:latin typeface="Gill Sans MT" charset="0"/>
              </a:rPr>
              <a:t>Radiation therapy</a:t>
            </a:r>
          </a:p>
          <a:p>
            <a:r>
              <a:rPr lang="en-US" sz="2800" dirty="0">
                <a:latin typeface="Gill Sans MT" charset="0"/>
              </a:rPr>
              <a:t>Molecular Targeted Therapies (Precision Medicine)</a:t>
            </a:r>
          </a:p>
          <a:p>
            <a:pPr lvl="1"/>
            <a:r>
              <a:rPr lang="en-US" dirty="0" err="1">
                <a:latin typeface="Gill Sans MT" charset="0"/>
              </a:rPr>
              <a:t>Trastuzumab</a:t>
            </a:r>
            <a:r>
              <a:rPr lang="en-US" dirty="0">
                <a:latin typeface="Gill Sans MT" charset="0"/>
              </a:rPr>
              <a:t> (Herceptin®)</a:t>
            </a:r>
          </a:p>
          <a:p>
            <a:pPr lvl="1"/>
            <a:r>
              <a:rPr lang="en-US" dirty="0">
                <a:latin typeface="Gill Sans MT" charset="0"/>
              </a:rPr>
              <a:t>Tyrosine Kinase Inhibitors (TKIs)</a:t>
            </a:r>
          </a:p>
          <a:p>
            <a:pPr lvl="1"/>
            <a:r>
              <a:rPr lang="en-US" dirty="0">
                <a:latin typeface="Gill Sans MT" charset="0"/>
              </a:rPr>
              <a:t>Immune Checkpoint Inhibitors (ICIs)</a:t>
            </a:r>
          </a:p>
          <a:p>
            <a:r>
              <a:rPr lang="en-US" sz="2800" dirty="0">
                <a:latin typeface="Gill Sans MT" charset="0"/>
              </a:rPr>
              <a:t>Franciscan </a:t>
            </a:r>
            <a:r>
              <a:rPr lang="en-US" sz="2800" dirty="0" err="1">
                <a:latin typeface="Gill Sans MT" charset="0"/>
              </a:rPr>
              <a:t>CardioOncology</a:t>
            </a:r>
            <a:r>
              <a:rPr lang="en-US" sz="2800" dirty="0">
                <a:latin typeface="Gill Sans MT" charset="0"/>
              </a:rPr>
              <a:t> Clinic</a:t>
            </a:r>
          </a:p>
          <a:p>
            <a:r>
              <a:rPr lang="en-US" sz="2800" dirty="0">
                <a:latin typeface="Gill Sans MT" charset="0"/>
              </a:rPr>
              <a:t>New Frontier: exercise/rehab for cancer patients</a:t>
            </a:r>
          </a:p>
          <a:p>
            <a:pPr lvl="1"/>
            <a:endParaRPr lang="en-US" dirty="0">
              <a:latin typeface="Gill Sans MT" charset="0"/>
            </a:endParaRPr>
          </a:p>
          <a:p>
            <a:pPr marL="82550" indent="0">
              <a:buNone/>
            </a:pPr>
            <a:endParaRPr lang="en-US" dirty="0">
              <a:latin typeface="Gill Sans MT" charset="0"/>
            </a:endParaRPr>
          </a:p>
          <a:p>
            <a:endParaRPr lang="en-US" dirty="0">
              <a:latin typeface="Gill Sans MT"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a:effectLst>
                  <a:outerShdw blurRad="38100" dist="38100" dir="2700000" algn="tl">
                    <a:srgbClr val="DDDDDD"/>
                  </a:outerShdw>
                </a:effectLst>
                <a:latin typeface="Gill Sans MT" charset="0"/>
              </a:rPr>
              <a:t>Anthracyclines</a:t>
            </a:r>
          </a:p>
        </p:txBody>
      </p:sp>
      <p:sp>
        <p:nvSpPr>
          <p:cNvPr id="18435" name="Content Placeholder 2"/>
          <p:cNvSpPr>
            <a:spLocks noGrp="1"/>
          </p:cNvSpPr>
          <p:nvPr>
            <p:ph idx="1"/>
          </p:nvPr>
        </p:nvSpPr>
        <p:spPr/>
        <p:txBody>
          <a:bodyPr/>
          <a:lstStyle/>
          <a:p>
            <a:pPr eaLnBrk="1" hangingPunct="1"/>
            <a:r>
              <a:rPr lang="en-US" sz="2400" dirty="0">
                <a:latin typeface="Gill Sans MT" charset="0"/>
              </a:rPr>
              <a:t>In the 1950s, daunorubicin, a compound isolated from the soil bacterium </a:t>
            </a:r>
            <a:r>
              <a:rPr lang="en-US" sz="2400" i="1" dirty="0">
                <a:latin typeface="Gill Sans MT" charset="0"/>
              </a:rPr>
              <a:t>Streptomyces </a:t>
            </a:r>
            <a:r>
              <a:rPr lang="en-US" sz="2400" i="1" dirty="0" err="1">
                <a:latin typeface="Gill Sans MT" charset="0"/>
              </a:rPr>
              <a:t>peucetius</a:t>
            </a:r>
            <a:r>
              <a:rPr lang="en-US" sz="2400" i="1" dirty="0">
                <a:latin typeface="Gill Sans MT" charset="0"/>
              </a:rPr>
              <a:t>, </a:t>
            </a:r>
            <a:r>
              <a:rPr lang="en-US" sz="2400" dirty="0">
                <a:latin typeface="Gill Sans MT" charset="0"/>
              </a:rPr>
              <a:t>was found effective against tumors in mice, and eventually, acute leukemia and lymphoma.</a:t>
            </a:r>
          </a:p>
          <a:p>
            <a:r>
              <a:rPr lang="en-US" sz="2400" dirty="0">
                <a:latin typeface="Gill Sans MT" charset="0"/>
              </a:rPr>
              <a:t>Among the most effective anticancer treatments ever developed and are effective against more types of cancer than any other class of chemotherapeutic agents</a:t>
            </a:r>
          </a:p>
          <a:p>
            <a:pPr eaLnBrk="1" hangingPunct="1"/>
            <a:r>
              <a:rPr lang="en-US" sz="2400" dirty="0">
                <a:latin typeface="Gill Sans MT" charset="0"/>
              </a:rPr>
              <a:t>MOA: intercalates between DNA/RNA, affects topoisomerase II, free radial generation</a:t>
            </a:r>
          </a:p>
          <a:p>
            <a:pPr lvl="1" eaLnBrk="1" hangingPunct="1">
              <a:buFont typeface="Verdana" charset="0"/>
              <a:buNone/>
            </a:pPr>
            <a:r>
              <a:rPr lang="en-US" sz="2400" dirty="0">
                <a:latin typeface="Gill Sans MT" charset="0"/>
              </a:rPr>
              <a:t>-  Associated with troubling side-effect: cardiotoxicity (in some cases: irreversible), many of whom went to require heart transplant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annals.org/data/Journals/AIM/19860/8FF1.jpe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1143000"/>
            <a:ext cx="815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p:cNvSpPr txBox="1">
            <a:spLocks noChangeArrowheads="1"/>
          </p:cNvSpPr>
          <p:nvPr/>
        </p:nvSpPr>
        <p:spPr bwMode="auto">
          <a:xfrm>
            <a:off x="2590800" y="6324600"/>
            <a:ext cx="4621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latin typeface="Gill Sans MT" charset="0"/>
              </a:rPr>
              <a:t>Shan et al. </a:t>
            </a:r>
            <a:r>
              <a:rPr lang="sv-SE" i="1">
                <a:latin typeface="Gill Sans MT" charset="0"/>
              </a:rPr>
              <a:t>Ann Intern Med. </a:t>
            </a:r>
            <a:r>
              <a:rPr lang="sv-SE">
                <a:latin typeface="Gill Sans MT" charset="0"/>
              </a:rPr>
              <a:t>1996;125(1):47-58.</a:t>
            </a:r>
            <a:endParaRPr lang="en-US">
              <a:latin typeface="Gill Sans MT" charset="0"/>
            </a:endParaRPr>
          </a:p>
        </p:txBody>
      </p:sp>
      <p:sp>
        <p:nvSpPr>
          <p:cNvPr id="19460" name="TextBox 3"/>
          <p:cNvSpPr txBox="1">
            <a:spLocks noChangeArrowheads="1"/>
          </p:cNvSpPr>
          <p:nvPr/>
        </p:nvSpPr>
        <p:spPr bwMode="auto">
          <a:xfrm>
            <a:off x="1752600" y="304800"/>
            <a:ext cx="6692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3200"/>
              <a:t>Anthracycline Dose Cardiac Toxicity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l="11229" t="19014" r="24767" b="530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ChangeArrowheads="1"/>
          </p:cNvSpPr>
          <p:nvPr/>
        </p:nvSpPr>
        <p:spPr bwMode="auto">
          <a:xfrm>
            <a:off x="228600" y="6381750"/>
            <a:ext cx="571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Berry GJ, Jorden M. Pediatr Blood &amp; Vancer 2005:44:630-7</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46004</TotalTime>
  <Words>1440</Words>
  <Application>Microsoft Office PowerPoint</Application>
  <PresentationFormat>On-screen Show (4:3)</PresentationFormat>
  <Paragraphs>150</Paragraphs>
  <Slides>48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-apple-system</vt:lpstr>
      <vt:lpstr>Arial</vt:lpstr>
      <vt:lpstr>Arial</vt:lpstr>
      <vt:lpstr>Book Antiqua</vt:lpstr>
      <vt:lpstr>Calibri</vt:lpstr>
      <vt:lpstr>Gill Sans MT</vt:lpstr>
      <vt:lpstr>Verdana</vt:lpstr>
      <vt:lpstr>Wingdings 2</vt:lpstr>
      <vt:lpstr>Solstice</vt:lpstr>
      <vt:lpstr>CardioOncology: The Promise and Pitfalls of Personalized Medicine</vt:lpstr>
      <vt:lpstr>Presenter Disclosure Information CardioOncology:The Promise and Pitfalls of Personalized Medicine  Vijay Rao, MD, PhD, FACC, FASE, FHFSA</vt:lpstr>
      <vt:lpstr>Why a new subspecialty of Cardiovascular Medicine?</vt:lpstr>
      <vt:lpstr>2015 CDC US Mortality Data</vt:lpstr>
      <vt:lpstr>PowerPoint Presentation</vt:lpstr>
      <vt:lpstr>Outline</vt:lpstr>
      <vt:lpstr>Anthracyclines</vt:lpstr>
      <vt:lpstr>PowerPoint Presentation</vt:lpstr>
      <vt:lpstr>PowerPoint Presentation</vt:lpstr>
      <vt:lpstr>PowerPoint Presentation</vt:lpstr>
      <vt:lpstr>PowerPoint Presentation</vt:lpstr>
      <vt:lpstr>PowerPoint Presentation</vt:lpstr>
      <vt:lpstr>PowerPoint Presentation</vt:lpstr>
      <vt:lpstr>CardioOncology Mission  </vt:lpstr>
      <vt:lpstr>Radiation Therapy and CV disease</vt:lpstr>
      <vt:lpstr>PowerPoint Presentation</vt:lpstr>
      <vt:lpstr>Radiation Induced Cardiotoxicity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Echocardiography</vt:lpstr>
      <vt:lpstr>Myocardial strain analysis</vt:lpstr>
      <vt:lpstr>Cardiac MRI</vt:lpstr>
      <vt:lpstr>Angiogenesis Inhibitors: HTN</vt:lpstr>
      <vt:lpstr>VEGF Inhibition links to CV disease</vt:lpstr>
      <vt:lpstr>Franciscan Health: CardioOncology Clinic</vt:lpstr>
      <vt:lpstr>PowerPoint Presentation</vt:lpstr>
      <vt:lpstr>PowerPoint Presentation</vt:lpstr>
      <vt:lpstr>Case-control study of heart rate abnormalities across the breast cancer survivorship continuum </vt:lpstr>
      <vt:lpstr>Personalized Exercise Therapy in Cancer</vt:lpstr>
      <vt:lpstr>Individualization</vt:lpstr>
      <vt:lpstr>PowerPoint Presentation</vt:lpstr>
      <vt:lpstr>PowerPoint Presentation</vt:lpstr>
      <vt:lpstr>     Bench-to-Bedside Approaches for Personalized Exercise Therapy in Cancer  Authors: Lee W. Jones, PhD, Neil D. Eves, PhD, and Jessica M. Scott, PhD ASCO Meeting Library 2017 </vt:lpstr>
      <vt:lpstr>PowerPoint Presentation</vt:lpstr>
      <vt:lpstr>PowerPoint Presentation</vt:lpstr>
      <vt:lpstr>References</vt:lpstr>
      <vt:lpstr>Pharmacologic Treatment for Anthracycline and Trastuzumab Cardiotoxicity</vt:lpstr>
      <vt:lpstr>PRADA study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CardioOncology: Collaboration in Care</dc:title>
  <dc:creator>Vijay Rao</dc:creator>
  <cp:lastModifiedBy>Sunila R</cp:lastModifiedBy>
  <cp:revision>137</cp:revision>
  <dcterms:created xsi:type="dcterms:W3CDTF">2015-07-23T15:35:29Z</dcterms:created>
  <dcterms:modified xsi:type="dcterms:W3CDTF">2019-04-25T02:09:23Z</dcterms:modified>
</cp:coreProperties>
</file>