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65" r:id="rId2"/>
    <p:sldId id="479" r:id="rId3"/>
    <p:sldId id="423" r:id="rId4"/>
    <p:sldId id="441" r:id="rId5"/>
    <p:sldId id="451" r:id="rId6"/>
    <p:sldId id="455" r:id="rId7"/>
    <p:sldId id="338" r:id="rId8"/>
    <p:sldId id="439" r:id="rId9"/>
    <p:sldId id="450" r:id="rId10"/>
    <p:sldId id="270" r:id="rId11"/>
    <p:sldId id="443" r:id="rId12"/>
    <p:sldId id="458" r:id="rId13"/>
    <p:sldId id="374" r:id="rId14"/>
    <p:sldId id="426" r:id="rId15"/>
    <p:sldId id="377" r:id="rId16"/>
    <p:sldId id="378" r:id="rId17"/>
    <p:sldId id="379" r:id="rId18"/>
    <p:sldId id="380" r:id="rId19"/>
    <p:sldId id="407" r:id="rId20"/>
    <p:sldId id="478" r:id="rId21"/>
    <p:sldId id="462" r:id="rId22"/>
    <p:sldId id="463" r:id="rId23"/>
    <p:sldId id="464" r:id="rId24"/>
    <p:sldId id="465" r:id="rId25"/>
    <p:sldId id="466" r:id="rId26"/>
    <p:sldId id="409" r:id="rId27"/>
    <p:sldId id="456" r:id="rId28"/>
    <p:sldId id="470" r:id="rId29"/>
    <p:sldId id="468" r:id="rId30"/>
    <p:sldId id="469" r:id="rId31"/>
    <p:sldId id="444" r:id="rId32"/>
    <p:sldId id="408" r:id="rId33"/>
    <p:sldId id="425" r:id="rId34"/>
    <p:sldId id="471" r:id="rId35"/>
    <p:sldId id="472" r:id="rId36"/>
    <p:sldId id="422" r:id="rId37"/>
    <p:sldId id="457"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249" autoAdjust="0"/>
  </p:normalViewPr>
  <p:slideViewPr>
    <p:cSldViewPr snapToGrid="0">
      <p:cViewPr>
        <p:scale>
          <a:sx n="68" d="100"/>
          <a:sy n="68" d="100"/>
        </p:scale>
        <p:origin x="4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FB7AA7-99EE-4664-A604-B17B812465A2}" type="datetimeFigureOut">
              <a:rPr lang="en-US" smtClean="0"/>
              <a:t>4/14/2019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3D2BC9-D36E-4283-AA94-A480F235C9DC}" type="slidenum">
              <a:rPr lang="en-US" smtClean="0"/>
              <a:t>‹#›</a:t>
            </a:fld>
            <a:endParaRPr lang="en-US" dirty="0"/>
          </a:p>
        </p:txBody>
      </p:sp>
    </p:spTree>
    <p:extLst>
      <p:ext uri="{BB962C8B-B14F-4D97-AF65-F5344CB8AC3E}">
        <p14:creationId xmlns:p14="http://schemas.microsoft.com/office/powerpoint/2010/main" val="2416734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DB62A8-B828-427A-BABE-660C26C2D6A1}" type="slidenum">
              <a:rPr lang="en-US" smtClean="0"/>
              <a:t>2</a:t>
            </a:fld>
            <a:endParaRPr lang="en-US" dirty="0"/>
          </a:p>
        </p:txBody>
      </p:sp>
    </p:spTree>
    <p:extLst>
      <p:ext uri="{BB962C8B-B14F-4D97-AF65-F5344CB8AC3E}">
        <p14:creationId xmlns:p14="http://schemas.microsoft.com/office/powerpoint/2010/main" val="17438849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DB62A8-B828-427A-BABE-660C26C2D6A1}" type="slidenum">
              <a:rPr lang="en-US" smtClean="0"/>
              <a:t>20</a:t>
            </a:fld>
            <a:endParaRPr lang="en-US" dirty="0"/>
          </a:p>
        </p:txBody>
      </p:sp>
    </p:spTree>
    <p:extLst>
      <p:ext uri="{BB962C8B-B14F-4D97-AF65-F5344CB8AC3E}">
        <p14:creationId xmlns:p14="http://schemas.microsoft.com/office/powerpoint/2010/main" val="1661631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eaLnBrk="0" fontAlgn="base" hangingPunct="0">
              <a:spcBef>
                <a:spcPct val="20000"/>
              </a:spcBef>
              <a:spcAft>
                <a:spcPct val="0"/>
              </a:spcAft>
              <a:buClr>
                <a:srgbClr val="194476"/>
              </a:buClr>
              <a:buSzPct val="110000"/>
              <a:buFont typeface="Wingdings" pitchFamily="2" charset="2"/>
              <a:buChar char="§"/>
              <a:defRPr/>
            </a:pPr>
            <a:endParaRPr lang="en-US" dirty="0"/>
          </a:p>
        </p:txBody>
      </p:sp>
      <p:sp>
        <p:nvSpPr>
          <p:cNvPr id="4" name="Slide Number Placeholder 3"/>
          <p:cNvSpPr>
            <a:spLocks noGrp="1"/>
          </p:cNvSpPr>
          <p:nvPr>
            <p:ph type="sldNum" sz="quarter" idx="5"/>
          </p:nvPr>
        </p:nvSpPr>
        <p:spPr/>
        <p:txBody>
          <a:bodyPr/>
          <a:lstStyle/>
          <a:p>
            <a:fld id="{C0DB62A8-B828-427A-BABE-660C26C2D6A1}" type="slidenum">
              <a:rPr lang="en-US" smtClean="0"/>
              <a:t>25</a:t>
            </a:fld>
            <a:endParaRPr lang="en-US" dirty="0"/>
          </a:p>
        </p:txBody>
      </p:sp>
    </p:spTree>
    <p:extLst>
      <p:ext uri="{BB962C8B-B14F-4D97-AF65-F5344CB8AC3E}">
        <p14:creationId xmlns:p14="http://schemas.microsoft.com/office/powerpoint/2010/main" val="20428563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DB62A8-B828-427A-BABE-660C26C2D6A1}" type="slidenum">
              <a:rPr lang="en-US" smtClean="0"/>
              <a:t>26</a:t>
            </a:fld>
            <a:endParaRPr lang="en-US" dirty="0"/>
          </a:p>
        </p:txBody>
      </p:sp>
    </p:spTree>
    <p:extLst>
      <p:ext uri="{BB962C8B-B14F-4D97-AF65-F5344CB8AC3E}">
        <p14:creationId xmlns:p14="http://schemas.microsoft.com/office/powerpoint/2010/main" val="1890870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DB62A8-B828-427A-BABE-660C26C2D6A1}" type="slidenum">
              <a:rPr lang="en-US" smtClean="0"/>
              <a:t>27</a:t>
            </a:fld>
            <a:endParaRPr lang="en-US" dirty="0"/>
          </a:p>
        </p:txBody>
      </p:sp>
    </p:spTree>
    <p:extLst>
      <p:ext uri="{BB962C8B-B14F-4D97-AF65-F5344CB8AC3E}">
        <p14:creationId xmlns:p14="http://schemas.microsoft.com/office/powerpoint/2010/main" val="24896471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DB62A8-B828-427A-BABE-660C26C2D6A1}" type="slidenum">
              <a:rPr lang="en-US" smtClean="0"/>
              <a:t>28</a:t>
            </a:fld>
            <a:endParaRPr lang="en-US" dirty="0"/>
          </a:p>
        </p:txBody>
      </p:sp>
    </p:spTree>
    <p:extLst>
      <p:ext uri="{BB962C8B-B14F-4D97-AF65-F5344CB8AC3E}">
        <p14:creationId xmlns:p14="http://schemas.microsoft.com/office/powerpoint/2010/main" val="17446060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DB62A8-B828-427A-BABE-660C26C2D6A1}" type="slidenum">
              <a:rPr lang="en-US" smtClean="0"/>
              <a:t>29</a:t>
            </a:fld>
            <a:endParaRPr lang="en-US" dirty="0"/>
          </a:p>
        </p:txBody>
      </p:sp>
    </p:spTree>
    <p:extLst>
      <p:ext uri="{BB962C8B-B14F-4D97-AF65-F5344CB8AC3E}">
        <p14:creationId xmlns:p14="http://schemas.microsoft.com/office/powerpoint/2010/main" val="13521655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DB62A8-B828-427A-BABE-660C26C2D6A1}" type="slidenum">
              <a:rPr lang="en-US" smtClean="0"/>
              <a:t>30</a:t>
            </a:fld>
            <a:endParaRPr lang="en-US" dirty="0"/>
          </a:p>
        </p:txBody>
      </p:sp>
    </p:spTree>
    <p:extLst>
      <p:ext uri="{BB962C8B-B14F-4D97-AF65-F5344CB8AC3E}">
        <p14:creationId xmlns:p14="http://schemas.microsoft.com/office/powerpoint/2010/main" val="35073140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DB62A8-B828-427A-BABE-660C26C2D6A1}" type="slidenum">
              <a:rPr lang="en-US" smtClean="0"/>
              <a:t>31</a:t>
            </a:fld>
            <a:endParaRPr lang="en-US" dirty="0"/>
          </a:p>
        </p:txBody>
      </p:sp>
    </p:spTree>
    <p:extLst>
      <p:ext uri="{BB962C8B-B14F-4D97-AF65-F5344CB8AC3E}">
        <p14:creationId xmlns:p14="http://schemas.microsoft.com/office/powerpoint/2010/main" val="41101826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829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tLang="en-US" dirty="0"/>
          </a:p>
        </p:txBody>
      </p:sp>
      <p:sp>
        <p:nvSpPr>
          <p:cNvPr id="82948" name="Slide Number Placeholder 3"/>
          <p:cNvSpPr>
            <a:spLocks noGrp="1"/>
          </p:cNvSpPr>
          <p:nvPr>
            <p:ph type="sldNum" sz="quarter" idx="5"/>
          </p:nvPr>
        </p:nvSpPr>
        <p:spPr bwMode="auto">
          <a:noFill/>
          <a:ln>
            <a:miter lim="800000"/>
            <a:headEnd/>
            <a:tailEnd/>
          </a:ln>
        </p:spPr>
        <p:txBody>
          <a:bodyPr/>
          <a:lstStyle/>
          <a:p>
            <a:fld id="{E04188BE-82ED-4AA0-961D-242BC14A25D9}" type="slidenum">
              <a:rPr lang="en-US">
                <a:solidFill>
                  <a:prstClr val="black"/>
                </a:solidFill>
              </a:rPr>
              <a:pPr/>
              <a:t>32</a:t>
            </a:fld>
            <a:endParaRPr lang="en-US" dirty="0">
              <a:solidFill>
                <a:prstClr val="black"/>
              </a:solidFill>
            </a:endParaRPr>
          </a:p>
        </p:txBody>
      </p:sp>
    </p:spTree>
    <p:extLst>
      <p:ext uri="{BB962C8B-B14F-4D97-AF65-F5344CB8AC3E}">
        <p14:creationId xmlns:p14="http://schemas.microsoft.com/office/powerpoint/2010/main" val="29835159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EB9CD9-19BC-42D7-8F66-26C79AE089F1}" type="slidenum">
              <a:rPr lang="en-US" smtClean="0"/>
              <a:pPr/>
              <a:t>36</a:t>
            </a:fld>
            <a:endParaRPr lang="en-US" dirty="0"/>
          </a:p>
        </p:txBody>
      </p:sp>
    </p:spTree>
    <p:extLst>
      <p:ext uri="{BB962C8B-B14F-4D97-AF65-F5344CB8AC3E}">
        <p14:creationId xmlns:p14="http://schemas.microsoft.com/office/powerpoint/2010/main" val="4096935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EB9CD9-19BC-42D7-8F66-26C79AE089F1}" type="slidenum">
              <a:rPr lang="en-US" smtClean="0"/>
              <a:pPr/>
              <a:t>3</a:t>
            </a:fld>
            <a:endParaRPr lang="en-US" dirty="0"/>
          </a:p>
        </p:txBody>
      </p:sp>
    </p:spTree>
    <p:extLst>
      <p:ext uri="{BB962C8B-B14F-4D97-AF65-F5344CB8AC3E}">
        <p14:creationId xmlns:p14="http://schemas.microsoft.com/office/powerpoint/2010/main" val="2880225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55650" indent="-290513">
              <a:spcBef>
                <a:spcPct val="30000"/>
              </a:spcBef>
              <a:defRPr sz="1200">
                <a:solidFill>
                  <a:schemeClr val="tx1"/>
                </a:solidFill>
                <a:latin typeface="Calibri" panose="020F0502020204030204" pitchFamily="34" charset="0"/>
              </a:defRPr>
            </a:lvl2pPr>
            <a:lvl3pPr marL="1163638" indent="-231775">
              <a:spcBef>
                <a:spcPct val="30000"/>
              </a:spcBef>
              <a:defRPr sz="1200">
                <a:solidFill>
                  <a:schemeClr val="tx1"/>
                </a:solidFill>
                <a:latin typeface="Calibri" panose="020F0502020204030204" pitchFamily="34" charset="0"/>
              </a:defRPr>
            </a:lvl3pPr>
            <a:lvl4pPr marL="1630363" indent="-231775">
              <a:spcBef>
                <a:spcPct val="30000"/>
              </a:spcBef>
              <a:defRPr sz="1200">
                <a:solidFill>
                  <a:schemeClr val="tx1"/>
                </a:solidFill>
                <a:latin typeface="Calibri" panose="020F0502020204030204" pitchFamily="34" charset="0"/>
              </a:defRPr>
            </a:lvl4pPr>
            <a:lvl5pPr marL="2095500" indent="-231775">
              <a:spcBef>
                <a:spcPct val="30000"/>
              </a:spcBef>
              <a:defRPr sz="1200">
                <a:solidFill>
                  <a:schemeClr val="tx1"/>
                </a:solidFill>
                <a:latin typeface="Calibri" panose="020F0502020204030204" pitchFamily="34" charset="0"/>
              </a:defRPr>
            </a:lvl5pPr>
            <a:lvl6pPr marL="2552700" indent="-231775" eaLnBrk="0" fontAlgn="base" hangingPunct="0">
              <a:spcBef>
                <a:spcPct val="30000"/>
              </a:spcBef>
              <a:spcAft>
                <a:spcPct val="0"/>
              </a:spcAft>
              <a:defRPr sz="1200">
                <a:solidFill>
                  <a:schemeClr val="tx1"/>
                </a:solidFill>
                <a:latin typeface="Calibri" panose="020F0502020204030204" pitchFamily="34" charset="0"/>
              </a:defRPr>
            </a:lvl6pPr>
            <a:lvl7pPr marL="3009900" indent="-231775" eaLnBrk="0" fontAlgn="base" hangingPunct="0">
              <a:spcBef>
                <a:spcPct val="30000"/>
              </a:spcBef>
              <a:spcAft>
                <a:spcPct val="0"/>
              </a:spcAft>
              <a:defRPr sz="1200">
                <a:solidFill>
                  <a:schemeClr val="tx1"/>
                </a:solidFill>
                <a:latin typeface="Calibri" panose="020F0502020204030204" pitchFamily="34" charset="0"/>
              </a:defRPr>
            </a:lvl7pPr>
            <a:lvl8pPr marL="3467100" indent="-231775" eaLnBrk="0" fontAlgn="base" hangingPunct="0">
              <a:spcBef>
                <a:spcPct val="30000"/>
              </a:spcBef>
              <a:spcAft>
                <a:spcPct val="0"/>
              </a:spcAft>
              <a:defRPr sz="1200">
                <a:solidFill>
                  <a:schemeClr val="tx1"/>
                </a:solidFill>
                <a:latin typeface="Calibri" panose="020F0502020204030204" pitchFamily="34" charset="0"/>
              </a:defRPr>
            </a:lvl8pPr>
            <a:lvl9pPr marL="3924300" indent="-2317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105F314-BD38-4F76-9880-A24E00D52EB7}" type="slidenum">
              <a:rPr lang="en-US" altLang="en-US" smtClean="0">
                <a:latin typeface="Arial" panose="020B0604020202020204" pitchFamily="34" charset="0"/>
              </a:rPr>
              <a:pPr>
                <a:spcBef>
                  <a:spcPct val="0"/>
                </a:spcBef>
              </a:pPr>
              <a:t>7</a:t>
            </a:fld>
            <a:endParaRPr lang="en-US" altLang="en-US" dirty="0">
              <a:latin typeface="Arial" panose="020B0604020202020204" pitchFamily="34" charset="0"/>
            </a:endParaRPr>
          </a:p>
        </p:txBody>
      </p:sp>
    </p:spTree>
    <p:extLst>
      <p:ext uri="{BB962C8B-B14F-4D97-AF65-F5344CB8AC3E}">
        <p14:creationId xmlns:p14="http://schemas.microsoft.com/office/powerpoint/2010/main" val="42100224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tLang="en-US" dirty="0"/>
          </a:p>
        </p:txBody>
      </p:sp>
      <p:sp>
        <p:nvSpPr>
          <p:cNvPr id="70660" name="Slide Number Placeholder 3"/>
          <p:cNvSpPr>
            <a:spLocks noGrp="1"/>
          </p:cNvSpPr>
          <p:nvPr>
            <p:ph type="sldNum" sz="quarter" idx="5"/>
          </p:nvPr>
        </p:nvSpPr>
        <p:spPr bwMode="auto">
          <a:noFill/>
          <a:ln>
            <a:miter lim="800000"/>
            <a:headEnd/>
            <a:tailEnd/>
          </a:ln>
        </p:spPr>
        <p:txBody>
          <a:bodyPr/>
          <a:lstStyle/>
          <a:p>
            <a:fld id="{EB49F37F-1825-4E05-9779-ED879B620CFB}" type="slidenum">
              <a:rPr lang="en-US" altLang="en-US">
                <a:solidFill>
                  <a:srgbClr val="000000"/>
                </a:solidFill>
              </a:rPr>
              <a:pPr/>
              <a:t>13</a:t>
            </a:fld>
            <a:endParaRPr lang="en-US" altLang="en-US" dirty="0">
              <a:solidFill>
                <a:srgbClr val="000000"/>
              </a:solidFill>
            </a:endParaRPr>
          </a:p>
        </p:txBody>
      </p:sp>
    </p:spTree>
    <p:extLst>
      <p:ext uri="{BB962C8B-B14F-4D97-AF65-F5344CB8AC3E}">
        <p14:creationId xmlns:p14="http://schemas.microsoft.com/office/powerpoint/2010/main" val="3017403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EB9CD9-19BC-42D7-8F66-26C79AE089F1}" type="slidenum">
              <a:rPr lang="en-US" smtClean="0"/>
              <a:pPr/>
              <a:t>15</a:t>
            </a:fld>
            <a:endParaRPr lang="en-US" dirty="0"/>
          </a:p>
        </p:txBody>
      </p:sp>
    </p:spTree>
    <p:extLst>
      <p:ext uri="{BB962C8B-B14F-4D97-AF65-F5344CB8AC3E}">
        <p14:creationId xmlns:p14="http://schemas.microsoft.com/office/powerpoint/2010/main" val="2468497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EB9CD9-19BC-42D7-8F66-26C79AE089F1}" type="slidenum">
              <a:rPr lang="en-US" smtClean="0"/>
              <a:pPr/>
              <a:t>16</a:t>
            </a:fld>
            <a:endParaRPr lang="en-US" dirty="0"/>
          </a:p>
        </p:txBody>
      </p:sp>
    </p:spTree>
    <p:extLst>
      <p:ext uri="{BB962C8B-B14F-4D97-AF65-F5344CB8AC3E}">
        <p14:creationId xmlns:p14="http://schemas.microsoft.com/office/powerpoint/2010/main" val="3196311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719E0AB-175E-4BDF-AFBA-B00E7AAD7190}" type="slidenum">
              <a:rPr lang="en-US" altLang="en-US" smtClean="0">
                <a:latin typeface="Arial" charset="0"/>
              </a:rPr>
              <a:pPr eaLnBrk="1" hangingPunct="1">
                <a:spcBef>
                  <a:spcPct val="0"/>
                </a:spcBef>
              </a:pPr>
              <a:t>17</a:t>
            </a:fld>
            <a:endParaRPr lang="en-US" altLang="en-US" dirty="0">
              <a:latin typeface="Arial" charset="0"/>
            </a:endParaRPr>
          </a:p>
        </p:txBody>
      </p:sp>
    </p:spTree>
    <p:extLst>
      <p:ext uri="{BB962C8B-B14F-4D97-AF65-F5344CB8AC3E}">
        <p14:creationId xmlns:p14="http://schemas.microsoft.com/office/powerpoint/2010/main" val="2153498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B5DD0F25-492F-40A7-B3AE-7993046A69E3}" type="slidenum">
              <a:rPr lang="en-US" altLang="en-US" smtClean="0">
                <a:latin typeface="Arial" charset="0"/>
              </a:rPr>
              <a:pPr eaLnBrk="1" hangingPunct="1">
                <a:spcBef>
                  <a:spcPct val="0"/>
                </a:spcBef>
              </a:pPr>
              <a:t>18</a:t>
            </a:fld>
            <a:endParaRPr lang="en-US" altLang="en-US" dirty="0">
              <a:latin typeface="Arial" charset="0"/>
            </a:endParaRPr>
          </a:p>
        </p:txBody>
      </p:sp>
    </p:spTree>
    <p:extLst>
      <p:ext uri="{BB962C8B-B14F-4D97-AF65-F5344CB8AC3E}">
        <p14:creationId xmlns:p14="http://schemas.microsoft.com/office/powerpoint/2010/main" val="426915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tLang="en-US" dirty="0"/>
          </a:p>
        </p:txBody>
      </p:sp>
      <p:sp>
        <p:nvSpPr>
          <p:cNvPr id="942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12D32E4-DFDC-4B4D-B350-1249FB82775B}" type="slidenum">
              <a:rPr lang="en-US" altLang="en-US" smtClean="0">
                <a:solidFill>
                  <a:prstClr val="black"/>
                </a:solidFill>
              </a:rPr>
              <a:pPr/>
              <a:t>19</a:t>
            </a:fld>
            <a:endParaRPr lang="en-US" altLang="en-US" dirty="0">
              <a:solidFill>
                <a:prstClr val="black"/>
              </a:solidFill>
            </a:endParaRPr>
          </a:p>
        </p:txBody>
      </p:sp>
    </p:spTree>
    <p:extLst>
      <p:ext uri="{BB962C8B-B14F-4D97-AF65-F5344CB8AC3E}">
        <p14:creationId xmlns:p14="http://schemas.microsoft.com/office/powerpoint/2010/main" val="2930794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8D81F-678F-430F-9778-1E5E9A19BA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49E3E3-E2C0-4458-B2F6-B101BA3FEE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4843F7-4606-47BD-88BC-8AE3938188A8}"/>
              </a:ext>
            </a:extLst>
          </p:cNvPr>
          <p:cNvSpPr>
            <a:spLocks noGrp="1"/>
          </p:cNvSpPr>
          <p:nvPr>
            <p:ph type="dt" sz="half" idx="10"/>
          </p:nvPr>
        </p:nvSpPr>
        <p:spPr/>
        <p:txBody>
          <a:bodyPr/>
          <a:lstStyle/>
          <a:p>
            <a:fld id="{2F61D5CF-CD40-452F-97CF-A09FF1702CB0}" type="datetimeFigureOut">
              <a:rPr lang="en-US" smtClean="0"/>
              <a:t>4/14/2019</a:t>
            </a:fld>
            <a:endParaRPr lang="en-US" dirty="0"/>
          </a:p>
        </p:txBody>
      </p:sp>
      <p:sp>
        <p:nvSpPr>
          <p:cNvPr id="5" name="Footer Placeholder 4">
            <a:extLst>
              <a:ext uri="{FF2B5EF4-FFF2-40B4-BE49-F238E27FC236}">
                <a16:creationId xmlns:a16="http://schemas.microsoft.com/office/drawing/2014/main" id="{B1E30F63-5E74-4F87-8851-B2B4294B1F2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87B5D12-FEF2-4D31-A55B-CA5C8F7DEB95}"/>
              </a:ext>
            </a:extLst>
          </p:cNvPr>
          <p:cNvSpPr>
            <a:spLocks noGrp="1"/>
          </p:cNvSpPr>
          <p:nvPr>
            <p:ph type="sldNum" sz="quarter" idx="12"/>
          </p:nvPr>
        </p:nvSpPr>
        <p:spPr/>
        <p:txBody>
          <a:bodyPr/>
          <a:lstStyle/>
          <a:p>
            <a:fld id="{70A7B034-399C-4B5B-B2BC-9A8F2B169ADE}" type="slidenum">
              <a:rPr lang="en-US" smtClean="0"/>
              <a:t>‹#›</a:t>
            </a:fld>
            <a:endParaRPr lang="en-US" dirty="0"/>
          </a:p>
        </p:txBody>
      </p:sp>
    </p:spTree>
    <p:extLst>
      <p:ext uri="{BB962C8B-B14F-4D97-AF65-F5344CB8AC3E}">
        <p14:creationId xmlns:p14="http://schemas.microsoft.com/office/powerpoint/2010/main" val="2640095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80243-C4FD-4D5E-86C7-DE9BF2E8351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9D4158-8D2F-4F06-8D7D-3F1B8FBBF8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93BB21-AA6E-4BF7-B140-D003C03848C3}"/>
              </a:ext>
            </a:extLst>
          </p:cNvPr>
          <p:cNvSpPr>
            <a:spLocks noGrp="1"/>
          </p:cNvSpPr>
          <p:nvPr>
            <p:ph type="dt" sz="half" idx="10"/>
          </p:nvPr>
        </p:nvSpPr>
        <p:spPr/>
        <p:txBody>
          <a:bodyPr/>
          <a:lstStyle/>
          <a:p>
            <a:fld id="{2F61D5CF-CD40-452F-97CF-A09FF1702CB0}" type="datetimeFigureOut">
              <a:rPr lang="en-US" smtClean="0"/>
              <a:t>4/14/2019</a:t>
            </a:fld>
            <a:endParaRPr lang="en-US" dirty="0"/>
          </a:p>
        </p:txBody>
      </p:sp>
      <p:sp>
        <p:nvSpPr>
          <p:cNvPr id="5" name="Footer Placeholder 4">
            <a:extLst>
              <a:ext uri="{FF2B5EF4-FFF2-40B4-BE49-F238E27FC236}">
                <a16:creationId xmlns:a16="http://schemas.microsoft.com/office/drawing/2014/main" id="{87B809F9-CAF8-4D0C-83DF-7AE2DBCF685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05653A-6572-4B4F-AE2F-5B23A295BF4B}"/>
              </a:ext>
            </a:extLst>
          </p:cNvPr>
          <p:cNvSpPr>
            <a:spLocks noGrp="1"/>
          </p:cNvSpPr>
          <p:nvPr>
            <p:ph type="sldNum" sz="quarter" idx="12"/>
          </p:nvPr>
        </p:nvSpPr>
        <p:spPr/>
        <p:txBody>
          <a:bodyPr/>
          <a:lstStyle/>
          <a:p>
            <a:fld id="{70A7B034-399C-4B5B-B2BC-9A8F2B169ADE}" type="slidenum">
              <a:rPr lang="en-US" smtClean="0"/>
              <a:t>‹#›</a:t>
            </a:fld>
            <a:endParaRPr lang="en-US" dirty="0"/>
          </a:p>
        </p:txBody>
      </p:sp>
    </p:spTree>
    <p:extLst>
      <p:ext uri="{BB962C8B-B14F-4D97-AF65-F5344CB8AC3E}">
        <p14:creationId xmlns:p14="http://schemas.microsoft.com/office/powerpoint/2010/main" val="3756048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C63364-4B94-47EF-8DF2-3F6B0B0C7FC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09795F5-627A-445C-B6D3-B59880BB1D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80F356-33BB-4DBB-A5CC-350FE6A75B4B}"/>
              </a:ext>
            </a:extLst>
          </p:cNvPr>
          <p:cNvSpPr>
            <a:spLocks noGrp="1"/>
          </p:cNvSpPr>
          <p:nvPr>
            <p:ph type="dt" sz="half" idx="10"/>
          </p:nvPr>
        </p:nvSpPr>
        <p:spPr/>
        <p:txBody>
          <a:bodyPr/>
          <a:lstStyle/>
          <a:p>
            <a:fld id="{2F61D5CF-CD40-452F-97CF-A09FF1702CB0}" type="datetimeFigureOut">
              <a:rPr lang="en-US" smtClean="0"/>
              <a:t>4/14/2019</a:t>
            </a:fld>
            <a:endParaRPr lang="en-US" dirty="0"/>
          </a:p>
        </p:txBody>
      </p:sp>
      <p:sp>
        <p:nvSpPr>
          <p:cNvPr id="5" name="Footer Placeholder 4">
            <a:extLst>
              <a:ext uri="{FF2B5EF4-FFF2-40B4-BE49-F238E27FC236}">
                <a16:creationId xmlns:a16="http://schemas.microsoft.com/office/drawing/2014/main" id="{6E0B2799-4CCD-46BA-A86A-B281AE59F25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D0D0308-53AC-4DAC-9C27-2878F9CE6298}"/>
              </a:ext>
            </a:extLst>
          </p:cNvPr>
          <p:cNvSpPr>
            <a:spLocks noGrp="1"/>
          </p:cNvSpPr>
          <p:nvPr>
            <p:ph type="sldNum" sz="quarter" idx="12"/>
          </p:nvPr>
        </p:nvSpPr>
        <p:spPr/>
        <p:txBody>
          <a:bodyPr/>
          <a:lstStyle/>
          <a:p>
            <a:fld id="{70A7B034-399C-4B5B-B2BC-9A8F2B169ADE}" type="slidenum">
              <a:rPr lang="en-US" smtClean="0"/>
              <a:t>‹#›</a:t>
            </a:fld>
            <a:endParaRPr lang="en-US" dirty="0"/>
          </a:p>
        </p:txBody>
      </p:sp>
    </p:spTree>
    <p:extLst>
      <p:ext uri="{BB962C8B-B14F-4D97-AF65-F5344CB8AC3E}">
        <p14:creationId xmlns:p14="http://schemas.microsoft.com/office/powerpoint/2010/main" val="1879459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1358906"/>
            <a:ext cx="10972800" cy="47672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xfrm>
            <a:off x="609600" y="6245226"/>
            <a:ext cx="2844800" cy="476251"/>
          </a:xfrm>
          <a:prstGeom prst="rect">
            <a:avLst/>
          </a:prstGeom>
        </p:spPr>
        <p:txBody>
          <a:bodyPr/>
          <a:lstStyle>
            <a:lvl1pPr>
              <a:defRPr>
                <a:solidFill>
                  <a:srgbClr val="000000"/>
                </a:solidFill>
              </a:defRPr>
            </a:lvl1pPr>
          </a:lstStyle>
          <a:p>
            <a:pPr>
              <a:defRPr/>
            </a:pPr>
            <a:endParaRPr lang="en-US" dirty="0"/>
          </a:p>
        </p:txBody>
      </p:sp>
      <p:sp>
        <p:nvSpPr>
          <p:cNvPr id="4" name="Rectangle 5"/>
          <p:cNvSpPr>
            <a:spLocks noGrp="1" noChangeArrowheads="1"/>
          </p:cNvSpPr>
          <p:nvPr>
            <p:ph type="ftr" sz="quarter" idx="11"/>
          </p:nvPr>
        </p:nvSpPr>
        <p:spPr>
          <a:xfrm>
            <a:off x="4165600" y="6245226"/>
            <a:ext cx="3860800" cy="476251"/>
          </a:xfrm>
          <a:prstGeom prst="rect">
            <a:avLst/>
          </a:prstGeom>
        </p:spPr>
        <p:txBody>
          <a:bodyPr/>
          <a:lstStyle>
            <a:lvl1pPr>
              <a:defRPr>
                <a:solidFill>
                  <a:srgbClr val="000000"/>
                </a:solidFill>
              </a:defRPr>
            </a:lvl1pPr>
          </a:lstStyle>
          <a:p>
            <a:pPr>
              <a:defRPr/>
            </a:pPr>
            <a:endParaRPr lang="en-US" dirty="0"/>
          </a:p>
        </p:txBody>
      </p:sp>
      <p:sp>
        <p:nvSpPr>
          <p:cNvPr id="5" name="Rectangle 6"/>
          <p:cNvSpPr>
            <a:spLocks noGrp="1" noChangeArrowheads="1"/>
          </p:cNvSpPr>
          <p:nvPr>
            <p:ph type="sldNum" sz="quarter" idx="12"/>
          </p:nvPr>
        </p:nvSpPr>
        <p:spPr>
          <a:xfrm>
            <a:off x="8737600" y="6245226"/>
            <a:ext cx="2844800" cy="476251"/>
          </a:xfrm>
          <a:prstGeom prst="rect">
            <a:avLst/>
          </a:prstGeom>
        </p:spPr>
        <p:txBody>
          <a:bodyPr vert="horz" wrap="square" lIns="91440" tIns="45720" rIns="91440" bIns="45720" numCol="1" anchor="t" anchorCtr="0" compatLnSpc="1">
            <a:prstTxWarp prst="textNoShape">
              <a:avLst/>
            </a:prstTxWarp>
          </a:bodyPr>
          <a:lstStyle>
            <a:lvl1pPr eaLnBrk="1" hangingPunct="1">
              <a:defRPr>
                <a:solidFill>
                  <a:srgbClr val="000000"/>
                </a:solidFill>
              </a:defRPr>
            </a:lvl1pPr>
          </a:lstStyle>
          <a:p>
            <a:fld id="{6CE2949E-44FB-491B-A674-E0D5F22B24A5}" type="slidenum">
              <a:rPr lang="en-US"/>
              <a:pPr/>
              <a:t>‹#›</a:t>
            </a:fld>
            <a:endParaRPr lang="en-US" dirty="0"/>
          </a:p>
        </p:txBody>
      </p:sp>
    </p:spTree>
    <p:extLst>
      <p:ext uri="{BB962C8B-B14F-4D97-AF65-F5344CB8AC3E}">
        <p14:creationId xmlns:p14="http://schemas.microsoft.com/office/powerpoint/2010/main" val="2090785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5DAE2-D77D-4F62-9F18-900E8CC612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DDC9DF-4AE3-433A-B393-C75F3A0DC53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E6FC72-8FEA-4E08-92FD-8A2B66D0D9AB}"/>
              </a:ext>
            </a:extLst>
          </p:cNvPr>
          <p:cNvSpPr>
            <a:spLocks noGrp="1"/>
          </p:cNvSpPr>
          <p:nvPr>
            <p:ph type="dt" sz="half" idx="10"/>
          </p:nvPr>
        </p:nvSpPr>
        <p:spPr/>
        <p:txBody>
          <a:bodyPr/>
          <a:lstStyle/>
          <a:p>
            <a:fld id="{2F61D5CF-CD40-452F-97CF-A09FF1702CB0}" type="datetimeFigureOut">
              <a:rPr lang="en-US" smtClean="0"/>
              <a:t>4/14/2019</a:t>
            </a:fld>
            <a:endParaRPr lang="en-US" dirty="0"/>
          </a:p>
        </p:txBody>
      </p:sp>
      <p:sp>
        <p:nvSpPr>
          <p:cNvPr id="5" name="Footer Placeholder 4">
            <a:extLst>
              <a:ext uri="{FF2B5EF4-FFF2-40B4-BE49-F238E27FC236}">
                <a16:creationId xmlns:a16="http://schemas.microsoft.com/office/drawing/2014/main" id="{E7FA74A5-F8CE-413C-B4DF-E789A0CFF2F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F7CDC85-42C9-4EEE-B822-31CD7F005E63}"/>
              </a:ext>
            </a:extLst>
          </p:cNvPr>
          <p:cNvSpPr>
            <a:spLocks noGrp="1"/>
          </p:cNvSpPr>
          <p:nvPr>
            <p:ph type="sldNum" sz="quarter" idx="12"/>
          </p:nvPr>
        </p:nvSpPr>
        <p:spPr/>
        <p:txBody>
          <a:bodyPr/>
          <a:lstStyle/>
          <a:p>
            <a:fld id="{70A7B034-399C-4B5B-B2BC-9A8F2B169ADE}" type="slidenum">
              <a:rPr lang="en-US" smtClean="0"/>
              <a:t>‹#›</a:t>
            </a:fld>
            <a:endParaRPr lang="en-US" dirty="0"/>
          </a:p>
        </p:txBody>
      </p:sp>
    </p:spTree>
    <p:extLst>
      <p:ext uri="{BB962C8B-B14F-4D97-AF65-F5344CB8AC3E}">
        <p14:creationId xmlns:p14="http://schemas.microsoft.com/office/powerpoint/2010/main" val="2546463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0B338-A96A-4530-A961-CA5B1C1983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4CA0A4-F018-474D-BCD0-9B8A4B1ADA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87F5A8-39DF-4685-A129-635502950239}"/>
              </a:ext>
            </a:extLst>
          </p:cNvPr>
          <p:cNvSpPr>
            <a:spLocks noGrp="1"/>
          </p:cNvSpPr>
          <p:nvPr>
            <p:ph type="dt" sz="half" idx="10"/>
          </p:nvPr>
        </p:nvSpPr>
        <p:spPr/>
        <p:txBody>
          <a:bodyPr/>
          <a:lstStyle/>
          <a:p>
            <a:fld id="{2F61D5CF-CD40-452F-97CF-A09FF1702CB0}" type="datetimeFigureOut">
              <a:rPr lang="en-US" smtClean="0"/>
              <a:t>4/14/2019</a:t>
            </a:fld>
            <a:endParaRPr lang="en-US" dirty="0"/>
          </a:p>
        </p:txBody>
      </p:sp>
      <p:sp>
        <p:nvSpPr>
          <p:cNvPr id="5" name="Footer Placeholder 4">
            <a:extLst>
              <a:ext uri="{FF2B5EF4-FFF2-40B4-BE49-F238E27FC236}">
                <a16:creationId xmlns:a16="http://schemas.microsoft.com/office/drawing/2014/main" id="{4D4F7309-A96A-4D92-98CB-908719FFEE1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6025869-5C97-41D8-93C2-E5887F8BABC3}"/>
              </a:ext>
            </a:extLst>
          </p:cNvPr>
          <p:cNvSpPr>
            <a:spLocks noGrp="1"/>
          </p:cNvSpPr>
          <p:nvPr>
            <p:ph type="sldNum" sz="quarter" idx="12"/>
          </p:nvPr>
        </p:nvSpPr>
        <p:spPr/>
        <p:txBody>
          <a:bodyPr/>
          <a:lstStyle/>
          <a:p>
            <a:fld id="{70A7B034-399C-4B5B-B2BC-9A8F2B169ADE}" type="slidenum">
              <a:rPr lang="en-US" smtClean="0"/>
              <a:t>‹#›</a:t>
            </a:fld>
            <a:endParaRPr lang="en-US" dirty="0"/>
          </a:p>
        </p:txBody>
      </p:sp>
    </p:spTree>
    <p:extLst>
      <p:ext uri="{BB962C8B-B14F-4D97-AF65-F5344CB8AC3E}">
        <p14:creationId xmlns:p14="http://schemas.microsoft.com/office/powerpoint/2010/main" val="4126925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04B6A-3D3F-4362-AFB9-5346C1B2C8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400A78-89B2-48EE-A5BC-722462E4FF8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67E9BAC-217C-4374-B17C-8F3B7E9EDEE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13B69D4-E188-4DAB-87BB-AE257BC29F70}"/>
              </a:ext>
            </a:extLst>
          </p:cNvPr>
          <p:cNvSpPr>
            <a:spLocks noGrp="1"/>
          </p:cNvSpPr>
          <p:nvPr>
            <p:ph type="dt" sz="half" idx="10"/>
          </p:nvPr>
        </p:nvSpPr>
        <p:spPr/>
        <p:txBody>
          <a:bodyPr/>
          <a:lstStyle/>
          <a:p>
            <a:fld id="{2F61D5CF-CD40-452F-97CF-A09FF1702CB0}" type="datetimeFigureOut">
              <a:rPr lang="en-US" smtClean="0"/>
              <a:t>4/14/2019</a:t>
            </a:fld>
            <a:endParaRPr lang="en-US" dirty="0"/>
          </a:p>
        </p:txBody>
      </p:sp>
      <p:sp>
        <p:nvSpPr>
          <p:cNvPr id="6" name="Footer Placeholder 5">
            <a:extLst>
              <a:ext uri="{FF2B5EF4-FFF2-40B4-BE49-F238E27FC236}">
                <a16:creationId xmlns:a16="http://schemas.microsoft.com/office/drawing/2014/main" id="{047B53B0-8CAD-443E-B9DA-C28DD276CC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58F10C6-85B0-4EBC-8BB6-2CCF478C6274}"/>
              </a:ext>
            </a:extLst>
          </p:cNvPr>
          <p:cNvSpPr>
            <a:spLocks noGrp="1"/>
          </p:cNvSpPr>
          <p:nvPr>
            <p:ph type="sldNum" sz="quarter" idx="12"/>
          </p:nvPr>
        </p:nvSpPr>
        <p:spPr/>
        <p:txBody>
          <a:bodyPr/>
          <a:lstStyle/>
          <a:p>
            <a:fld id="{70A7B034-399C-4B5B-B2BC-9A8F2B169ADE}" type="slidenum">
              <a:rPr lang="en-US" smtClean="0"/>
              <a:t>‹#›</a:t>
            </a:fld>
            <a:endParaRPr lang="en-US" dirty="0"/>
          </a:p>
        </p:txBody>
      </p:sp>
    </p:spTree>
    <p:extLst>
      <p:ext uri="{BB962C8B-B14F-4D97-AF65-F5344CB8AC3E}">
        <p14:creationId xmlns:p14="http://schemas.microsoft.com/office/powerpoint/2010/main" val="2508616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2913E-59F2-4E2D-919B-AF627E8E7DE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844C19F-9A72-4647-A5C6-5E42D011D0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1C5EEC-704D-4949-9593-0774912986B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D6DDEA-8340-4DA4-8483-11357D7F88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4AE86C8-AB17-4768-A916-78B87A1E0E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FC006A-8BDE-4CE2-8D5E-61FCBF9A06A6}"/>
              </a:ext>
            </a:extLst>
          </p:cNvPr>
          <p:cNvSpPr>
            <a:spLocks noGrp="1"/>
          </p:cNvSpPr>
          <p:nvPr>
            <p:ph type="dt" sz="half" idx="10"/>
          </p:nvPr>
        </p:nvSpPr>
        <p:spPr/>
        <p:txBody>
          <a:bodyPr/>
          <a:lstStyle/>
          <a:p>
            <a:fld id="{2F61D5CF-CD40-452F-97CF-A09FF1702CB0}" type="datetimeFigureOut">
              <a:rPr lang="en-US" smtClean="0"/>
              <a:t>4/14/2019</a:t>
            </a:fld>
            <a:endParaRPr lang="en-US" dirty="0"/>
          </a:p>
        </p:txBody>
      </p:sp>
      <p:sp>
        <p:nvSpPr>
          <p:cNvPr id="8" name="Footer Placeholder 7">
            <a:extLst>
              <a:ext uri="{FF2B5EF4-FFF2-40B4-BE49-F238E27FC236}">
                <a16:creationId xmlns:a16="http://schemas.microsoft.com/office/drawing/2014/main" id="{DB6C2604-0C04-4A86-A675-FE19907806B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079EF5C-A10A-4B16-994E-F85AA82B830A}"/>
              </a:ext>
            </a:extLst>
          </p:cNvPr>
          <p:cNvSpPr>
            <a:spLocks noGrp="1"/>
          </p:cNvSpPr>
          <p:nvPr>
            <p:ph type="sldNum" sz="quarter" idx="12"/>
          </p:nvPr>
        </p:nvSpPr>
        <p:spPr/>
        <p:txBody>
          <a:bodyPr/>
          <a:lstStyle/>
          <a:p>
            <a:fld id="{70A7B034-399C-4B5B-B2BC-9A8F2B169ADE}" type="slidenum">
              <a:rPr lang="en-US" smtClean="0"/>
              <a:t>‹#›</a:t>
            </a:fld>
            <a:endParaRPr lang="en-US" dirty="0"/>
          </a:p>
        </p:txBody>
      </p:sp>
    </p:spTree>
    <p:extLst>
      <p:ext uri="{BB962C8B-B14F-4D97-AF65-F5344CB8AC3E}">
        <p14:creationId xmlns:p14="http://schemas.microsoft.com/office/powerpoint/2010/main" val="1942178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17E1D-02BC-448F-875B-4C406925ABE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F0A300-5087-4BA0-9C12-A26A74242407}"/>
              </a:ext>
            </a:extLst>
          </p:cNvPr>
          <p:cNvSpPr>
            <a:spLocks noGrp="1"/>
          </p:cNvSpPr>
          <p:nvPr>
            <p:ph type="dt" sz="half" idx="10"/>
          </p:nvPr>
        </p:nvSpPr>
        <p:spPr/>
        <p:txBody>
          <a:bodyPr/>
          <a:lstStyle/>
          <a:p>
            <a:fld id="{2F61D5CF-CD40-452F-97CF-A09FF1702CB0}" type="datetimeFigureOut">
              <a:rPr lang="en-US" smtClean="0"/>
              <a:t>4/14/2019</a:t>
            </a:fld>
            <a:endParaRPr lang="en-US" dirty="0"/>
          </a:p>
        </p:txBody>
      </p:sp>
      <p:sp>
        <p:nvSpPr>
          <p:cNvPr id="4" name="Footer Placeholder 3">
            <a:extLst>
              <a:ext uri="{FF2B5EF4-FFF2-40B4-BE49-F238E27FC236}">
                <a16:creationId xmlns:a16="http://schemas.microsoft.com/office/drawing/2014/main" id="{1CE1E4A9-F4F9-485A-A246-83DD4D04E8A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C288DFB-9D28-40BB-84D3-30751D0B4A08}"/>
              </a:ext>
            </a:extLst>
          </p:cNvPr>
          <p:cNvSpPr>
            <a:spLocks noGrp="1"/>
          </p:cNvSpPr>
          <p:nvPr>
            <p:ph type="sldNum" sz="quarter" idx="12"/>
          </p:nvPr>
        </p:nvSpPr>
        <p:spPr/>
        <p:txBody>
          <a:bodyPr/>
          <a:lstStyle/>
          <a:p>
            <a:fld id="{70A7B034-399C-4B5B-B2BC-9A8F2B169ADE}" type="slidenum">
              <a:rPr lang="en-US" smtClean="0"/>
              <a:t>‹#›</a:t>
            </a:fld>
            <a:endParaRPr lang="en-US" dirty="0"/>
          </a:p>
        </p:txBody>
      </p:sp>
    </p:spTree>
    <p:extLst>
      <p:ext uri="{BB962C8B-B14F-4D97-AF65-F5344CB8AC3E}">
        <p14:creationId xmlns:p14="http://schemas.microsoft.com/office/powerpoint/2010/main" val="2231350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FC71C1-97FC-4A09-89E2-306CCE4C1A53}"/>
              </a:ext>
            </a:extLst>
          </p:cNvPr>
          <p:cNvSpPr>
            <a:spLocks noGrp="1"/>
          </p:cNvSpPr>
          <p:nvPr>
            <p:ph type="dt" sz="half" idx="10"/>
          </p:nvPr>
        </p:nvSpPr>
        <p:spPr/>
        <p:txBody>
          <a:bodyPr/>
          <a:lstStyle/>
          <a:p>
            <a:fld id="{2F61D5CF-CD40-452F-97CF-A09FF1702CB0}" type="datetimeFigureOut">
              <a:rPr lang="en-US" smtClean="0"/>
              <a:t>4/14/2019</a:t>
            </a:fld>
            <a:endParaRPr lang="en-US" dirty="0"/>
          </a:p>
        </p:txBody>
      </p:sp>
      <p:sp>
        <p:nvSpPr>
          <p:cNvPr id="3" name="Footer Placeholder 2">
            <a:extLst>
              <a:ext uri="{FF2B5EF4-FFF2-40B4-BE49-F238E27FC236}">
                <a16:creationId xmlns:a16="http://schemas.microsoft.com/office/drawing/2014/main" id="{61D4606B-8D21-4441-9632-806204B57996}"/>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28C2B2C-4003-4C94-BFE8-989B2A424BD5}"/>
              </a:ext>
            </a:extLst>
          </p:cNvPr>
          <p:cNvSpPr>
            <a:spLocks noGrp="1"/>
          </p:cNvSpPr>
          <p:nvPr>
            <p:ph type="sldNum" sz="quarter" idx="12"/>
          </p:nvPr>
        </p:nvSpPr>
        <p:spPr/>
        <p:txBody>
          <a:bodyPr/>
          <a:lstStyle/>
          <a:p>
            <a:fld id="{70A7B034-399C-4B5B-B2BC-9A8F2B169ADE}" type="slidenum">
              <a:rPr lang="en-US" smtClean="0"/>
              <a:t>‹#›</a:t>
            </a:fld>
            <a:endParaRPr lang="en-US" dirty="0"/>
          </a:p>
        </p:txBody>
      </p:sp>
    </p:spTree>
    <p:extLst>
      <p:ext uri="{BB962C8B-B14F-4D97-AF65-F5344CB8AC3E}">
        <p14:creationId xmlns:p14="http://schemas.microsoft.com/office/powerpoint/2010/main" val="766199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CD270-A0CC-4D72-BD6F-5C6DEBA224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D1B0A32-F418-4807-A708-F009901EBA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185CA31-0F3A-4C69-8B89-F4892B1198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B3E41A-44CD-4BEE-9B64-083A8C4694B1}"/>
              </a:ext>
            </a:extLst>
          </p:cNvPr>
          <p:cNvSpPr>
            <a:spLocks noGrp="1"/>
          </p:cNvSpPr>
          <p:nvPr>
            <p:ph type="dt" sz="half" idx="10"/>
          </p:nvPr>
        </p:nvSpPr>
        <p:spPr/>
        <p:txBody>
          <a:bodyPr/>
          <a:lstStyle/>
          <a:p>
            <a:fld id="{2F61D5CF-CD40-452F-97CF-A09FF1702CB0}" type="datetimeFigureOut">
              <a:rPr lang="en-US" smtClean="0"/>
              <a:t>4/14/2019</a:t>
            </a:fld>
            <a:endParaRPr lang="en-US" dirty="0"/>
          </a:p>
        </p:txBody>
      </p:sp>
      <p:sp>
        <p:nvSpPr>
          <p:cNvPr id="6" name="Footer Placeholder 5">
            <a:extLst>
              <a:ext uri="{FF2B5EF4-FFF2-40B4-BE49-F238E27FC236}">
                <a16:creationId xmlns:a16="http://schemas.microsoft.com/office/drawing/2014/main" id="{98E59FF1-DDF0-4A4A-833F-9ACC0E74F6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16C119D-65CC-47CA-8C91-FF5A1C71BD2B}"/>
              </a:ext>
            </a:extLst>
          </p:cNvPr>
          <p:cNvSpPr>
            <a:spLocks noGrp="1"/>
          </p:cNvSpPr>
          <p:nvPr>
            <p:ph type="sldNum" sz="quarter" idx="12"/>
          </p:nvPr>
        </p:nvSpPr>
        <p:spPr/>
        <p:txBody>
          <a:bodyPr/>
          <a:lstStyle/>
          <a:p>
            <a:fld id="{70A7B034-399C-4B5B-B2BC-9A8F2B169ADE}" type="slidenum">
              <a:rPr lang="en-US" smtClean="0"/>
              <a:t>‹#›</a:t>
            </a:fld>
            <a:endParaRPr lang="en-US" dirty="0"/>
          </a:p>
        </p:txBody>
      </p:sp>
    </p:spTree>
    <p:extLst>
      <p:ext uri="{BB962C8B-B14F-4D97-AF65-F5344CB8AC3E}">
        <p14:creationId xmlns:p14="http://schemas.microsoft.com/office/powerpoint/2010/main" val="686724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C2BF0-2724-4F49-913F-93DA886A07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2ACB87C-8253-4053-8C6B-FDFE5072B0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227345A-A9FA-4074-B31F-08F7C28999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FB9484-9FA5-4DFE-B449-34C6B5E453B6}"/>
              </a:ext>
            </a:extLst>
          </p:cNvPr>
          <p:cNvSpPr>
            <a:spLocks noGrp="1"/>
          </p:cNvSpPr>
          <p:nvPr>
            <p:ph type="dt" sz="half" idx="10"/>
          </p:nvPr>
        </p:nvSpPr>
        <p:spPr/>
        <p:txBody>
          <a:bodyPr/>
          <a:lstStyle/>
          <a:p>
            <a:fld id="{2F61D5CF-CD40-452F-97CF-A09FF1702CB0}" type="datetimeFigureOut">
              <a:rPr lang="en-US" smtClean="0"/>
              <a:t>4/14/2019</a:t>
            </a:fld>
            <a:endParaRPr lang="en-US" dirty="0"/>
          </a:p>
        </p:txBody>
      </p:sp>
      <p:sp>
        <p:nvSpPr>
          <p:cNvPr id="6" name="Footer Placeholder 5">
            <a:extLst>
              <a:ext uri="{FF2B5EF4-FFF2-40B4-BE49-F238E27FC236}">
                <a16:creationId xmlns:a16="http://schemas.microsoft.com/office/drawing/2014/main" id="{CE0F526E-2ED6-4187-8E11-182369F170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D407BC9-2AE3-472B-BF6E-77EE523E0266}"/>
              </a:ext>
            </a:extLst>
          </p:cNvPr>
          <p:cNvSpPr>
            <a:spLocks noGrp="1"/>
          </p:cNvSpPr>
          <p:nvPr>
            <p:ph type="sldNum" sz="quarter" idx="12"/>
          </p:nvPr>
        </p:nvSpPr>
        <p:spPr/>
        <p:txBody>
          <a:bodyPr/>
          <a:lstStyle/>
          <a:p>
            <a:fld id="{70A7B034-399C-4B5B-B2BC-9A8F2B169ADE}" type="slidenum">
              <a:rPr lang="en-US" smtClean="0"/>
              <a:t>‹#›</a:t>
            </a:fld>
            <a:endParaRPr lang="en-US" dirty="0"/>
          </a:p>
        </p:txBody>
      </p:sp>
    </p:spTree>
    <p:extLst>
      <p:ext uri="{BB962C8B-B14F-4D97-AF65-F5344CB8AC3E}">
        <p14:creationId xmlns:p14="http://schemas.microsoft.com/office/powerpoint/2010/main" val="2813205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9000">
              <a:schemeClr val="accent5">
                <a:lumMod val="5000"/>
                <a:lumOff val="95000"/>
              </a:schemeClr>
            </a:gs>
            <a:gs pos="99000">
              <a:schemeClr val="accent5">
                <a:lumMod val="45000"/>
                <a:lumOff val="55000"/>
              </a:schemeClr>
            </a:gs>
            <a:gs pos="100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2FD1EA-6A66-48DE-A970-001B14BCBA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4B85BCC-8DB2-414A-834B-C2067FFCDC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6846CB-6658-4E3C-A823-44CC92C71A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61D5CF-CD40-452F-97CF-A09FF1702CB0}" type="datetimeFigureOut">
              <a:rPr lang="en-US" smtClean="0"/>
              <a:t>4/14/2019</a:t>
            </a:fld>
            <a:endParaRPr lang="en-US" dirty="0"/>
          </a:p>
        </p:txBody>
      </p:sp>
      <p:sp>
        <p:nvSpPr>
          <p:cNvPr id="5" name="Footer Placeholder 4">
            <a:extLst>
              <a:ext uri="{FF2B5EF4-FFF2-40B4-BE49-F238E27FC236}">
                <a16:creationId xmlns:a16="http://schemas.microsoft.com/office/drawing/2014/main" id="{38E6E787-9447-4CBC-8F5E-BC1B97A159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A2C7E9A-2DD5-4780-A029-B8D39F80D0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7B034-399C-4B5B-B2BC-9A8F2B169ADE}" type="slidenum">
              <a:rPr lang="en-US" smtClean="0"/>
              <a:t>‹#›</a:t>
            </a:fld>
            <a:endParaRPr lang="en-US" dirty="0"/>
          </a:p>
        </p:txBody>
      </p:sp>
    </p:spTree>
    <p:extLst>
      <p:ext uri="{BB962C8B-B14F-4D97-AF65-F5344CB8AC3E}">
        <p14:creationId xmlns:p14="http://schemas.microsoft.com/office/powerpoint/2010/main" val="3722393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fr.wikipedia.org/wiki/Fichier:Circle-icons-denied.svg" TargetMode="External"/><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hyperlink" Target="https://creativecommons.org/licenses/by-sa/3.0/"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amiraaveline.wordpress.com/2014/09/08/new-beginning/" TargetMode="External"/><Relationship Id="rId2" Type="http://schemas.openxmlformats.org/officeDocument/2006/relationships/image" Target="../media/image4.jpg"/><Relationship Id="rId1" Type="http://schemas.openxmlformats.org/officeDocument/2006/relationships/slideLayout" Target="../slideLayouts/slideLayout7.xml"/><Relationship Id="rId4" Type="http://schemas.openxmlformats.org/officeDocument/2006/relationships/hyperlink" Target="https://creativecommons.org/licenses/by-nc-nd/3.0/"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google.com/url?sa=i&amp;rct=j&amp;q=&amp;esrc=s&amp;source=images&amp;cd=&amp;cad=rja&amp;uact=8&amp;ved=0ahUKEwjq9PePyKjSAhWIKCYKHcE2CAYQjRwIBw&amp;url=https://www.janiking.com/2013/08/the-bank-cleaning-checklist/&amp;psig=AFQjCNHtiF2_qJ1jbDvF3IwmS4wfFxC19Q&amp;ust=1488019837880587"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hyperlink" Target="https://creativecommons.org/licenses/by/3.0/" TargetMode="External"/><Relationship Id="rId4" Type="http://schemas.openxmlformats.org/officeDocument/2006/relationships/hyperlink" Target="http://shanatalks.wordpress.com/2012/04/"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creativecommons.org/licenses/by/3.0/" TargetMode="External"/><Relationship Id="rId4" Type="http://schemas.openxmlformats.org/officeDocument/2006/relationships/hyperlink" Target="https://leadershipfreak.wordpress.com/tag/new-hire/"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ved=0ahUKEwjx_8vw_cDLAhXCHT4KHUD6DN4QjRwIBw&amp;url=http://blog.cetrain.isu.edu/blog/bid/326469/Avoiding-Social-Media-Policy-Pitfalls&amp;psig=AFQjCNHKqYVh7hdVFmQ09BUHq4SBPTzGpg&amp;ust=1458072535296086"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4.xml"/><Relationship Id="rId1" Type="http://schemas.openxmlformats.org/officeDocument/2006/relationships/slideLayout" Target="../slideLayouts/slideLayout4.xml"/><Relationship Id="rId5" Type="http://schemas.openxmlformats.org/officeDocument/2006/relationships/hyperlink" Target="https://creativecommons.org/licenses/by-nc-nd/3.0/" TargetMode="External"/><Relationship Id="rId4" Type="http://schemas.openxmlformats.org/officeDocument/2006/relationships/hyperlink" Target="http://wheresthebenefit.blogspot.com/2012/06/guest-post-spoon-overdrafts-and-wca.html"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6.xml"/><Relationship Id="rId5" Type="http://schemas.openxmlformats.org/officeDocument/2006/relationships/hyperlink" Target="https://creativecommons.org/licenses/by/3.0/" TargetMode="External"/><Relationship Id="rId4" Type="http://schemas.openxmlformats.org/officeDocument/2006/relationships/hyperlink" Target="http://shanatalks.wordpress.com/2012/04/"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parklefrogs.com/" TargetMode="External"/><Relationship Id="rId2" Type="http://schemas.openxmlformats.org/officeDocument/2006/relationships/image" Target="../media/image11.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http://cellularscale.blogspot.com/2012/09/lmayq-relationship-advice.html" TargetMode="External"/><Relationship Id="rId2" Type="http://schemas.openxmlformats.org/officeDocument/2006/relationships/image" Target="../media/image12.jpg"/><Relationship Id="rId1" Type="http://schemas.openxmlformats.org/officeDocument/2006/relationships/slideLayout" Target="../slideLayouts/slideLayout7.xml"/><Relationship Id="rId4" Type="http://schemas.openxmlformats.org/officeDocument/2006/relationships/hyperlink" Target="https://creativecommons.org/licenses/by-nc-sa/3.0/"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hanatalks.wordpress.com/2012/04/" TargetMode="External"/><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hyperlink" Target="https://creativecommons.org/licenses/by/3.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shanatalks.wordpress.com/2012/04/" TargetMode="External"/><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hyperlink" Target="https://creativecommons.org/licenses/by/3.0/"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90572" cy="6858000"/>
          </a:xfrm>
          <a:prstGeom prst="rect">
            <a:avLst/>
          </a:prstGeom>
          <a:gradFill>
            <a:gsLst>
              <a:gs pos="0">
                <a:srgbClr val="00B0F0">
                  <a:lumMod val="90000"/>
                </a:srgbClr>
              </a:gs>
              <a:gs pos="25000">
                <a:srgbClr val="00B0F0">
                  <a:lumMod val="90000"/>
                </a:srgb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itle 3"/>
          <p:cNvSpPr>
            <a:spLocks noGrp="1"/>
          </p:cNvSpPr>
          <p:nvPr>
            <p:ph type="ctrTitle"/>
          </p:nvPr>
        </p:nvSpPr>
        <p:spPr>
          <a:xfrm>
            <a:off x="586832" y="2570154"/>
            <a:ext cx="3669161" cy="2760098"/>
          </a:xfrm>
        </p:spPr>
        <p:txBody>
          <a:bodyPr>
            <a:normAutofit fontScale="90000"/>
          </a:bodyPr>
          <a:lstStyle/>
          <a:p>
            <a:r>
              <a:rPr lang="en-US" dirty="0"/>
              <a:t>ITP</a:t>
            </a:r>
            <a:br>
              <a:rPr lang="en-US" dirty="0"/>
            </a:br>
            <a:br>
              <a:rPr lang="en-US" dirty="0"/>
            </a:br>
            <a:r>
              <a:rPr lang="en-US" dirty="0"/>
              <a:t>Treating the Treatment Plan</a:t>
            </a:r>
          </a:p>
        </p:txBody>
      </p:sp>
      <p:sp>
        <p:nvSpPr>
          <p:cNvPr id="5" name="Subtitle 4"/>
          <p:cNvSpPr>
            <a:spLocks noGrp="1"/>
          </p:cNvSpPr>
          <p:nvPr>
            <p:ph type="subTitle" idx="1"/>
          </p:nvPr>
        </p:nvSpPr>
        <p:spPr>
          <a:xfrm>
            <a:off x="3938667" y="4502371"/>
            <a:ext cx="9144000" cy="1655762"/>
          </a:xfrm>
        </p:spPr>
        <p:txBody>
          <a:bodyPr>
            <a:noAutofit/>
          </a:bodyPr>
          <a:lstStyle/>
          <a:p>
            <a:r>
              <a:rPr lang="en-US" sz="2800" dirty="0"/>
              <a:t>Gayla Oakley RN, CCRP, MAACVPR</a:t>
            </a:r>
          </a:p>
          <a:p>
            <a:r>
              <a:rPr lang="en-US" sz="2800" dirty="0"/>
              <a:t>Dir. Cardiology Services and Prevention</a:t>
            </a:r>
          </a:p>
          <a:p>
            <a:r>
              <a:rPr lang="en-US" sz="2800" dirty="0"/>
              <a:t>Boone County Health Center</a:t>
            </a:r>
          </a:p>
          <a:p>
            <a:r>
              <a:rPr lang="en-US" sz="2800" dirty="0"/>
              <a:t>Albion, Nebraska</a:t>
            </a:r>
          </a:p>
        </p:txBody>
      </p:sp>
    </p:spTree>
    <p:extLst>
      <p:ext uri="{BB962C8B-B14F-4D97-AF65-F5344CB8AC3E}">
        <p14:creationId xmlns:p14="http://schemas.microsoft.com/office/powerpoint/2010/main" val="617866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1CEAA9-6E2E-4152-86B4-5EFF5611B907}"/>
              </a:ext>
            </a:extLst>
          </p:cNvPr>
          <p:cNvSpPr>
            <a:spLocks noGrp="1"/>
          </p:cNvSpPr>
          <p:nvPr>
            <p:ph idx="4294967295"/>
          </p:nvPr>
        </p:nvSpPr>
        <p:spPr>
          <a:xfrm>
            <a:off x="1981200" y="1308576"/>
            <a:ext cx="8229600" cy="4525963"/>
          </a:xfrm>
        </p:spPr>
        <p:txBody>
          <a:bodyPr/>
          <a:lstStyle/>
          <a:p>
            <a:r>
              <a:rPr lang="en-US" dirty="0"/>
              <a:t>Out of the 600+ programs submitted in 2018, 254 of those were denied but eligible for remediation because of problems with the ITP.</a:t>
            </a:r>
          </a:p>
          <a:p>
            <a:endParaRPr lang="en-US" dirty="0"/>
          </a:p>
          <a:p>
            <a:endParaRPr lang="en-US" dirty="0"/>
          </a:p>
        </p:txBody>
      </p:sp>
      <p:pic>
        <p:nvPicPr>
          <p:cNvPr id="5" name="Picture 4">
            <a:extLst>
              <a:ext uri="{FF2B5EF4-FFF2-40B4-BE49-F238E27FC236}">
                <a16:creationId xmlns:a16="http://schemas.microsoft.com/office/drawing/2014/main" id="{E48280CA-CEFC-418A-B8B6-75707DB8C687}"/>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541226" y="3581400"/>
            <a:ext cx="2566433" cy="2228520"/>
          </a:xfrm>
          <a:prstGeom prst="rect">
            <a:avLst/>
          </a:prstGeom>
        </p:spPr>
      </p:pic>
      <p:sp>
        <p:nvSpPr>
          <p:cNvPr id="6" name="TextBox 5">
            <a:extLst>
              <a:ext uri="{FF2B5EF4-FFF2-40B4-BE49-F238E27FC236}">
                <a16:creationId xmlns:a16="http://schemas.microsoft.com/office/drawing/2014/main" id="{F79E1597-5EA3-41EC-8BCF-1D96DBE0C3DE}"/>
              </a:ext>
            </a:extLst>
          </p:cNvPr>
          <p:cNvSpPr txBox="1"/>
          <p:nvPr/>
        </p:nvSpPr>
        <p:spPr>
          <a:xfrm>
            <a:off x="9250017" y="6627168"/>
            <a:ext cx="2941983" cy="230832"/>
          </a:xfrm>
          <a:prstGeom prst="rect">
            <a:avLst/>
          </a:prstGeom>
          <a:noFill/>
        </p:spPr>
        <p:txBody>
          <a:bodyPr wrap="square" rtlCol="0">
            <a:spAutoFit/>
          </a:bodyPr>
          <a:lstStyle/>
          <a:p>
            <a:r>
              <a:rPr lang="en-US" sz="900" dirty="0">
                <a:hlinkClick r:id="rId3" tooltip="https://fr.wikipedia.org/wiki/Fichier:Circle-icons-denied.svg"/>
              </a:rPr>
              <a:t>This Photo</a:t>
            </a:r>
            <a:r>
              <a:rPr lang="en-US" sz="900" dirty="0"/>
              <a:t> by Unknown Author is licensed under </a:t>
            </a:r>
            <a:r>
              <a:rPr lang="en-US" sz="900" dirty="0">
                <a:hlinkClick r:id="rId4" tooltip="https://creativecommons.org/licenses/by-sa/3.0/"/>
              </a:rPr>
              <a:t>CC BY-SA</a:t>
            </a:r>
            <a:endParaRPr lang="en-US" sz="900" dirty="0"/>
          </a:p>
        </p:txBody>
      </p:sp>
    </p:spTree>
    <p:extLst>
      <p:ext uri="{BB962C8B-B14F-4D97-AF65-F5344CB8AC3E}">
        <p14:creationId xmlns:p14="http://schemas.microsoft.com/office/powerpoint/2010/main" val="2951459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D90EE-C240-460C-A78A-F68DD17E604B}"/>
              </a:ext>
            </a:extLst>
          </p:cNvPr>
          <p:cNvSpPr>
            <a:spLocks noGrp="1"/>
          </p:cNvSpPr>
          <p:nvPr>
            <p:ph type="title"/>
          </p:nvPr>
        </p:nvSpPr>
        <p:spPr/>
        <p:txBody>
          <a:bodyPr>
            <a:normAutofit fontScale="90000"/>
          </a:bodyPr>
          <a:lstStyle/>
          <a:p>
            <a:r>
              <a:rPr lang="en-US" sz="4900" dirty="0"/>
              <a:t>Top Reasons For Denial</a:t>
            </a:r>
            <a:br>
              <a:rPr lang="en-US" dirty="0"/>
            </a:br>
            <a:endParaRPr lang="en-US" dirty="0"/>
          </a:p>
        </p:txBody>
      </p:sp>
      <p:sp>
        <p:nvSpPr>
          <p:cNvPr id="3" name="Content Placeholder 2">
            <a:extLst>
              <a:ext uri="{FF2B5EF4-FFF2-40B4-BE49-F238E27FC236}">
                <a16:creationId xmlns:a16="http://schemas.microsoft.com/office/drawing/2014/main" id="{BC93E326-1E99-4F14-BA2B-BAA01D2400D7}"/>
              </a:ext>
            </a:extLst>
          </p:cNvPr>
          <p:cNvSpPr>
            <a:spLocks noGrp="1"/>
          </p:cNvSpPr>
          <p:nvPr>
            <p:ph idx="1"/>
          </p:nvPr>
        </p:nvSpPr>
        <p:spPr/>
        <p:txBody>
          <a:bodyPr>
            <a:normAutofit/>
          </a:bodyPr>
          <a:lstStyle/>
          <a:p>
            <a:pPr marL="0" indent="0">
              <a:buNone/>
            </a:pPr>
            <a:endParaRPr lang="en-US" dirty="0"/>
          </a:p>
          <a:p>
            <a:pPr marL="0" indent="0">
              <a:buNone/>
            </a:pPr>
            <a:endParaRPr lang="en-US" dirty="0"/>
          </a:p>
          <a:p>
            <a:pPr lvl="1"/>
            <a:r>
              <a:rPr lang="en-US" sz="2800" dirty="0"/>
              <a:t>Missing elements/steps</a:t>
            </a:r>
          </a:p>
          <a:p>
            <a:pPr lvl="1"/>
            <a:r>
              <a:rPr lang="en-US" sz="2800" dirty="0"/>
              <a:t>No evidence of progress toward goal</a:t>
            </a:r>
          </a:p>
          <a:p>
            <a:pPr lvl="1"/>
            <a:r>
              <a:rPr lang="en-US" sz="2800" dirty="0"/>
              <a:t>HIPPAA violations</a:t>
            </a:r>
          </a:p>
          <a:p>
            <a:pPr lvl="1"/>
            <a:r>
              <a:rPr lang="en-US" sz="2800" dirty="0"/>
              <a:t>MD signatures and dates greater than 30 days</a:t>
            </a:r>
          </a:p>
          <a:p>
            <a:pPr lvl="1"/>
            <a:r>
              <a:rPr lang="en-US" sz="2800" dirty="0"/>
              <a:t>Clear labeling</a:t>
            </a:r>
          </a:p>
        </p:txBody>
      </p:sp>
    </p:spTree>
    <p:extLst>
      <p:ext uri="{BB962C8B-B14F-4D97-AF65-F5344CB8AC3E}">
        <p14:creationId xmlns:p14="http://schemas.microsoft.com/office/powerpoint/2010/main" val="3966880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D1EA75-FB18-4776-83F4-647BDA2CA012}"/>
              </a:ext>
            </a:extLst>
          </p:cNvPr>
          <p:cNvSpPr>
            <a:spLocks noGrp="1"/>
          </p:cNvSpPr>
          <p:nvPr>
            <p:ph idx="4294967295"/>
          </p:nvPr>
        </p:nvSpPr>
        <p:spPr>
          <a:xfrm>
            <a:off x="1524000" y="457201"/>
            <a:ext cx="9144000" cy="5668963"/>
          </a:xfrm>
        </p:spPr>
        <p:txBody>
          <a:bodyPr>
            <a:normAutofit/>
          </a:bodyPr>
          <a:lstStyle/>
          <a:p>
            <a:pPr marL="914400" lvl="2" indent="0">
              <a:buNone/>
            </a:pPr>
            <a:endParaRPr lang="en-US" sz="3200" dirty="0"/>
          </a:p>
          <a:p>
            <a:pPr marL="914400" lvl="2" indent="0">
              <a:buNone/>
            </a:pPr>
            <a:r>
              <a:rPr lang="en-US" sz="4400" dirty="0"/>
              <a:t>All of these are avoidable</a:t>
            </a:r>
          </a:p>
        </p:txBody>
      </p:sp>
      <p:pic>
        <p:nvPicPr>
          <p:cNvPr id="6" name="Picture 5">
            <a:extLst>
              <a:ext uri="{FF2B5EF4-FFF2-40B4-BE49-F238E27FC236}">
                <a16:creationId xmlns:a16="http://schemas.microsoft.com/office/drawing/2014/main" id="{3315A1DD-21DE-4CE0-915F-85869082758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638801" y="2603402"/>
            <a:ext cx="2847975" cy="2686050"/>
          </a:xfrm>
          <a:prstGeom prst="rect">
            <a:avLst/>
          </a:prstGeom>
        </p:spPr>
      </p:pic>
      <p:sp>
        <p:nvSpPr>
          <p:cNvPr id="7" name="TextBox 6">
            <a:extLst>
              <a:ext uri="{FF2B5EF4-FFF2-40B4-BE49-F238E27FC236}">
                <a16:creationId xmlns:a16="http://schemas.microsoft.com/office/drawing/2014/main" id="{B3E00B33-DAD9-4A27-A952-14388ADD38BD}"/>
              </a:ext>
            </a:extLst>
          </p:cNvPr>
          <p:cNvSpPr txBox="1"/>
          <p:nvPr/>
        </p:nvSpPr>
        <p:spPr>
          <a:xfrm>
            <a:off x="8965097" y="6627168"/>
            <a:ext cx="4552121" cy="230832"/>
          </a:xfrm>
          <a:prstGeom prst="rect">
            <a:avLst/>
          </a:prstGeom>
          <a:noFill/>
        </p:spPr>
        <p:txBody>
          <a:bodyPr wrap="square" rtlCol="0">
            <a:spAutoFit/>
          </a:bodyPr>
          <a:lstStyle/>
          <a:p>
            <a:r>
              <a:rPr lang="en-US" sz="900" dirty="0">
                <a:hlinkClick r:id="rId3" tooltip="https://samiraaveline.wordpress.com/2014/09/08/new-beginning/"/>
              </a:rPr>
              <a:t>This Photo</a:t>
            </a:r>
            <a:r>
              <a:rPr lang="en-US" sz="900" dirty="0"/>
              <a:t> by Unknown Author is licensed under </a:t>
            </a:r>
            <a:r>
              <a:rPr lang="en-US" sz="900" dirty="0">
                <a:hlinkClick r:id="rId4" tooltip="https://creativecommons.org/licenses/by-nc-nd/3.0/"/>
              </a:rPr>
              <a:t>CC BY-NC-ND</a:t>
            </a:r>
            <a:endParaRPr lang="en-US" sz="900" dirty="0"/>
          </a:p>
        </p:txBody>
      </p:sp>
    </p:spTree>
    <p:extLst>
      <p:ext uri="{BB962C8B-B14F-4D97-AF65-F5344CB8AC3E}">
        <p14:creationId xmlns:p14="http://schemas.microsoft.com/office/powerpoint/2010/main" val="772970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6455" y="1278867"/>
            <a:ext cx="4419600" cy="5816977"/>
          </a:xfrm>
          <a:prstGeom prst="rect">
            <a:avLst/>
          </a:prstGeom>
          <a:noFill/>
        </p:spPr>
        <p:txBody>
          <a:bodyPr>
            <a:spAutoFit/>
          </a:bodyPr>
          <a:lstStyle/>
          <a:p>
            <a:pPr>
              <a:defRPr/>
            </a:pPr>
            <a:r>
              <a:rPr lang="en-US" altLang="en-US" sz="2800" b="1" u="sng" dirty="0">
                <a:solidFill>
                  <a:srgbClr val="000000"/>
                </a:solidFill>
                <a:cs typeface="Arial" panose="020B0604020202020204" pitchFamily="34" charset="0"/>
              </a:rPr>
              <a:t>Core Elements:</a:t>
            </a:r>
          </a:p>
          <a:p>
            <a:pPr>
              <a:defRPr/>
            </a:pPr>
            <a:endParaRPr lang="en-US" altLang="en-US" dirty="0">
              <a:solidFill>
                <a:srgbClr val="0070C0"/>
              </a:solidFill>
              <a:latin typeface="Arial" panose="020B0604020202020204" pitchFamily="34" charset="0"/>
              <a:cs typeface="Arial" panose="020B0604020202020204" pitchFamily="34" charset="0"/>
            </a:endParaRPr>
          </a:p>
          <a:p>
            <a:pPr marL="800100" lvl="1" indent="-342900">
              <a:buFont typeface="Verdana" pitchFamily="34" charset="0"/>
              <a:buAutoNum type="arabicPeriod"/>
              <a:defRPr/>
            </a:pPr>
            <a:r>
              <a:rPr lang="en-US" altLang="en-US" sz="2800" dirty="0">
                <a:solidFill>
                  <a:srgbClr val="000000"/>
                </a:solidFill>
                <a:cs typeface="Arial" panose="020B0604020202020204" pitchFamily="34" charset="0"/>
              </a:rPr>
              <a:t>Exercise  </a:t>
            </a:r>
          </a:p>
          <a:p>
            <a:pPr marL="800100" lvl="1" indent="-342900">
              <a:buFont typeface="Verdana" pitchFamily="34" charset="0"/>
              <a:buAutoNum type="arabicPeriod"/>
              <a:defRPr/>
            </a:pPr>
            <a:r>
              <a:rPr lang="en-US" altLang="en-US" sz="2800" dirty="0">
                <a:solidFill>
                  <a:srgbClr val="000000"/>
                </a:solidFill>
                <a:cs typeface="Arial" panose="020B0604020202020204" pitchFamily="34" charset="0"/>
              </a:rPr>
              <a:t>Nutrition </a:t>
            </a:r>
          </a:p>
          <a:p>
            <a:pPr marL="800100" lvl="1" indent="-342900">
              <a:buFont typeface="Verdana" pitchFamily="34" charset="0"/>
              <a:buAutoNum type="arabicPeriod"/>
              <a:defRPr/>
            </a:pPr>
            <a:r>
              <a:rPr lang="en-US" altLang="en-US" sz="2800" dirty="0">
                <a:solidFill>
                  <a:srgbClr val="000000"/>
                </a:solidFill>
                <a:cs typeface="Arial" panose="020B0604020202020204" pitchFamily="34" charset="0"/>
              </a:rPr>
              <a:t>Psychosocial </a:t>
            </a:r>
          </a:p>
          <a:p>
            <a:pPr marL="800100" lvl="1" indent="-342900">
              <a:buFont typeface="Verdana" pitchFamily="34" charset="0"/>
              <a:buAutoNum type="arabicPeriod"/>
              <a:defRPr/>
            </a:pPr>
            <a:r>
              <a:rPr lang="en-US" altLang="en-US" sz="2800" dirty="0">
                <a:solidFill>
                  <a:srgbClr val="000000"/>
                </a:solidFill>
                <a:cs typeface="Arial" panose="020B0604020202020204" pitchFamily="34" charset="0"/>
              </a:rPr>
              <a:t>Other Core Components/Risk Factors as applicable to individual patient</a:t>
            </a:r>
          </a:p>
          <a:p>
            <a:pPr marL="800100" lvl="1" indent="-342900">
              <a:buFont typeface="Verdana" pitchFamily="34" charset="0"/>
              <a:buAutoNum type="arabicPeriod"/>
              <a:defRPr/>
            </a:pPr>
            <a:r>
              <a:rPr lang="en-US" altLang="en-US" sz="2800" b="1" dirty="0">
                <a:solidFill>
                  <a:srgbClr val="C00000"/>
                </a:solidFill>
                <a:cs typeface="Arial" panose="020B0604020202020204" pitchFamily="34" charset="0"/>
              </a:rPr>
              <a:t>Oxygen use and titration (required for Pulmonary Rehab application)</a:t>
            </a:r>
          </a:p>
          <a:p>
            <a:pPr lvl="1">
              <a:defRPr/>
            </a:pPr>
            <a:endParaRPr lang="en-US" altLang="en-US" b="1" dirty="0">
              <a:solidFill>
                <a:srgbClr val="0070C0"/>
              </a:solidFill>
              <a:latin typeface="Arial" panose="020B0604020202020204" pitchFamily="34" charset="0"/>
              <a:cs typeface="Arial" panose="020B0604020202020204" pitchFamily="34" charset="0"/>
            </a:endParaRPr>
          </a:p>
        </p:txBody>
      </p:sp>
      <p:sp>
        <p:nvSpPr>
          <p:cNvPr id="2" name="TextBox 1"/>
          <p:cNvSpPr txBox="1"/>
          <p:nvPr/>
        </p:nvSpPr>
        <p:spPr>
          <a:xfrm>
            <a:off x="6115929" y="1439539"/>
            <a:ext cx="4191000" cy="4832092"/>
          </a:xfrm>
          <a:prstGeom prst="rect">
            <a:avLst/>
          </a:prstGeom>
          <a:noFill/>
        </p:spPr>
        <p:txBody>
          <a:bodyPr wrap="square">
            <a:spAutoFit/>
          </a:bodyPr>
          <a:lstStyle/>
          <a:p>
            <a:pPr>
              <a:defRPr/>
            </a:pPr>
            <a:r>
              <a:rPr lang="en-US" sz="2800" b="1" u="sng" dirty="0">
                <a:solidFill>
                  <a:prstClr val="black"/>
                </a:solidFill>
                <a:cs typeface="Arial" panose="020B0604020202020204" pitchFamily="34" charset="0"/>
              </a:rPr>
              <a:t>Four Required Steps</a:t>
            </a:r>
            <a:r>
              <a:rPr lang="en-US" sz="2800" dirty="0">
                <a:solidFill>
                  <a:prstClr val="black"/>
                </a:solidFill>
                <a:cs typeface="Arial" panose="020B0604020202020204" pitchFamily="34" charset="0"/>
              </a:rPr>
              <a:t>:</a:t>
            </a:r>
          </a:p>
          <a:p>
            <a:pPr>
              <a:defRPr/>
            </a:pPr>
            <a:endParaRPr lang="en-US" sz="2800" dirty="0">
              <a:solidFill>
                <a:srgbClr val="0070C0"/>
              </a:solidFill>
              <a:cs typeface="Arial" panose="020B0604020202020204" pitchFamily="34" charset="0"/>
            </a:endParaRPr>
          </a:p>
          <a:p>
            <a:pPr marL="800100" lvl="1" indent="-342900">
              <a:buFont typeface="+mj-lt"/>
              <a:buAutoNum type="arabicPeriod"/>
              <a:defRPr/>
            </a:pPr>
            <a:r>
              <a:rPr lang="en-US" sz="2800" b="1" dirty="0">
                <a:solidFill>
                  <a:srgbClr val="000000"/>
                </a:solidFill>
                <a:cs typeface="Arial" panose="020B0604020202020204" pitchFamily="34" charset="0"/>
              </a:rPr>
              <a:t>Assessment</a:t>
            </a:r>
          </a:p>
          <a:p>
            <a:pPr marL="800100" lvl="1" indent="-342900">
              <a:buFont typeface="+mj-lt"/>
              <a:buAutoNum type="arabicPeriod"/>
              <a:defRPr/>
            </a:pPr>
            <a:r>
              <a:rPr lang="en-US" sz="2800" b="1" dirty="0">
                <a:solidFill>
                  <a:srgbClr val="000000"/>
                </a:solidFill>
                <a:cs typeface="Arial" panose="020B0604020202020204" pitchFamily="34" charset="0"/>
              </a:rPr>
              <a:t>Plan:</a:t>
            </a:r>
            <a:r>
              <a:rPr lang="en-US" sz="2800" dirty="0">
                <a:solidFill>
                  <a:srgbClr val="000000"/>
                </a:solidFill>
                <a:cs typeface="Arial" panose="020B0604020202020204" pitchFamily="34" charset="0"/>
              </a:rPr>
              <a:t> Includes Goals/Interventions and Education </a:t>
            </a:r>
            <a:r>
              <a:rPr lang="en-US" sz="2800" b="1" i="1" dirty="0">
                <a:solidFill>
                  <a:srgbClr val="C00000"/>
                </a:solidFill>
                <a:cs typeface="Arial" panose="020B0604020202020204" pitchFamily="34" charset="0"/>
              </a:rPr>
              <a:t>including </a:t>
            </a:r>
            <a:r>
              <a:rPr lang="en-US" sz="2800" b="1" i="1" u="sng" dirty="0">
                <a:solidFill>
                  <a:srgbClr val="C00000"/>
                </a:solidFill>
                <a:cs typeface="Arial" panose="020B0604020202020204" pitchFamily="34" charset="0"/>
              </a:rPr>
              <a:t>initial exercise prescription</a:t>
            </a:r>
          </a:p>
          <a:p>
            <a:pPr marL="800100" lvl="1" indent="-342900">
              <a:buFont typeface="+mj-lt"/>
              <a:buAutoNum type="arabicPeriod"/>
              <a:defRPr/>
            </a:pPr>
            <a:r>
              <a:rPr lang="en-US" sz="2800" b="1" i="1" dirty="0">
                <a:cs typeface="Arial" panose="020B0604020202020204" pitchFamily="34" charset="0"/>
              </a:rPr>
              <a:t> </a:t>
            </a:r>
            <a:r>
              <a:rPr lang="en-US" sz="2800" b="1" dirty="0">
                <a:cs typeface="Arial" panose="020B0604020202020204" pitchFamily="34" charset="0"/>
              </a:rPr>
              <a:t>Reassessment:</a:t>
            </a:r>
            <a:r>
              <a:rPr lang="en-US" sz="2800" dirty="0">
                <a:cs typeface="Arial" panose="020B0604020202020204" pitchFamily="34" charset="0"/>
              </a:rPr>
              <a:t> </a:t>
            </a:r>
          </a:p>
          <a:p>
            <a:pPr lvl="1">
              <a:defRPr/>
            </a:pPr>
            <a:r>
              <a:rPr lang="en-US" sz="2800" i="1" dirty="0">
                <a:solidFill>
                  <a:srgbClr val="000000"/>
                </a:solidFill>
                <a:cs typeface="Arial" panose="020B0604020202020204" pitchFamily="34" charset="0"/>
              </a:rPr>
              <a:t>        At least one </a:t>
            </a:r>
          </a:p>
          <a:p>
            <a:pPr lvl="1">
              <a:defRPr/>
            </a:pPr>
            <a:r>
              <a:rPr lang="en-US" sz="2800" dirty="0">
                <a:solidFill>
                  <a:srgbClr val="000000"/>
                </a:solidFill>
                <a:cs typeface="Arial" panose="020B0604020202020204" pitchFamily="34" charset="0"/>
              </a:rPr>
              <a:t>4.  </a:t>
            </a:r>
            <a:r>
              <a:rPr lang="en-US" sz="2800" b="1" dirty="0">
                <a:solidFill>
                  <a:srgbClr val="000000"/>
                </a:solidFill>
                <a:cs typeface="Arial" panose="020B0604020202020204" pitchFamily="34" charset="0"/>
              </a:rPr>
              <a:t>Discharge Plan</a:t>
            </a:r>
          </a:p>
        </p:txBody>
      </p:sp>
      <p:sp>
        <p:nvSpPr>
          <p:cNvPr id="69636" name="Title 3"/>
          <p:cNvSpPr txBox="1">
            <a:spLocks/>
          </p:cNvSpPr>
          <p:nvPr/>
        </p:nvSpPr>
        <p:spPr bwMode="auto">
          <a:xfrm>
            <a:off x="2590800" y="203219"/>
            <a:ext cx="6553200" cy="914400"/>
          </a:xfrm>
          <a:prstGeom prst="rect">
            <a:avLst/>
          </a:prstGeom>
          <a:noFill/>
          <a:ln w="9525">
            <a:noFill/>
            <a:miter lim="800000"/>
            <a:headEnd/>
            <a:tailEnd/>
          </a:ln>
        </p:spPr>
        <p:txBody>
          <a:bodyPr/>
          <a:lstStyle/>
          <a:p>
            <a:pPr algn="ctr"/>
            <a:r>
              <a:rPr lang="en-US" altLang="en-US" sz="4400" dirty="0">
                <a:cs typeface="Arial" panose="020B0604020202020204" pitchFamily="34" charset="0"/>
              </a:rPr>
              <a:t>Individual Treatment Plan </a:t>
            </a:r>
          </a:p>
        </p:txBody>
      </p:sp>
      <p:sp>
        <p:nvSpPr>
          <p:cNvPr id="69637" name="AutoShape 6" descr="Image result for checklist">
            <a:hlinkClick r:id="rId3"/>
          </p:cNvPr>
          <p:cNvSpPr>
            <a:spLocks noChangeAspect="1" noChangeArrowheads="1"/>
          </p:cNvSpPr>
          <p:nvPr/>
        </p:nvSpPr>
        <p:spPr bwMode="auto">
          <a:xfrm>
            <a:off x="1528690" y="-1496995"/>
            <a:ext cx="4600575" cy="3400427"/>
          </a:xfrm>
          <a:prstGeom prst="rect">
            <a:avLst/>
          </a:prstGeom>
          <a:noFill/>
          <a:ln w="9525">
            <a:noFill/>
            <a:miter lim="800000"/>
            <a:headEnd/>
            <a:tailEnd/>
          </a:ln>
        </p:spPr>
        <p:txBody>
          <a:bodyPr/>
          <a:lstStyle/>
          <a:p>
            <a:endParaRPr lang="en-US" altLang="en-US" dirty="0">
              <a:solidFill>
                <a:srgbClr val="000000"/>
              </a:solidFill>
            </a:endParaRPr>
          </a:p>
        </p:txBody>
      </p:sp>
    </p:spTree>
    <p:extLst>
      <p:ext uri="{BB962C8B-B14F-4D97-AF65-F5344CB8AC3E}">
        <p14:creationId xmlns:p14="http://schemas.microsoft.com/office/powerpoint/2010/main" val="2351508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p:cNvSpPr txBox="1">
            <a:spLocks/>
          </p:cNvSpPr>
          <p:nvPr/>
        </p:nvSpPr>
        <p:spPr>
          <a:xfrm>
            <a:off x="2790950" y="79718"/>
            <a:ext cx="6934200" cy="838200"/>
          </a:xfrm>
          <a:prstGeom prst="rect">
            <a:avLst/>
          </a:prstGeom>
        </p:spPr>
        <p:txBody>
          <a:bodyPr/>
          <a:lstStyle/>
          <a:p>
            <a:pPr algn="ctr" fontAlgn="base">
              <a:spcBef>
                <a:spcPct val="0"/>
              </a:spcBef>
              <a:spcAft>
                <a:spcPct val="0"/>
              </a:spcAft>
              <a:defRPr/>
            </a:pPr>
            <a:endParaRPr lang="en-US" altLang="en-US" sz="2600" b="1" kern="0" dirty="0">
              <a:solidFill>
                <a:srgbClr val="002060"/>
              </a:solidFill>
              <a:latin typeface="Arial" charset="0"/>
              <a:cs typeface="Arial" charset="0"/>
            </a:endParaRPr>
          </a:p>
        </p:txBody>
      </p:sp>
      <p:sp>
        <p:nvSpPr>
          <p:cNvPr id="6" name="Title 5">
            <a:extLst>
              <a:ext uri="{FF2B5EF4-FFF2-40B4-BE49-F238E27FC236}">
                <a16:creationId xmlns:a16="http://schemas.microsoft.com/office/drawing/2014/main" id="{EBB2BCF4-C99B-4326-BB33-DA6237ED3EE5}"/>
              </a:ext>
            </a:extLst>
          </p:cNvPr>
          <p:cNvSpPr>
            <a:spLocks noGrp="1"/>
          </p:cNvSpPr>
          <p:nvPr>
            <p:ph type="title"/>
          </p:nvPr>
        </p:nvSpPr>
        <p:spPr>
          <a:xfrm>
            <a:off x="1970314" y="-30162"/>
            <a:ext cx="8229600" cy="1143000"/>
          </a:xfrm>
        </p:spPr>
        <p:txBody>
          <a:bodyPr/>
          <a:lstStyle/>
          <a:p>
            <a:r>
              <a:rPr lang="en-US" dirty="0"/>
              <a:t>Other Core Components</a:t>
            </a:r>
          </a:p>
        </p:txBody>
      </p:sp>
      <p:sp>
        <p:nvSpPr>
          <p:cNvPr id="13" name="Content Placeholder 12">
            <a:extLst>
              <a:ext uri="{FF2B5EF4-FFF2-40B4-BE49-F238E27FC236}">
                <a16:creationId xmlns:a16="http://schemas.microsoft.com/office/drawing/2014/main" id="{979E5F84-179B-4024-9171-48ECF87FC34B}"/>
              </a:ext>
            </a:extLst>
          </p:cNvPr>
          <p:cNvSpPr>
            <a:spLocks noGrp="1"/>
          </p:cNvSpPr>
          <p:nvPr>
            <p:ph idx="1"/>
          </p:nvPr>
        </p:nvSpPr>
        <p:spPr>
          <a:xfrm>
            <a:off x="1970314" y="1112838"/>
            <a:ext cx="8229600" cy="4876800"/>
          </a:xfrm>
        </p:spPr>
        <p:txBody>
          <a:bodyPr>
            <a:noAutofit/>
          </a:bodyPr>
          <a:lstStyle/>
          <a:p>
            <a:pPr marL="0" indent="0">
              <a:spcBef>
                <a:spcPts val="0"/>
              </a:spcBef>
              <a:buNone/>
              <a:defRPr/>
            </a:pPr>
            <a:r>
              <a:rPr lang="en-US" b="1" kern="0" dirty="0">
                <a:solidFill>
                  <a:srgbClr val="000000"/>
                </a:solidFill>
                <a:cs typeface="Arial" panose="020B0604020202020204" pitchFamily="34" charset="0"/>
              </a:rPr>
              <a:t>Other Cardiac Core Components/Risk Factors may include items such as: </a:t>
            </a:r>
          </a:p>
          <a:p>
            <a:pPr marL="285750" indent="-285750">
              <a:spcBef>
                <a:spcPts val="0"/>
              </a:spcBef>
              <a:defRPr/>
            </a:pPr>
            <a:r>
              <a:rPr lang="en-US" kern="0" dirty="0">
                <a:cs typeface="Arial" panose="020B0604020202020204" pitchFamily="34" charset="0"/>
              </a:rPr>
              <a:t>Hypertension - Cardiac</a:t>
            </a:r>
          </a:p>
          <a:p>
            <a:pPr marL="285750" indent="-285750">
              <a:spcBef>
                <a:spcPts val="0"/>
              </a:spcBef>
              <a:defRPr/>
            </a:pPr>
            <a:r>
              <a:rPr lang="en-US" kern="0" dirty="0">
                <a:solidFill>
                  <a:srgbClr val="000000"/>
                </a:solidFill>
                <a:cs typeface="Arial" panose="020B0604020202020204" pitchFamily="34" charset="0"/>
              </a:rPr>
              <a:t>Diabetes</a:t>
            </a:r>
          </a:p>
          <a:p>
            <a:pPr marL="285750" indent="-285750">
              <a:spcBef>
                <a:spcPts val="0"/>
              </a:spcBef>
              <a:defRPr/>
            </a:pPr>
            <a:r>
              <a:rPr lang="en-US" kern="0" dirty="0">
                <a:solidFill>
                  <a:srgbClr val="000000"/>
                </a:solidFill>
                <a:cs typeface="Arial" panose="020B0604020202020204" pitchFamily="34" charset="0"/>
              </a:rPr>
              <a:t>Weight Management</a:t>
            </a:r>
          </a:p>
          <a:p>
            <a:pPr marL="285750" indent="-285750">
              <a:spcBef>
                <a:spcPts val="0"/>
              </a:spcBef>
              <a:defRPr/>
            </a:pPr>
            <a:r>
              <a:rPr lang="en-US" kern="0" dirty="0">
                <a:solidFill>
                  <a:srgbClr val="000000"/>
                </a:solidFill>
                <a:cs typeface="Arial" panose="020B0604020202020204" pitchFamily="34" charset="0"/>
              </a:rPr>
              <a:t>Lipids</a:t>
            </a:r>
          </a:p>
          <a:p>
            <a:pPr marL="285750" indent="-285750">
              <a:spcBef>
                <a:spcPts val="0"/>
              </a:spcBef>
              <a:defRPr/>
            </a:pPr>
            <a:r>
              <a:rPr lang="en-US" kern="0" dirty="0">
                <a:solidFill>
                  <a:srgbClr val="000000"/>
                </a:solidFill>
                <a:cs typeface="Arial" panose="020B0604020202020204" pitchFamily="34" charset="0"/>
              </a:rPr>
              <a:t>Co-Morbidities</a:t>
            </a:r>
            <a:endParaRPr lang="en-US" b="1" kern="0" dirty="0">
              <a:solidFill>
                <a:srgbClr val="000000"/>
              </a:solidFill>
              <a:cs typeface="Arial" panose="020B0604020202020204" pitchFamily="34" charset="0"/>
            </a:endParaRPr>
          </a:p>
          <a:p>
            <a:pPr marL="0" indent="0">
              <a:spcBef>
                <a:spcPts val="0"/>
              </a:spcBef>
              <a:buNone/>
              <a:defRPr/>
            </a:pPr>
            <a:r>
              <a:rPr lang="en-US" b="1" kern="0" dirty="0">
                <a:solidFill>
                  <a:srgbClr val="000000"/>
                </a:solidFill>
                <a:cs typeface="Arial" panose="020B0604020202020204" pitchFamily="34" charset="0"/>
              </a:rPr>
              <a:t>Other Pulmonary Core Components/ Risk Factors may include items such as: </a:t>
            </a:r>
          </a:p>
          <a:p>
            <a:pPr marL="285750" indent="-285750">
              <a:spcBef>
                <a:spcPts val="0"/>
              </a:spcBef>
              <a:defRPr/>
            </a:pPr>
            <a:r>
              <a:rPr lang="en-US" kern="0" dirty="0">
                <a:cs typeface="Arial" panose="020B0604020202020204" pitchFamily="34" charset="0"/>
              </a:rPr>
              <a:t>Tobacco Use - Cardiac</a:t>
            </a:r>
          </a:p>
          <a:p>
            <a:pPr marL="285750" indent="-285750">
              <a:spcBef>
                <a:spcPts val="0"/>
              </a:spcBef>
              <a:defRPr/>
            </a:pPr>
            <a:r>
              <a:rPr lang="en-US" kern="0" dirty="0">
                <a:solidFill>
                  <a:srgbClr val="000000"/>
                </a:solidFill>
                <a:cs typeface="Arial" panose="020B0604020202020204" pitchFamily="34" charset="0"/>
              </a:rPr>
              <a:t>Environmental Issues</a:t>
            </a:r>
          </a:p>
          <a:p>
            <a:pPr marL="285750" indent="-285750">
              <a:spcBef>
                <a:spcPts val="0"/>
              </a:spcBef>
              <a:defRPr/>
            </a:pPr>
            <a:r>
              <a:rPr lang="en-US" kern="0" dirty="0">
                <a:solidFill>
                  <a:srgbClr val="000000"/>
                </a:solidFill>
                <a:cs typeface="Arial" panose="020B0604020202020204" pitchFamily="34" charset="0"/>
              </a:rPr>
              <a:t>History of Exacerbations</a:t>
            </a:r>
          </a:p>
          <a:p>
            <a:pPr marL="285750" indent="-285750">
              <a:spcBef>
                <a:spcPts val="0"/>
              </a:spcBef>
              <a:defRPr/>
            </a:pPr>
            <a:r>
              <a:rPr lang="en-US" kern="0" dirty="0">
                <a:solidFill>
                  <a:srgbClr val="000000"/>
                </a:solidFill>
                <a:cs typeface="Arial" panose="020B0604020202020204" pitchFamily="34" charset="0"/>
              </a:rPr>
              <a:t>Medication Adherence</a:t>
            </a:r>
            <a:endParaRPr lang="en-US" dirty="0"/>
          </a:p>
        </p:txBody>
      </p:sp>
    </p:spTree>
    <p:extLst>
      <p:ext uri="{BB962C8B-B14F-4D97-AF65-F5344CB8AC3E}">
        <p14:creationId xmlns:p14="http://schemas.microsoft.com/office/powerpoint/2010/main" val="41243446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p:cNvSpPr>
          <p:nvPr/>
        </p:nvSpPr>
        <p:spPr bwMode="auto">
          <a:xfrm>
            <a:off x="2173667" y="1911541"/>
            <a:ext cx="7631112" cy="299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rgbClr val="194476"/>
              </a:buClr>
              <a:buSzPct val="110000"/>
              <a:buFont typeface="Wingdings" pitchFamily="2" charset="2"/>
              <a:buChar char="§"/>
              <a:defRPr sz="3200">
                <a:solidFill>
                  <a:schemeClr val="tx1"/>
                </a:solidFill>
                <a:latin typeface="Arial" charset="0"/>
                <a:cs typeface="Arial" charset="0"/>
              </a:defRPr>
            </a:lvl1pPr>
            <a:lvl2pPr marL="742950" indent="-285750" eaLnBrk="0" hangingPunct="0">
              <a:spcBef>
                <a:spcPct val="20000"/>
              </a:spcBef>
              <a:buClr>
                <a:srgbClr val="003366"/>
              </a:buClr>
              <a:buFont typeface="Arial" charset="0"/>
              <a:buChar char="–"/>
              <a:defRPr sz="2800" i="1">
                <a:solidFill>
                  <a:schemeClr val="tx1"/>
                </a:solidFill>
                <a:latin typeface="Arial" charset="0"/>
                <a:cs typeface="Arial" charset="0"/>
              </a:defRPr>
            </a:lvl2pPr>
            <a:lvl3pPr marL="1143000" indent="-228600" eaLnBrk="0" hangingPunct="0">
              <a:spcBef>
                <a:spcPct val="20000"/>
              </a:spcBef>
              <a:buClr>
                <a:srgbClr val="003366"/>
              </a:buClr>
              <a:buChar char="•"/>
              <a:defRPr sz="2400">
                <a:solidFill>
                  <a:schemeClr val="tx1"/>
                </a:solidFill>
                <a:latin typeface="Arial" charset="0"/>
                <a:cs typeface="Arial" charset="0"/>
              </a:defRPr>
            </a:lvl3pPr>
            <a:lvl4pPr marL="1600200" indent="-228600" eaLnBrk="0" hangingPunct="0">
              <a:spcBef>
                <a:spcPct val="20000"/>
              </a:spcBef>
              <a:buChar char="–"/>
              <a:defRPr sz="2000" i="1">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buClr>
                <a:srgbClr val="003366"/>
              </a:buClr>
            </a:pPr>
            <a:r>
              <a:rPr lang="en-US" altLang="en-US" sz="2800" dirty="0">
                <a:latin typeface="+mn-lt"/>
                <a:cs typeface="Arial" panose="020B0604020202020204" pitchFamily="34" charset="0"/>
              </a:rPr>
              <a:t>Starting point</a:t>
            </a:r>
          </a:p>
          <a:p>
            <a:pPr>
              <a:buClr>
                <a:srgbClr val="003366"/>
              </a:buClr>
            </a:pPr>
            <a:r>
              <a:rPr lang="en-US" altLang="en-US" sz="2800" dirty="0">
                <a:latin typeface="+mn-lt"/>
                <a:cs typeface="Arial" panose="020B0604020202020204" pitchFamily="34" charset="0"/>
              </a:rPr>
              <a:t>Gather information/behaviors to change and  determine outcomes to measure</a:t>
            </a:r>
          </a:p>
          <a:p>
            <a:pPr>
              <a:buClr>
                <a:srgbClr val="003366"/>
              </a:buClr>
            </a:pPr>
            <a:r>
              <a:rPr lang="en-US" altLang="en-US" sz="2800" dirty="0">
                <a:latin typeface="+mn-lt"/>
                <a:cs typeface="Arial" panose="020B0604020202020204" pitchFamily="34" charset="0"/>
              </a:rPr>
              <a:t>Need all the data before you can make the </a:t>
            </a:r>
            <a:r>
              <a:rPr lang="en-US" altLang="en-US" sz="2800" b="1" dirty="0">
                <a:latin typeface="+mn-lt"/>
                <a:cs typeface="Arial" panose="020B0604020202020204" pitchFamily="34" charset="0"/>
              </a:rPr>
              <a:t>Plan</a:t>
            </a:r>
          </a:p>
          <a:p>
            <a:pPr>
              <a:buClr>
                <a:srgbClr val="003366"/>
              </a:buClr>
            </a:pPr>
            <a:r>
              <a:rPr lang="en-US" altLang="en-US" sz="2800" dirty="0">
                <a:latin typeface="+mn-lt"/>
                <a:cs typeface="Arial" panose="020B0604020202020204" pitchFamily="34" charset="0"/>
              </a:rPr>
              <a:t>Need an assessment for exercise, nutrition, psychosocial, oxygen and other core  components/ risk factors that are important to </a:t>
            </a:r>
            <a:r>
              <a:rPr lang="en-US" altLang="en-US" sz="2800" u="sng" dirty="0">
                <a:latin typeface="+mn-lt"/>
                <a:cs typeface="Arial" panose="020B0604020202020204" pitchFamily="34" charset="0"/>
              </a:rPr>
              <a:t>THIS</a:t>
            </a:r>
            <a:r>
              <a:rPr lang="en-US" altLang="en-US" sz="2800" dirty="0">
                <a:latin typeface="+mn-lt"/>
                <a:cs typeface="Arial" panose="020B0604020202020204" pitchFamily="34" charset="0"/>
              </a:rPr>
              <a:t> individual patient</a:t>
            </a:r>
          </a:p>
          <a:p>
            <a:pPr marL="0" indent="0">
              <a:buClr>
                <a:srgbClr val="003366"/>
              </a:buClr>
              <a:buNone/>
            </a:pPr>
            <a:endParaRPr lang="en-US" altLang="en-US" sz="2800" dirty="0">
              <a:latin typeface="+mn-lt"/>
              <a:cs typeface="Arial" panose="020B0604020202020204" pitchFamily="34" charset="0"/>
            </a:endParaRPr>
          </a:p>
          <a:p>
            <a:pPr>
              <a:buClr>
                <a:srgbClr val="003366"/>
              </a:buClr>
            </a:pPr>
            <a:r>
              <a:rPr lang="en-US" altLang="en-US" sz="2800" b="1" dirty="0">
                <a:latin typeface="+mn-lt"/>
                <a:cs typeface="Arial" panose="020B0604020202020204" pitchFamily="34" charset="0"/>
              </a:rPr>
              <a:t>Example:</a:t>
            </a:r>
            <a:r>
              <a:rPr lang="en-US" altLang="en-US" sz="2800" dirty="0">
                <a:latin typeface="+mn-lt"/>
                <a:cs typeface="Arial" panose="020B0604020202020204" pitchFamily="34" charset="0"/>
              </a:rPr>
              <a:t> (Exercise) 6 minute walk test</a:t>
            </a:r>
          </a:p>
          <a:p>
            <a:pPr>
              <a:buClr>
                <a:srgbClr val="003366"/>
              </a:buClr>
            </a:pPr>
            <a:endParaRPr lang="en-US" altLang="en-US" sz="2400" dirty="0">
              <a:solidFill>
                <a:srgbClr val="0070C0"/>
              </a:solidFill>
              <a:latin typeface="Arial" panose="020B0604020202020204" pitchFamily="34" charset="0"/>
              <a:cs typeface="Arial" panose="020B0604020202020204" pitchFamily="34" charset="0"/>
            </a:endParaRPr>
          </a:p>
        </p:txBody>
      </p:sp>
      <p:sp>
        <p:nvSpPr>
          <p:cNvPr id="5" name="Rectangle 4"/>
          <p:cNvSpPr/>
          <p:nvPr/>
        </p:nvSpPr>
        <p:spPr>
          <a:xfrm>
            <a:off x="2590800" y="304801"/>
            <a:ext cx="7010400" cy="1200329"/>
          </a:xfrm>
          <a:prstGeom prst="rect">
            <a:avLst/>
          </a:prstGeom>
        </p:spPr>
        <p:txBody>
          <a:bodyPr>
            <a:spAutoFit/>
          </a:bodyPr>
          <a:lstStyle/>
          <a:p>
            <a:pPr algn="ctr">
              <a:defRPr/>
            </a:pPr>
            <a:r>
              <a:rPr lang="en-US" altLang="en-US" sz="3600" kern="0" dirty="0">
                <a:cs typeface="Arial" panose="020B0604020202020204" pitchFamily="34" charset="0"/>
              </a:rPr>
              <a:t>ITP Components</a:t>
            </a:r>
          </a:p>
          <a:p>
            <a:pPr algn="ctr">
              <a:defRPr/>
            </a:pPr>
            <a:r>
              <a:rPr lang="en-US" sz="3600" b="1" dirty="0">
                <a:solidFill>
                  <a:srgbClr val="C00000"/>
                </a:solidFill>
                <a:cs typeface="Arial" panose="020B0604020202020204" pitchFamily="34" charset="0"/>
              </a:rPr>
              <a:t>Initial Assessment</a:t>
            </a:r>
          </a:p>
        </p:txBody>
      </p:sp>
      <p:pic>
        <p:nvPicPr>
          <p:cNvPr id="7170" name="Picture 2" descr="C:\Users\mrstout\AppData\Local\Microsoft\Windows\Temporary Internet Files\Content.IE5\MWR3DWHL\interview[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34400" y="533401"/>
            <a:ext cx="1295400" cy="137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2294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p:cNvSpPr>
          <p:nvPr/>
        </p:nvSpPr>
        <p:spPr bwMode="auto">
          <a:xfrm>
            <a:off x="2184401" y="1274546"/>
            <a:ext cx="8061325"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rgbClr val="194476"/>
              </a:buClr>
              <a:buSzPct val="110000"/>
              <a:buFont typeface="Wingdings" pitchFamily="2" charset="2"/>
              <a:buChar char="§"/>
              <a:defRPr sz="3200">
                <a:solidFill>
                  <a:schemeClr val="tx1"/>
                </a:solidFill>
                <a:latin typeface="Arial" charset="0"/>
                <a:cs typeface="Arial" charset="0"/>
              </a:defRPr>
            </a:lvl1pPr>
            <a:lvl2pPr eaLnBrk="0" hangingPunct="0">
              <a:spcBef>
                <a:spcPct val="20000"/>
              </a:spcBef>
              <a:buClr>
                <a:srgbClr val="003366"/>
              </a:buClr>
              <a:buFont typeface="Arial" charset="0"/>
              <a:buChar char="–"/>
              <a:defRPr sz="2800" i="1">
                <a:solidFill>
                  <a:schemeClr val="tx1"/>
                </a:solidFill>
                <a:latin typeface="Arial" charset="0"/>
                <a:cs typeface="Arial" charset="0"/>
              </a:defRPr>
            </a:lvl2pPr>
            <a:lvl3pPr marL="1143000" indent="-228600" eaLnBrk="0" hangingPunct="0">
              <a:spcBef>
                <a:spcPct val="20000"/>
              </a:spcBef>
              <a:buClr>
                <a:srgbClr val="003366"/>
              </a:buClr>
              <a:buChar char="•"/>
              <a:defRPr sz="2400">
                <a:solidFill>
                  <a:schemeClr val="tx1"/>
                </a:solidFill>
                <a:latin typeface="Arial" charset="0"/>
                <a:cs typeface="Arial" charset="0"/>
              </a:defRPr>
            </a:lvl3pPr>
            <a:lvl4pPr marL="1600200" indent="-228600" eaLnBrk="0" hangingPunct="0">
              <a:spcBef>
                <a:spcPct val="20000"/>
              </a:spcBef>
              <a:buChar char="–"/>
              <a:defRPr sz="2000" i="1">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buClr>
                <a:srgbClr val="003366"/>
              </a:buClr>
            </a:pPr>
            <a:r>
              <a:rPr lang="en-US" altLang="en-US" sz="2800" dirty="0">
                <a:latin typeface="+mn-lt"/>
                <a:cs typeface="Arial" panose="020B0604020202020204" pitchFamily="34" charset="0"/>
              </a:rPr>
              <a:t>What are the </a:t>
            </a:r>
            <a:r>
              <a:rPr lang="en-US" altLang="en-US" sz="2800" b="1" dirty="0">
                <a:latin typeface="+mn-lt"/>
                <a:cs typeface="Arial" panose="020B0604020202020204" pitchFamily="34" charset="0"/>
              </a:rPr>
              <a:t>Goals</a:t>
            </a:r>
            <a:r>
              <a:rPr lang="en-US" altLang="en-US" sz="2800" dirty="0">
                <a:latin typeface="+mn-lt"/>
                <a:cs typeface="Arial" panose="020B0604020202020204" pitchFamily="34" charset="0"/>
              </a:rPr>
              <a:t>?  Patient-centered</a:t>
            </a:r>
          </a:p>
          <a:p>
            <a:pPr>
              <a:buClr>
                <a:srgbClr val="003366"/>
              </a:buClr>
            </a:pPr>
            <a:r>
              <a:rPr lang="en-US" altLang="en-US" sz="2800" dirty="0">
                <a:latin typeface="+mn-lt"/>
                <a:cs typeface="Arial" panose="020B0604020202020204" pitchFamily="34" charset="0"/>
              </a:rPr>
              <a:t>What </a:t>
            </a:r>
            <a:r>
              <a:rPr lang="en-US" altLang="en-US" sz="2800" b="1" dirty="0">
                <a:latin typeface="+mn-lt"/>
                <a:cs typeface="Arial" panose="020B0604020202020204" pitchFamily="34" charset="0"/>
              </a:rPr>
              <a:t>Interventions</a:t>
            </a:r>
            <a:r>
              <a:rPr lang="en-US" altLang="en-US" sz="2800" dirty="0">
                <a:latin typeface="+mn-lt"/>
                <a:cs typeface="Arial" panose="020B0604020202020204" pitchFamily="34" charset="0"/>
              </a:rPr>
              <a:t> (Actions) are necessary to accomplish the goals established for the patient?</a:t>
            </a:r>
          </a:p>
          <a:p>
            <a:pPr>
              <a:buClr>
                <a:srgbClr val="003366"/>
              </a:buClr>
              <a:buNone/>
            </a:pPr>
            <a:r>
              <a:rPr lang="en-US" altLang="en-US" sz="2800" b="1" dirty="0">
                <a:latin typeface="+mn-lt"/>
                <a:cs typeface="Arial" panose="020B0604020202020204" pitchFamily="34" charset="0"/>
              </a:rPr>
              <a:t>		</a:t>
            </a:r>
            <a:r>
              <a:rPr lang="en-US" altLang="en-US" sz="2800" dirty="0">
                <a:latin typeface="+mn-lt"/>
                <a:cs typeface="Arial" panose="020B0604020202020204" pitchFamily="34" charset="0"/>
              </a:rPr>
              <a:t>Example:  Exercise Prescription </a:t>
            </a:r>
            <a:endParaRPr lang="en-US" altLang="en-US" sz="2800" b="1" dirty="0">
              <a:latin typeface="+mn-lt"/>
              <a:cs typeface="Arial" panose="020B0604020202020204" pitchFamily="34" charset="0"/>
            </a:endParaRPr>
          </a:p>
          <a:p>
            <a:pPr>
              <a:buClr>
                <a:srgbClr val="003366"/>
              </a:buClr>
            </a:pPr>
            <a:r>
              <a:rPr lang="en-US" altLang="en-US" sz="2800" b="1" dirty="0">
                <a:latin typeface="+mn-lt"/>
                <a:cs typeface="Arial" panose="020B0604020202020204" pitchFamily="34" charset="0"/>
              </a:rPr>
              <a:t>Education</a:t>
            </a:r>
            <a:r>
              <a:rPr lang="en-US" altLang="en-US" sz="2800" dirty="0">
                <a:latin typeface="+mn-lt"/>
                <a:cs typeface="Arial" panose="020B0604020202020204" pitchFamily="34" charset="0"/>
              </a:rPr>
              <a:t> to assist patient with self-management</a:t>
            </a:r>
          </a:p>
          <a:p>
            <a:pPr>
              <a:buClr>
                <a:srgbClr val="003366"/>
              </a:buClr>
            </a:pPr>
            <a:r>
              <a:rPr lang="en-US" altLang="en-US" sz="2800" dirty="0">
                <a:latin typeface="+mn-lt"/>
                <a:cs typeface="Arial" panose="020B0604020202020204" pitchFamily="34" charset="0"/>
              </a:rPr>
              <a:t>Reasonable expectations</a:t>
            </a:r>
          </a:p>
          <a:p>
            <a:pPr>
              <a:lnSpc>
                <a:spcPct val="90000"/>
              </a:lnSpc>
              <a:buClr>
                <a:srgbClr val="003366"/>
              </a:buClr>
            </a:pPr>
            <a:r>
              <a:rPr lang="en-US" altLang="en-US" sz="2800" dirty="0">
                <a:latin typeface="+mn-lt"/>
                <a:cs typeface="Arial" panose="020B0604020202020204" pitchFamily="34" charset="0"/>
              </a:rPr>
              <a:t>Specific, measurable and relevant</a:t>
            </a:r>
          </a:p>
          <a:p>
            <a:pPr>
              <a:lnSpc>
                <a:spcPct val="90000"/>
              </a:lnSpc>
              <a:buClr>
                <a:srgbClr val="003366"/>
              </a:buClr>
            </a:pPr>
            <a:r>
              <a:rPr lang="en-US" altLang="en-US" sz="2800" dirty="0">
                <a:latin typeface="+mn-lt"/>
                <a:cs typeface="Arial" panose="020B0604020202020204" pitchFamily="34" charset="0"/>
              </a:rPr>
              <a:t>Individualize, keep in mind contraindications, individual abilities, limitations</a:t>
            </a:r>
          </a:p>
          <a:p>
            <a:pPr marL="0" indent="0">
              <a:lnSpc>
                <a:spcPct val="90000"/>
              </a:lnSpc>
              <a:buClr>
                <a:srgbClr val="003366"/>
              </a:buClr>
              <a:buNone/>
            </a:pPr>
            <a:endParaRPr lang="en-US" altLang="en-US" sz="2800" dirty="0">
              <a:latin typeface="+mn-lt"/>
              <a:cs typeface="Arial" panose="020B0604020202020204" pitchFamily="34" charset="0"/>
            </a:endParaRPr>
          </a:p>
          <a:p>
            <a:pPr lvl="1" eaLnBrk="1" hangingPunct="1">
              <a:lnSpc>
                <a:spcPct val="90000"/>
              </a:lnSpc>
              <a:buFont typeface="Arial" charset="0"/>
              <a:buNone/>
            </a:pPr>
            <a:endParaRPr lang="en-US" altLang="en-US" dirty="0">
              <a:solidFill>
                <a:srgbClr val="002060"/>
              </a:solidFill>
              <a:latin typeface="+mn-lt"/>
              <a:cs typeface="Arial" panose="020B0604020202020204" pitchFamily="34" charset="0"/>
            </a:endParaRPr>
          </a:p>
          <a:p>
            <a:pPr>
              <a:buClr>
                <a:srgbClr val="003366"/>
              </a:buClr>
            </a:pPr>
            <a:endParaRPr lang="en-US" altLang="en-US" sz="2400" dirty="0">
              <a:latin typeface="Arial" panose="020B0604020202020204" pitchFamily="34" charset="0"/>
              <a:cs typeface="Arial" panose="020B0604020202020204" pitchFamily="34" charset="0"/>
            </a:endParaRPr>
          </a:p>
        </p:txBody>
      </p:sp>
      <p:sp>
        <p:nvSpPr>
          <p:cNvPr id="4" name="Rectangle 3"/>
          <p:cNvSpPr/>
          <p:nvPr/>
        </p:nvSpPr>
        <p:spPr>
          <a:xfrm>
            <a:off x="2590800" y="74218"/>
            <a:ext cx="7010400" cy="1200329"/>
          </a:xfrm>
          <a:prstGeom prst="rect">
            <a:avLst/>
          </a:prstGeom>
        </p:spPr>
        <p:txBody>
          <a:bodyPr>
            <a:spAutoFit/>
          </a:bodyPr>
          <a:lstStyle/>
          <a:p>
            <a:pPr algn="ctr">
              <a:defRPr/>
            </a:pPr>
            <a:r>
              <a:rPr lang="en-US" altLang="en-US" sz="3600" kern="0" dirty="0">
                <a:cs typeface="Arial" panose="020B0604020202020204" pitchFamily="34" charset="0"/>
              </a:rPr>
              <a:t>ITP Components</a:t>
            </a:r>
          </a:p>
          <a:p>
            <a:pPr algn="ctr">
              <a:defRPr/>
            </a:pPr>
            <a:r>
              <a:rPr lang="en-US" sz="3600" b="1" dirty="0">
                <a:solidFill>
                  <a:srgbClr val="C00000"/>
                </a:solidFill>
                <a:cs typeface="Arial" panose="020B0604020202020204" pitchFamily="34" charset="0"/>
              </a:rPr>
              <a:t>Plan</a:t>
            </a:r>
          </a:p>
        </p:txBody>
      </p:sp>
      <p:pic>
        <p:nvPicPr>
          <p:cNvPr id="8194" name="Picture 2" descr="C:\Users\mrstout\AppData\Local\Microsoft\Windows\Temporary Internet Files\Content.IE5\BSNHPSNO\handouts[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31275" y="278284"/>
            <a:ext cx="1314450" cy="1276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7609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90800" y="1"/>
            <a:ext cx="7010400" cy="1200329"/>
          </a:xfrm>
          <a:prstGeom prst="rect">
            <a:avLst/>
          </a:prstGeom>
        </p:spPr>
        <p:txBody>
          <a:bodyPr>
            <a:spAutoFit/>
          </a:bodyPr>
          <a:lstStyle/>
          <a:p>
            <a:pPr algn="ctr">
              <a:defRPr/>
            </a:pPr>
            <a:r>
              <a:rPr lang="en-US" altLang="en-US" sz="3600" kern="0" dirty="0">
                <a:cs typeface="Arial" panose="020B0604020202020204" pitchFamily="34" charset="0"/>
              </a:rPr>
              <a:t>ITP Components</a:t>
            </a:r>
          </a:p>
          <a:p>
            <a:pPr algn="ctr">
              <a:defRPr/>
            </a:pPr>
            <a:r>
              <a:rPr lang="en-US" sz="3600" b="1" dirty="0">
                <a:solidFill>
                  <a:srgbClr val="C00000"/>
                </a:solidFill>
                <a:cs typeface="Arial" panose="020B0604020202020204" pitchFamily="34" charset="0"/>
              </a:rPr>
              <a:t>Re-Assessment</a:t>
            </a:r>
          </a:p>
        </p:txBody>
      </p:sp>
      <p:sp>
        <p:nvSpPr>
          <p:cNvPr id="5" name="Content Placeholder 2"/>
          <p:cNvSpPr txBox="1">
            <a:spLocks/>
          </p:cNvSpPr>
          <p:nvPr/>
        </p:nvSpPr>
        <p:spPr bwMode="auto">
          <a:xfrm>
            <a:off x="2141538" y="1295401"/>
            <a:ext cx="7908925" cy="338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194476"/>
              </a:buClr>
              <a:buSzPct val="110000"/>
              <a:buFont typeface="Wingdings" pitchFamily="2" charset="2"/>
              <a:buChar char="§"/>
              <a:defRPr sz="3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lr>
                <a:srgbClr val="003366"/>
              </a:buClr>
              <a:buFont typeface="Arial" charset="0"/>
              <a:buChar char="–"/>
              <a:defRPr sz="2800" i="1">
                <a:solidFill>
                  <a:schemeClr val="tx1"/>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lr>
                <a:srgbClr val="003366"/>
              </a:buClr>
              <a:buChar char="•"/>
              <a:defRPr sz="2400">
                <a:solidFill>
                  <a:schemeClr val="tx1"/>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2000" i="1">
                <a:solidFill>
                  <a:schemeClr val="tx1"/>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altLang="en-US" sz="2800" kern="0" dirty="0">
                <a:latin typeface="+mn-lt"/>
              </a:rPr>
              <a:t>An opportunity to determine if your patient is achieving the goals stated during the initial assessment</a:t>
            </a:r>
          </a:p>
          <a:p>
            <a:r>
              <a:rPr lang="en-US" altLang="en-US" sz="2800" kern="0" dirty="0">
                <a:latin typeface="+mn-lt"/>
              </a:rPr>
              <a:t>Depending on their progress toward those goals, what comes next? “Reassess the PLAN”, Set new goals for the next 30 days, Proceed as planned</a:t>
            </a:r>
          </a:p>
          <a:p>
            <a:r>
              <a:rPr lang="en-US" altLang="en-US" sz="2800" kern="0" dirty="0">
                <a:latin typeface="+mn-lt"/>
              </a:rPr>
              <a:t>It is hard to do a reassessment with minimal information</a:t>
            </a:r>
          </a:p>
          <a:p>
            <a:r>
              <a:rPr lang="en-US" altLang="en-US" sz="2800" kern="0" dirty="0">
                <a:latin typeface="+mn-lt"/>
              </a:rPr>
              <a:t>Gather information, assess behaviors and set meaningful patient-centered goals</a:t>
            </a:r>
          </a:p>
          <a:p>
            <a:pPr marL="0" indent="0">
              <a:buNone/>
            </a:pPr>
            <a:r>
              <a:rPr lang="en-US" altLang="en-US" sz="2800" b="1" kern="0" dirty="0">
                <a:latin typeface="+mn-lt"/>
              </a:rPr>
              <a:t>	Example:  </a:t>
            </a:r>
            <a:r>
              <a:rPr lang="en-US" altLang="en-US" sz="2800" kern="0" dirty="0">
                <a:latin typeface="+mn-lt"/>
              </a:rPr>
              <a:t>Repeat 6-minute walk test </a:t>
            </a:r>
            <a:endParaRPr lang="en-US" altLang="en-US" sz="2800" kern="0" dirty="0">
              <a:solidFill>
                <a:srgbClr val="C00000"/>
              </a:solidFill>
              <a:latin typeface="+mn-lt"/>
            </a:endParaRPr>
          </a:p>
        </p:txBody>
      </p:sp>
    </p:spTree>
    <p:extLst>
      <p:ext uri="{BB962C8B-B14F-4D97-AF65-F5344CB8AC3E}">
        <p14:creationId xmlns:p14="http://schemas.microsoft.com/office/powerpoint/2010/main" val="3804829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p:cNvSpPr>
          <p:nvPr/>
        </p:nvSpPr>
        <p:spPr bwMode="auto">
          <a:xfrm>
            <a:off x="2209800" y="1356962"/>
            <a:ext cx="7620000" cy="431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lr>
                <a:srgbClr val="194476"/>
              </a:buClr>
              <a:buSzPct val="110000"/>
              <a:buFont typeface="Wingdings" pitchFamily="2" charset="2"/>
              <a:buChar char="§"/>
              <a:defRPr sz="3200">
                <a:solidFill>
                  <a:schemeClr val="tx1"/>
                </a:solidFill>
                <a:latin typeface="Arial" charset="0"/>
                <a:cs typeface="Arial" charset="0"/>
              </a:defRPr>
            </a:lvl1pPr>
            <a:lvl2pPr marL="742950" indent="-285750" eaLnBrk="0" hangingPunct="0">
              <a:spcBef>
                <a:spcPct val="20000"/>
              </a:spcBef>
              <a:buClr>
                <a:srgbClr val="003366"/>
              </a:buClr>
              <a:buFont typeface="Arial" charset="0"/>
              <a:buChar char="–"/>
              <a:defRPr sz="2800" i="1">
                <a:solidFill>
                  <a:schemeClr val="tx1"/>
                </a:solidFill>
                <a:latin typeface="Arial" charset="0"/>
                <a:cs typeface="Arial" charset="0"/>
              </a:defRPr>
            </a:lvl2pPr>
            <a:lvl3pPr marL="1143000" indent="-228600" eaLnBrk="0" hangingPunct="0">
              <a:spcBef>
                <a:spcPct val="20000"/>
              </a:spcBef>
              <a:buClr>
                <a:srgbClr val="003366"/>
              </a:buClr>
              <a:buChar char="•"/>
              <a:defRPr sz="2400">
                <a:solidFill>
                  <a:schemeClr val="tx1"/>
                </a:solidFill>
                <a:latin typeface="Arial" charset="0"/>
                <a:cs typeface="Arial" charset="0"/>
              </a:defRPr>
            </a:lvl3pPr>
            <a:lvl4pPr marL="1600200" indent="-228600" eaLnBrk="0" hangingPunct="0">
              <a:spcBef>
                <a:spcPct val="20000"/>
              </a:spcBef>
              <a:buChar char="–"/>
              <a:defRPr sz="2000" i="1">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buClr>
                <a:srgbClr val="003366"/>
              </a:buClr>
            </a:pPr>
            <a:r>
              <a:rPr lang="en-US" altLang="en-US" sz="2800" dirty="0">
                <a:latin typeface="+mn-lt"/>
                <a:cs typeface="Arial" panose="020B0604020202020204" pitchFamily="34" charset="0"/>
              </a:rPr>
              <a:t>Was everything accomplished?</a:t>
            </a:r>
          </a:p>
          <a:p>
            <a:pPr>
              <a:buClr>
                <a:srgbClr val="003366"/>
              </a:buClr>
            </a:pPr>
            <a:r>
              <a:rPr lang="en-US" altLang="en-US" sz="2800" dirty="0">
                <a:latin typeface="+mn-lt"/>
                <a:cs typeface="Arial" panose="020B0604020202020204" pitchFamily="34" charset="0"/>
              </a:rPr>
              <a:t>Where to go from here?</a:t>
            </a:r>
          </a:p>
          <a:p>
            <a:pPr lvl="1" eaLnBrk="1" hangingPunct="1"/>
            <a:r>
              <a:rPr lang="en-US" altLang="en-US" dirty="0">
                <a:latin typeface="+mn-lt"/>
                <a:cs typeface="Arial" panose="020B0604020202020204" pitchFamily="34" charset="0"/>
              </a:rPr>
              <a:t>Keeping on track, what else might be helpful?</a:t>
            </a:r>
          </a:p>
          <a:p>
            <a:pPr lvl="1" eaLnBrk="1" hangingPunct="1"/>
            <a:r>
              <a:rPr lang="en-US" altLang="en-US" dirty="0">
                <a:latin typeface="+mn-lt"/>
                <a:cs typeface="Arial" panose="020B0604020202020204" pitchFamily="34" charset="0"/>
              </a:rPr>
              <a:t>How is the ITP reviewed or revised?</a:t>
            </a:r>
          </a:p>
          <a:p>
            <a:pPr>
              <a:buClr>
                <a:srgbClr val="003366"/>
              </a:buClr>
            </a:pPr>
            <a:r>
              <a:rPr lang="en-US" altLang="en-US" sz="2800" dirty="0">
                <a:latin typeface="+mn-lt"/>
                <a:cs typeface="Arial" panose="020B0604020202020204" pitchFamily="34" charset="0"/>
              </a:rPr>
              <a:t>Pose the next clinical question</a:t>
            </a:r>
          </a:p>
          <a:p>
            <a:pPr>
              <a:buClr>
                <a:srgbClr val="003366"/>
              </a:buClr>
            </a:pPr>
            <a:r>
              <a:rPr lang="en-US" altLang="en-US" sz="2800" dirty="0">
                <a:latin typeface="+mn-lt"/>
                <a:cs typeface="Arial" panose="020B0604020202020204" pitchFamily="34" charset="0"/>
              </a:rPr>
              <a:t>Constantly evolving</a:t>
            </a:r>
          </a:p>
          <a:p>
            <a:pPr>
              <a:buClr>
                <a:srgbClr val="003366"/>
              </a:buClr>
            </a:pPr>
            <a:r>
              <a:rPr lang="en-US" altLang="en-US" sz="2800" b="1" dirty="0">
                <a:latin typeface="+mn-lt"/>
                <a:cs typeface="Arial" panose="020B0604020202020204" pitchFamily="34" charset="0"/>
              </a:rPr>
              <a:t>Example:</a:t>
            </a:r>
            <a:r>
              <a:rPr lang="en-US" altLang="en-US" sz="2800" dirty="0">
                <a:latin typeface="+mn-lt"/>
                <a:cs typeface="Arial" panose="020B0604020202020204" pitchFamily="34" charset="0"/>
              </a:rPr>
              <a:t> the goal to be able to walk 30 minutes without stopping was </a:t>
            </a:r>
            <a:r>
              <a:rPr lang="en-US" altLang="en-US" sz="2800" u="sng" dirty="0">
                <a:latin typeface="+mn-lt"/>
                <a:cs typeface="Arial" panose="020B0604020202020204" pitchFamily="34" charset="0"/>
              </a:rPr>
              <a:t>not</a:t>
            </a:r>
            <a:r>
              <a:rPr lang="en-US" altLang="en-US" sz="2800" dirty="0">
                <a:latin typeface="+mn-lt"/>
                <a:cs typeface="Arial" panose="020B0604020202020204" pitchFamily="34" charset="0"/>
              </a:rPr>
              <a:t> met…..now what?  Continue with maintenance rehab program, update ExRx, encourage membership to gym, establish new long-term goals</a:t>
            </a:r>
          </a:p>
        </p:txBody>
      </p:sp>
      <p:sp>
        <p:nvSpPr>
          <p:cNvPr id="4" name="Rectangle 3"/>
          <p:cNvSpPr/>
          <p:nvPr/>
        </p:nvSpPr>
        <p:spPr>
          <a:xfrm>
            <a:off x="2514600" y="56972"/>
            <a:ext cx="7010400" cy="1200329"/>
          </a:xfrm>
          <a:prstGeom prst="rect">
            <a:avLst/>
          </a:prstGeom>
        </p:spPr>
        <p:txBody>
          <a:bodyPr>
            <a:spAutoFit/>
          </a:bodyPr>
          <a:lstStyle/>
          <a:p>
            <a:pPr algn="ctr">
              <a:defRPr/>
            </a:pPr>
            <a:r>
              <a:rPr lang="en-US" altLang="en-US" sz="3600" kern="0" dirty="0">
                <a:cs typeface="Arial" panose="020B0604020202020204" pitchFamily="34" charset="0"/>
              </a:rPr>
              <a:t>ITP Components</a:t>
            </a:r>
          </a:p>
          <a:p>
            <a:pPr algn="ctr">
              <a:defRPr/>
            </a:pPr>
            <a:r>
              <a:rPr lang="en-US" sz="3600" b="1" dirty="0">
                <a:solidFill>
                  <a:srgbClr val="C00000"/>
                </a:solidFill>
                <a:cs typeface="Arial" panose="020B0604020202020204" pitchFamily="34" charset="0"/>
              </a:rPr>
              <a:t>Discharge Plan</a:t>
            </a:r>
          </a:p>
        </p:txBody>
      </p:sp>
      <p:pic>
        <p:nvPicPr>
          <p:cNvPr id="9218" name="Picture 2" descr="C:\Users\mrstout\AppData\Local\Microsoft\Windows\Temporary Internet Files\Content.IE5\ZW7B60JY\juego social-1[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34425" y="457200"/>
            <a:ext cx="1400175"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6215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1981200" y="150909"/>
            <a:ext cx="8273332" cy="1219200"/>
          </a:xfrm>
          <a:prstGeom prst="rect">
            <a:avLst/>
          </a:prstGeom>
        </p:spPr>
        <p:txBody>
          <a:bodyPr/>
          <a:lstStyle/>
          <a:p>
            <a:pPr algn="ctr" fontAlgn="base">
              <a:spcBef>
                <a:spcPct val="0"/>
              </a:spcBef>
              <a:spcAft>
                <a:spcPct val="0"/>
              </a:spcAft>
              <a:defRPr/>
            </a:pPr>
            <a:r>
              <a:rPr lang="en-US" altLang="en-US" sz="3600" kern="0" dirty="0">
                <a:solidFill>
                  <a:srgbClr val="000000"/>
                </a:solidFill>
                <a:cs typeface="Arial" charset="0"/>
              </a:rPr>
              <a:t> </a:t>
            </a:r>
            <a:r>
              <a:rPr lang="en-US" altLang="en-US" sz="3600" kern="0" dirty="0">
                <a:cs typeface="Arial" charset="0"/>
              </a:rPr>
              <a:t>Cardiac and Pulmonary </a:t>
            </a:r>
          </a:p>
          <a:p>
            <a:pPr algn="ctr" fontAlgn="base">
              <a:spcBef>
                <a:spcPct val="0"/>
              </a:spcBef>
              <a:spcAft>
                <a:spcPct val="0"/>
              </a:spcAft>
              <a:defRPr/>
            </a:pPr>
            <a:r>
              <a:rPr lang="en-US" altLang="en-US" sz="3600" b="1" kern="0" dirty="0">
                <a:solidFill>
                  <a:srgbClr val="FF0000"/>
                </a:solidFill>
                <a:cs typeface="Arial" charset="0"/>
              </a:rPr>
              <a:t>Certification Application Requirements</a:t>
            </a:r>
          </a:p>
        </p:txBody>
      </p:sp>
      <p:sp>
        <p:nvSpPr>
          <p:cNvPr id="4" name="Content Placeholder 3"/>
          <p:cNvSpPr txBox="1">
            <a:spLocks/>
          </p:cNvSpPr>
          <p:nvPr/>
        </p:nvSpPr>
        <p:spPr bwMode="auto">
          <a:xfrm>
            <a:off x="1881810" y="1524000"/>
            <a:ext cx="8372723"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lr>
                <a:srgbClr val="194476"/>
              </a:buClr>
              <a:buSzPct val="110000"/>
              <a:buFont typeface="Wingdings" pitchFamily="2" charset="2"/>
              <a:buChar char="§"/>
              <a:defRPr sz="3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lr>
                <a:srgbClr val="003366"/>
              </a:buClr>
              <a:buFont typeface="Arial" charset="0"/>
              <a:buChar char="–"/>
              <a:defRPr sz="2800" i="1">
                <a:solidFill>
                  <a:schemeClr val="tx1"/>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lr>
                <a:srgbClr val="003366"/>
              </a:buClr>
              <a:buChar char="•"/>
              <a:defRPr sz="2400">
                <a:solidFill>
                  <a:schemeClr val="tx1"/>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2000" i="1">
                <a:solidFill>
                  <a:schemeClr val="tx1"/>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SzPct val="120000"/>
            </a:pPr>
            <a:r>
              <a:rPr lang="en-US" altLang="en-US" sz="2400" kern="0" dirty="0">
                <a:latin typeface="+mn-lt"/>
                <a:cs typeface="Arial" charset="0"/>
              </a:rPr>
              <a:t>HIPAA compliant</a:t>
            </a:r>
          </a:p>
          <a:p>
            <a:pPr>
              <a:buSzPct val="120000"/>
            </a:pPr>
            <a:r>
              <a:rPr lang="en-US" altLang="en-US" sz="2400" kern="0" dirty="0">
                <a:solidFill>
                  <a:srgbClr val="000000"/>
                </a:solidFill>
                <a:latin typeface="+mn-lt"/>
                <a:cs typeface="Arial" charset="0"/>
              </a:rPr>
              <a:t>A single comprehensive document</a:t>
            </a:r>
          </a:p>
          <a:p>
            <a:pPr>
              <a:buSzPct val="120000"/>
            </a:pPr>
            <a:r>
              <a:rPr lang="en-US" altLang="en-US" sz="2400" kern="0" dirty="0">
                <a:solidFill>
                  <a:srgbClr val="000000"/>
                </a:solidFill>
                <a:latin typeface="+mn-lt"/>
                <a:cs typeface="Arial" charset="0"/>
              </a:rPr>
              <a:t>Must be completed in the data collection period </a:t>
            </a:r>
          </a:p>
          <a:p>
            <a:pPr>
              <a:buSzPct val="120000"/>
            </a:pPr>
            <a:r>
              <a:rPr lang="en-US" altLang="en-US" sz="2400" kern="0" dirty="0">
                <a:solidFill>
                  <a:srgbClr val="000000"/>
                </a:solidFill>
                <a:latin typeface="+mn-lt"/>
                <a:cs typeface="Arial" charset="0"/>
              </a:rPr>
              <a:t>Must be for an actual patient that has completed all required elements and steps.</a:t>
            </a:r>
          </a:p>
          <a:p>
            <a:pPr>
              <a:buSzPct val="120000"/>
            </a:pPr>
            <a:r>
              <a:rPr lang="en-US" altLang="en-US" sz="2400" kern="0" dirty="0">
                <a:solidFill>
                  <a:srgbClr val="000000"/>
                </a:solidFill>
                <a:latin typeface="+mn-lt"/>
                <a:cs typeface="Arial" charset="0"/>
              </a:rPr>
              <a:t>Must have a complete initial assessment, at least one reassessment and a discharge plan</a:t>
            </a:r>
          </a:p>
          <a:p>
            <a:pPr>
              <a:buSzPct val="120000"/>
            </a:pPr>
            <a:r>
              <a:rPr lang="en-US" altLang="en-US" sz="2400" kern="0" dirty="0">
                <a:solidFill>
                  <a:srgbClr val="000000"/>
                </a:solidFill>
                <a:latin typeface="+mn-lt"/>
                <a:cs typeface="Arial" charset="0"/>
              </a:rPr>
              <a:t>Must have the assessment and reassessment data/statements on the ITP</a:t>
            </a:r>
          </a:p>
          <a:p>
            <a:pPr>
              <a:buSzPct val="120000"/>
            </a:pPr>
            <a:r>
              <a:rPr lang="en-US" altLang="en-US" sz="2400" kern="0" dirty="0">
                <a:solidFill>
                  <a:srgbClr val="000000"/>
                </a:solidFill>
                <a:latin typeface="+mn-lt"/>
                <a:cs typeface="Arial" charset="0"/>
              </a:rPr>
              <a:t>Reassessments should include </a:t>
            </a:r>
            <a:r>
              <a:rPr lang="en-US" altLang="en-US" sz="2400" b="1" kern="0" dirty="0">
                <a:solidFill>
                  <a:srgbClr val="000000"/>
                </a:solidFill>
                <a:latin typeface="+mn-lt"/>
                <a:cs typeface="Arial" charset="0"/>
              </a:rPr>
              <a:t>“progress toward goal” </a:t>
            </a:r>
            <a:r>
              <a:rPr lang="en-US" altLang="en-US" sz="2400" kern="0" dirty="0">
                <a:solidFill>
                  <a:srgbClr val="000000"/>
                </a:solidFill>
                <a:latin typeface="+mn-lt"/>
                <a:cs typeface="Arial" charset="0"/>
              </a:rPr>
              <a:t>information</a:t>
            </a:r>
          </a:p>
          <a:p>
            <a:pPr>
              <a:buSzPct val="120000"/>
            </a:pPr>
            <a:r>
              <a:rPr lang="en-US" altLang="en-US" sz="2400" kern="0" dirty="0">
                <a:solidFill>
                  <a:srgbClr val="000000"/>
                </a:solidFill>
                <a:latin typeface="+mn-lt"/>
                <a:cs typeface="Arial" charset="0"/>
              </a:rPr>
              <a:t>Must include at least one “ACTIVE” core component</a:t>
            </a:r>
          </a:p>
          <a:p>
            <a:pPr>
              <a:buSzPct val="120000"/>
            </a:pPr>
            <a:r>
              <a:rPr lang="en-US" altLang="en-US" sz="2400" b="1" i="1" kern="0" dirty="0">
                <a:solidFill>
                  <a:srgbClr val="C00000"/>
                </a:solidFill>
                <a:latin typeface="+mn-lt"/>
                <a:cs typeface="Arial" charset="0"/>
              </a:rPr>
              <a:t>For Pulmonary Rehab, ITP must be submitted for a patient using oxygen</a:t>
            </a:r>
          </a:p>
          <a:p>
            <a:pPr>
              <a:buSzPct val="120000"/>
            </a:pPr>
            <a:r>
              <a:rPr lang="en-US" altLang="en-US" sz="2400" kern="0" dirty="0">
                <a:solidFill>
                  <a:srgbClr val="000000"/>
                </a:solidFill>
                <a:latin typeface="+mn-lt"/>
                <a:cs typeface="Arial" charset="0"/>
              </a:rPr>
              <a:t>Include </a:t>
            </a:r>
            <a:r>
              <a:rPr lang="en-US" altLang="en-US" sz="2400" u="sng" kern="0" dirty="0">
                <a:solidFill>
                  <a:srgbClr val="000000"/>
                </a:solidFill>
                <a:latin typeface="+mn-lt"/>
                <a:cs typeface="Arial" charset="0"/>
              </a:rPr>
              <a:t>physician signatures and dates</a:t>
            </a:r>
            <a:r>
              <a:rPr lang="en-US" altLang="en-US" sz="2400" kern="0" dirty="0">
                <a:solidFill>
                  <a:srgbClr val="000000"/>
                </a:solidFill>
                <a:latin typeface="+mn-lt"/>
                <a:cs typeface="Arial" charset="0"/>
              </a:rPr>
              <a:t> at the initial assessment and at least every 30 days thru discharge</a:t>
            </a:r>
          </a:p>
        </p:txBody>
      </p:sp>
    </p:spTree>
    <p:extLst>
      <p:ext uri="{BB962C8B-B14F-4D97-AF65-F5344CB8AC3E}">
        <p14:creationId xmlns:p14="http://schemas.microsoft.com/office/powerpoint/2010/main" val="1731909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4183" y="2063234"/>
            <a:ext cx="3635064" cy="4052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itle 8"/>
          <p:cNvSpPr>
            <a:spLocks noGrp="1"/>
          </p:cNvSpPr>
          <p:nvPr>
            <p:ph type="title"/>
          </p:nvPr>
        </p:nvSpPr>
        <p:spPr/>
        <p:txBody>
          <a:bodyPr>
            <a:normAutofit/>
          </a:bodyPr>
          <a:lstStyle/>
          <a:p>
            <a:r>
              <a:rPr lang="en-US" dirty="0"/>
              <a:t>                  Why                           How</a:t>
            </a:r>
          </a:p>
        </p:txBody>
      </p:sp>
      <p:sp>
        <p:nvSpPr>
          <p:cNvPr id="2" name="Arrow: Right 1">
            <a:extLst>
              <a:ext uri="{FF2B5EF4-FFF2-40B4-BE49-F238E27FC236}">
                <a16:creationId xmlns:a16="http://schemas.microsoft.com/office/drawing/2014/main" id="{7C668EC1-B4FA-4F29-AF86-BE28FE0F8779}"/>
              </a:ext>
            </a:extLst>
          </p:cNvPr>
          <p:cNvSpPr/>
          <p:nvPr/>
        </p:nvSpPr>
        <p:spPr>
          <a:xfrm>
            <a:off x="5606796" y="60382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t>o</a:t>
            </a:r>
          </a:p>
        </p:txBody>
      </p:sp>
      <p:sp>
        <p:nvSpPr>
          <p:cNvPr id="3" name="Rectangle 2">
            <a:extLst>
              <a:ext uri="{FF2B5EF4-FFF2-40B4-BE49-F238E27FC236}">
                <a16:creationId xmlns:a16="http://schemas.microsoft.com/office/drawing/2014/main" id="{A8F2D16A-A495-4A08-9024-8BA46DC216F7}"/>
              </a:ext>
            </a:extLst>
          </p:cNvPr>
          <p:cNvSpPr/>
          <p:nvPr/>
        </p:nvSpPr>
        <p:spPr>
          <a:xfrm>
            <a:off x="5977386" y="6488668"/>
            <a:ext cx="6214614" cy="369332"/>
          </a:xfrm>
          <a:prstGeom prst="rect">
            <a:avLst/>
          </a:prstGeom>
        </p:spPr>
        <p:txBody>
          <a:bodyPr wrap="square">
            <a:spAutoFit/>
          </a:bodyPr>
          <a:lstStyle/>
          <a:p>
            <a:r>
              <a:rPr lang="en-US" dirty="0">
                <a:hlinkClick r:id="rId4" tooltip="http://shanatalks.wordpress.com/2012/04/"/>
              </a:rPr>
              <a:t>This Photo</a:t>
            </a:r>
            <a:r>
              <a:rPr lang="en-US" dirty="0"/>
              <a:t> by Unknown Author is licensed under </a:t>
            </a:r>
            <a:r>
              <a:rPr lang="en-US" dirty="0">
                <a:hlinkClick r:id="rId5" tooltip="https://creativecommons.org/licenses/by/3.0/"/>
              </a:rPr>
              <a:t>CC BY</a:t>
            </a:r>
            <a:endParaRPr lang="en-US" dirty="0"/>
          </a:p>
        </p:txBody>
      </p:sp>
    </p:spTree>
    <p:extLst>
      <p:ext uri="{BB962C8B-B14F-4D97-AF65-F5344CB8AC3E}">
        <p14:creationId xmlns:p14="http://schemas.microsoft.com/office/powerpoint/2010/main" val="22475671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4E9B8-43C9-459E-A2E6-50F155945455}"/>
              </a:ext>
            </a:extLst>
          </p:cNvPr>
          <p:cNvSpPr>
            <a:spLocks noGrp="1"/>
          </p:cNvSpPr>
          <p:nvPr>
            <p:ph type="title"/>
          </p:nvPr>
        </p:nvSpPr>
        <p:spPr/>
        <p:txBody>
          <a:bodyPr/>
          <a:lstStyle/>
          <a:p>
            <a:r>
              <a:rPr lang="en-US" dirty="0"/>
              <a:t>Tips For Success</a:t>
            </a:r>
          </a:p>
        </p:txBody>
      </p:sp>
      <p:pic>
        <p:nvPicPr>
          <p:cNvPr id="5" name="Content Placeholder 4">
            <a:extLst>
              <a:ext uri="{FF2B5EF4-FFF2-40B4-BE49-F238E27FC236}">
                <a16:creationId xmlns:a16="http://schemas.microsoft.com/office/drawing/2014/main" id="{C605B0DF-F7DF-4DF0-8E3A-6D03B62A0785}"/>
              </a:ext>
            </a:extLst>
          </p:cNvPr>
          <p:cNvPicPr>
            <a:picLocks noGrp="1" noChangeAspect="1"/>
          </p:cNvPicPr>
          <p:nvPr>
            <p:ph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2667001" y="2270919"/>
            <a:ext cx="7586829" cy="3215481"/>
          </a:xfrm>
        </p:spPr>
      </p:pic>
      <p:sp>
        <p:nvSpPr>
          <p:cNvPr id="6" name="TextBox 5">
            <a:extLst>
              <a:ext uri="{FF2B5EF4-FFF2-40B4-BE49-F238E27FC236}">
                <a16:creationId xmlns:a16="http://schemas.microsoft.com/office/drawing/2014/main" id="{7B9250B9-71ED-401C-9FC5-E627BB44C93C}"/>
              </a:ext>
            </a:extLst>
          </p:cNvPr>
          <p:cNvSpPr txBox="1"/>
          <p:nvPr/>
        </p:nvSpPr>
        <p:spPr>
          <a:xfrm>
            <a:off x="9375913" y="6627168"/>
            <a:ext cx="3048000" cy="230832"/>
          </a:xfrm>
          <a:prstGeom prst="rect">
            <a:avLst/>
          </a:prstGeom>
          <a:noFill/>
        </p:spPr>
        <p:txBody>
          <a:bodyPr wrap="square" rtlCol="0">
            <a:spAutoFit/>
          </a:bodyPr>
          <a:lstStyle/>
          <a:p>
            <a:r>
              <a:rPr lang="en-US" sz="900" dirty="0">
                <a:hlinkClick r:id="rId4" tooltip="https://leadershipfreak.wordpress.com/tag/new-hire/"/>
              </a:rPr>
              <a:t>This Photo</a:t>
            </a:r>
            <a:r>
              <a:rPr lang="en-US" sz="900" dirty="0"/>
              <a:t> by Unknown Author is licensed under </a:t>
            </a:r>
            <a:r>
              <a:rPr lang="en-US" sz="900" dirty="0">
                <a:hlinkClick r:id="rId5" tooltip="https://creativecommons.org/licenses/by/3.0/"/>
              </a:rPr>
              <a:t>CC BY</a:t>
            </a:r>
            <a:endParaRPr lang="en-US" sz="900" dirty="0"/>
          </a:p>
        </p:txBody>
      </p:sp>
    </p:spTree>
    <p:extLst>
      <p:ext uri="{BB962C8B-B14F-4D97-AF65-F5344CB8AC3E}">
        <p14:creationId xmlns:p14="http://schemas.microsoft.com/office/powerpoint/2010/main" val="24369632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0E17F-1FE3-4E14-9FEA-6848FE07EC17}"/>
              </a:ext>
            </a:extLst>
          </p:cNvPr>
          <p:cNvSpPr>
            <a:spLocks noGrp="1"/>
          </p:cNvSpPr>
          <p:nvPr>
            <p:ph type="title"/>
          </p:nvPr>
        </p:nvSpPr>
        <p:spPr/>
        <p:txBody>
          <a:bodyPr/>
          <a:lstStyle/>
          <a:p>
            <a:r>
              <a:rPr lang="en-US" dirty="0"/>
              <a:t>HIPPA Compliant</a:t>
            </a:r>
          </a:p>
        </p:txBody>
      </p:sp>
      <p:sp>
        <p:nvSpPr>
          <p:cNvPr id="3" name="Content Placeholder 2">
            <a:extLst>
              <a:ext uri="{FF2B5EF4-FFF2-40B4-BE49-F238E27FC236}">
                <a16:creationId xmlns:a16="http://schemas.microsoft.com/office/drawing/2014/main" id="{0DBDB7A9-9158-43A3-86B2-409F1454C682}"/>
              </a:ext>
            </a:extLst>
          </p:cNvPr>
          <p:cNvSpPr>
            <a:spLocks noGrp="1"/>
          </p:cNvSpPr>
          <p:nvPr>
            <p:ph idx="1"/>
          </p:nvPr>
        </p:nvSpPr>
        <p:spPr/>
        <p:txBody>
          <a:bodyPr>
            <a:normAutofit/>
          </a:bodyPr>
          <a:lstStyle/>
          <a:p>
            <a:pPr>
              <a:defRPr/>
            </a:pPr>
            <a:endParaRPr lang="en-US" altLang="en-US" dirty="0">
              <a:cs typeface="Arial" charset="0"/>
            </a:endParaRPr>
          </a:p>
          <a:p>
            <a:pPr>
              <a:defRPr/>
            </a:pPr>
            <a:r>
              <a:rPr lang="en-US" altLang="en-US" dirty="0">
                <a:cs typeface="Arial" charset="0"/>
              </a:rPr>
              <a:t>HIPAA violations are an automatic denial of the page</a:t>
            </a:r>
            <a:endParaRPr lang="en-US" u="sng" dirty="0"/>
          </a:p>
          <a:p>
            <a:r>
              <a:rPr lang="en-US" dirty="0"/>
              <a:t>Have at least two people look at any uploaded documents to ensure no violations</a:t>
            </a:r>
          </a:p>
          <a:p>
            <a:endParaRPr lang="en-US" dirty="0"/>
          </a:p>
          <a:p>
            <a:r>
              <a:rPr lang="en-US" dirty="0"/>
              <a:t>Common HIPAA; N</a:t>
            </a:r>
            <a:r>
              <a:rPr lang="en-US" altLang="en-US" dirty="0">
                <a:cs typeface="Arial" charset="0"/>
              </a:rPr>
              <a:t>ame, date of birth, telephone numbers, fax numbers, electronic email addresses, social security number, medical record number, health plan beneficiary numbers, account numbers</a:t>
            </a:r>
          </a:p>
          <a:p>
            <a:endParaRPr lang="en-US" altLang="en-US" dirty="0">
              <a:latin typeface="Arial" charset="0"/>
              <a:cs typeface="Arial" charset="0"/>
            </a:endParaRPr>
          </a:p>
          <a:p>
            <a:endParaRPr lang="en-US" dirty="0"/>
          </a:p>
          <a:p>
            <a:endParaRPr lang="en-US" dirty="0"/>
          </a:p>
          <a:p>
            <a:endParaRPr lang="en-US" dirty="0"/>
          </a:p>
        </p:txBody>
      </p:sp>
    </p:spTree>
    <p:extLst>
      <p:ext uri="{BB962C8B-B14F-4D97-AF65-F5344CB8AC3E}">
        <p14:creationId xmlns:p14="http://schemas.microsoft.com/office/powerpoint/2010/main" val="31641834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162AF-C739-485B-B116-642A46684DA8}"/>
              </a:ext>
            </a:extLst>
          </p:cNvPr>
          <p:cNvSpPr>
            <a:spLocks noGrp="1"/>
          </p:cNvSpPr>
          <p:nvPr>
            <p:ph type="title"/>
          </p:nvPr>
        </p:nvSpPr>
        <p:spPr/>
        <p:txBody>
          <a:bodyPr/>
          <a:lstStyle/>
          <a:p>
            <a:r>
              <a:rPr lang="en-US" dirty="0"/>
              <a:t>Missing Steps/Elements</a:t>
            </a:r>
          </a:p>
        </p:txBody>
      </p:sp>
      <p:sp>
        <p:nvSpPr>
          <p:cNvPr id="3" name="Content Placeholder 2">
            <a:extLst>
              <a:ext uri="{FF2B5EF4-FFF2-40B4-BE49-F238E27FC236}">
                <a16:creationId xmlns:a16="http://schemas.microsoft.com/office/drawing/2014/main" id="{87D0E222-D840-46E9-86C1-ED5286EB2F7E}"/>
              </a:ext>
            </a:extLst>
          </p:cNvPr>
          <p:cNvSpPr>
            <a:spLocks noGrp="1"/>
          </p:cNvSpPr>
          <p:nvPr>
            <p:ph idx="1"/>
          </p:nvPr>
        </p:nvSpPr>
        <p:spPr/>
        <p:txBody>
          <a:bodyPr>
            <a:normAutofit/>
          </a:bodyPr>
          <a:lstStyle/>
          <a:p>
            <a:endParaRPr lang="en-US" dirty="0"/>
          </a:p>
          <a:p>
            <a:r>
              <a:rPr lang="en-US" dirty="0"/>
              <a:t>No active core components</a:t>
            </a:r>
          </a:p>
          <a:p>
            <a:r>
              <a:rPr lang="en-US" dirty="0"/>
              <a:t>Pulmonary patient not on oxygen</a:t>
            </a:r>
          </a:p>
          <a:p>
            <a:r>
              <a:rPr lang="en-US" dirty="0"/>
              <a:t>Initial exercise prescription on the ITP</a:t>
            </a:r>
          </a:p>
          <a:p>
            <a:r>
              <a:rPr lang="en-US" dirty="0"/>
              <a:t>No reassessment</a:t>
            </a:r>
          </a:p>
        </p:txBody>
      </p:sp>
    </p:spTree>
    <p:extLst>
      <p:ext uri="{BB962C8B-B14F-4D97-AF65-F5344CB8AC3E}">
        <p14:creationId xmlns:p14="http://schemas.microsoft.com/office/powerpoint/2010/main" val="32835287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6C9F4-000D-4D46-BC6D-9D1CC70D6A65}"/>
              </a:ext>
            </a:extLst>
          </p:cNvPr>
          <p:cNvSpPr>
            <a:spLocks noGrp="1"/>
          </p:cNvSpPr>
          <p:nvPr>
            <p:ph type="title"/>
          </p:nvPr>
        </p:nvSpPr>
        <p:spPr/>
        <p:txBody>
          <a:bodyPr>
            <a:normAutofit fontScale="90000"/>
          </a:bodyPr>
          <a:lstStyle/>
          <a:p>
            <a:r>
              <a:rPr lang="en-US" sz="4900" dirty="0"/>
              <a:t>Evidence of progress toward goal</a:t>
            </a:r>
            <a:br>
              <a:rPr lang="en-US" dirty="0"/>
            </a:br>
            <a:endParaRPr lang="en-US" dirty="0"/>
          </a:p>
        </p:txBody>
      </p:sp>
      <p:sp>
        <p:nvSpPr>
          <p:cNvPr id="3" name="Content Placeholder 2">
            <a:extLst>
              <a:ext uri="{FF2B5EF4-FFF2-40B4-BE49-F238E27FC236}">
                <a16:creationId xmlns:a16="http://schemas.microsoft.com/office/drawing/2014/main" id="{C8FC95C7-E81E-487B-8563-EEB1E17BD383}"/>
              </a:ext>
            </a:extLst>
          </p:cNvPr>
          <p:cNvSpPr>
            <a:spLocks noGrp="1"/>
          </p:cNvSpPr>
          <p:nvPr>
            <p:ph idx="1"/>
          </p:nvPr>
        </p:nvSpPr>
        <p:spPr>
          <a:xfrm>
            <a:off x="1981200" y="1752601"/>
            <a:ext cx="8229600" cy="4525963"/>
          </a:xfrm>
        </p:spPr>
        <p:txBody>
          <a:bodyPr>
            <a:normAutofit fontScale="25000" lnSpcReduction="20000"/>
          </a:bodyPr>
          <a:lstStyle/>
          <a:p>
            <a:endParaRPr lang="en-US" altLang="en-US" dirty="0"/>
          </a:p>
          <a:p>
            <a:r>
              <a:rPr lang="en-US" sz="11200" dirty="0"/>
              <a:t>Make sure you provide details about progress – tell the story!</a:t>
            </a:r>
          </a:p>
          <a:p>
            <a:r>
              <a:rPr lang="en-US" altLang="en-US" sz="11200" dirty="0"/>
              <a:t>An opportunity to determine if your patient is achieving the goals stated during the initial assessment</a:t>
            </a:r>
          </a:p>
          <a:p>
            <a:r>
              <a:rPr lang="en-US" altLang="en-US" sz="11200" dirty="0"/>
              <a:t>Reassess the plan, set new goals for the next 30 days</a:t>
            </a:r>
          </a:p>
          <a:p>
            <a:r>
              <a:rPr lang="en-US" sz="11200" dirty="0">
                <a:solidFill>
                  <a:srgbClr val="000000"/>
                </a:solidFill>
              </a:rPr>
              <a:t>Data or scores at reassessment are required</a:t>
            </a:r>
          </a:p>
          <a:p>
            <a:r>
              <a:rPr lang="en-US" altLang="en-US" sz="11200" dirty="0"/>
              <a:t>It is hard to do a reassessment  with minimal information</a:t>
            </a:r>
          </a:p>
          <a:p>
            <a:r>
              <a:rPr lang="en-US" altLang="en-US" sz="11200" dirty="0"/>
              <a:t>Lack of detail with progress toward goal – check off boxes, no dates, no data </a:t>
            </a:r>
            <a:endParaRPr lang="en-US" sz="11200" dirty="0"/>
          </a:p>
          <a:p>
            <a:pPr marL="0" indent="0">
              <a:buNone/>
              <a:defRPr/>
            </a:pPr>
            <a:endParaRPr lang="en-US" sz="11200" dirty="0">
              <a:solidFill>
                <a:srgbClr val="000000"/>
              </a:solidFill>
            </a:endParaRPr>
          </a:p>
          <a:p>
            <a:pPr marL="0" indent="0">
              <a:buNone/>
              <a:defRPr/>
            </a:pPr>
            <a:endParaRPr lang="en-US" altLang="en-US" sz="11200" u="sng" dirty="0">
              <a:cs typeface="Arial" charset="0"/>
            </a:endParaRPr>
          </a:p>
        </p:txBody>
      </p:sp>
    </p:spTree>
    <p:extLst>
      <p:ext uri="{BB962C8B-B14F-4D97-AF65-F5344CB8AC3E}">
        <p14:creationId xmlns:p14="http://schemas.microsoft.com/office/powerpoint/2010/main" val="40290902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3282B-D185-4022-A559-454F3D18504D}"/>
              </a:ext>
            </a:extLst>
          </p:cNvPr>
          <p:cNvSpPr>
            <a:spLocks noGrp="1"/>
          </p:cNvSpPr>
          <p:nvPr>
            <p:ph type="title"/>
          </p:nvPr>
        </p:nvSpPr>
        <p:spPr>
          <a:xfrm>
            <a:off x="1981200" y="609600"/>
            <a:ext cx="8229600" cy="1143000"/>
          </a:xfrm>
        </p:spPr>
        <p:txBody>
          <a:bodyPr>
            <a:noAutofit/>
          </a:bodyPr>
          <a:lstStyle/>
          <a:p>
            <a:r>
              <a:rPr lang="en-US" dirty="0"/>
              <a:t>MD signatures and dates greater than 30 days</a:t>
            </a:r>
            <a:br>
              <a:rPr lang="en-US" dirty="0"/>
            </a:br>
            <a:endParaRPr lang="en-US" dirty="0"/>
          </a:p>
        </p:txBody>
      </p:sp>
      <p:sp>
        <p:nvSpPr>
          <p:cNvPr id="3" name="Content Placeholder 2">
            <a:extLst>
              <a:ext uri="{FF2B5EF4-FFF2-40B4-BE49-F238E27FC236}">
                <a16:creationId xmlns:a16="http://schemas.microsoft.com/office/drawing/2014/main" id="{9B73E6EB-BFAB-49EA-BAF2-BCD1E5CC6682}"/>
              </a:ext>
            </a:extLst>
          </p:cNvPr>
          <p:cNvSpPr>
            <a:spLocks noGrp="1"/>
          </p:cNvSpPr>
          <p:nvPr>
            <p:ph idx="1"/>
          </p:nvPr>
        </p:nvSpPr>
        <p:spPr>
          <a:xfrm>
            <a:off x="1981200" y="2066544"/>
            <a:ext cx="8229600" cy="4525963"/>
          </a:xfrm>
        </p:spPr>
        <p:txBody>
          <a:bodyPr>
            <a:normAutofit/>
          </a:bodyPr>
          <a:lstStyle/>
          <a:p>
            <a:r>
              <a:rPr lang="en-US" altLang="en-US" sz="3000" dirty="0"/>
              <a:t>Physician signatures and dates outside of 30 day rule</a:t>
            </a:r>
          </a:p>
          <a:p>
            <a:r>
              <a:rPr lang="en-US" altLang="en-US" sz="3000" dirty="0"/>
              <a:t>New application platform</a:t>
            </a:r>
          </a:p>
          <a:p>
            <a:r>
              <a:rPr lang="en-US" sz="3000" kern="0" dirty="0">
                <a:solidFill>
                  <a:srgbClr val="000000"/>
                </a:solidFill>
              </a:rPr>
              <a:t>Establish a schedule of when the ITP’s are signed (Day 21 each month)</a:t>
            </a:r>
          </a:p>
          <a:p>
            <a:r>
              <a:rPr lang="en-US" sz="3000" kern="0" dirty="0">
                <a:solidFill>
                  <a:srgbClr val="000000"/>
                </a:solidFill>
              </a:rPr>
              <a:t>Have a monthly program update meeting with MD</a:t>
            </a:r>
          </a:p>
          <a:p>
            <a:r>
              <a:rPr lang="en-US" sz="3000" kern="0" dirty="0">
                <a:solidFill>
                  <a:srgbClr val="000000"/>
                </a:solidFill>
              </a:rPr>
              <a:t>Electronic signature and date – ideal but does it work for everyone</a:t>
            </a:r>
          </a:p>
          <a:p>
            <a:r>
              <a:rPr lang="en-US" sz="3000" kern="0" dirty="0">
                <a:solidFill>
                  <a:srgbClr val="000000"/>
                </a:solidFill>
              </a:rPr>
              <a:t>Pulmonary face to face</a:t>
            </a:r>
          </a:p>
          <a:p>
            <a:endParaRPr lang="en-US" kern="0" dirty="0">
              <a:solidFill>
                <a:srgbClr val="000000"/>
              </a:solidFill>
            </a:endParaRPr>
          </a:p>
          <a:p>
            <a:endParaRPr lang="en-US" altLang="en-US" dirty="0"/>
          </a:p>
        </p:txBody>
      </p:sp>
    </p:spTree>
    <p:extLst>
      <p:ext uri="{BB962C8B-B14F-4D97-AF65-F5344CB8AC3E}">
        <p14:creationId xmlns:p14="http://schemas.microsoft.com/office/powerpoint/2010/main" val="5281054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90380-6EFE-4564-AF1A-C353301B6A2C}"/>
              </a:ext>
            </a:extLst>
          </p:cNvPr>
          <p:cNvSpPr>
            <a:spLocks noGrp="1"/>
          </p:cNvSpPr>
          <p:nvPr>
            <p:ph type="title"/>
          </p:nvPr>
        </p:nvSpPr>
        <p:spPr/>
        <p:txBody>
          <a:bodyPr>
            <a:normAutofit fontScale="90000"/>
          </a:bodyPr>
          <a:lstStyle/>
          <a:p>
            <a:r>
              <a:rPr lang="en-US" sz="4900" dirty="0"/>
              <a:t>Clear labeling</a:t>
            </a:r>
            <a:br>
              <a:rPr lang="en-US" dirty="0"/>
            </a:br>
            <a:endParaRPr lang="en-US" dirty="0"/>
          </a:p>
        </p:txBody>
      </p:sp>
      <p:sp>
        <p:nvSpPr>
          <p:cNvPr id="3" name="Content Placeholder 2">
            <a:extLst>
              <a:ext uri="{FF2B5EF4-FFF2-40B4-BE49-F238E27FC236}">
                <a16:creationId xmlns:a16="http://schemas.microsoft.com/office/drawing/2014/main" id="{44ABB632-811E-437D-A282-4FE7FBE1B056}"/>
              </a:ext>
            </a:extLst>
          </p:cNvPr>
          <p:cNvSpPr>
            <a:spLocks noGrp="1"/>
          </p:cNvSpPr>
          <p:nvPr>
            <p:ph idx="1"/>
          </p:nvPr>
        </p:nvSpPr>
        <p:spPr/>
        <p:txBody>
          <a:bodyPr>
            <a:normAutofit/>
          </a:bodyPr>
          <a:lstStyle/>
          <a:p>
            <a:endParaRPr lang="en-US" altLang="en-US" dirty="0"/>
          </a:p>
          <a:p>
            <a:r>
              <a:rPr lang="en-US" altLang="en-US" dirty="0"/>
              <a:t>Lack of clear labeling of the elements and steps.. help the reviewers find what you want them to see.</a:t>
            </a:r>
          </a:p>
          <a:p>
            <a:r>
              <a:rPr lang="en-US" kern="0" dirty="0">
                <a:solidFill>
                  <a:srgbClr val="000000"/>
                </a:solidFill>
                <a:cs typeface="Arial" panose="020B0604020202020204" pitchFamily="34" charset="0"/>
              </a:rPr>
              <a:t>Highlight it, circle it, put flashing lights on it….</a:t>
            </a:r>
          </a:p>
          <a:p>
            <a:r>
              <a:rPr lang="en-US" kern="0" dirty="0">
                <a:solidFill>
                  <a:srgbClr val="000000"/>
                </a:solidFill>
                <a:cs typeface="Arial" panose="020B0604020202020204" pitchFamily="34" charset="0"/>
              </a:rPr>
              <a:t>Print off the ITP checklist </a:t>
            </a:r>
          </a:p>
          <a:p>
            <a:r>
              <a:rPr lang="en-US" kern="0" dirty="0">
                <a:solidFill>
                  <a:srgbClr val="000000"/>
                </a:solidFill>
                <a:cs typeface="Arial" panose="020B0604020202020204" pitchFamily="34" charset="0"/>
              </a:rPr>
              <a:t>Make labels or write elements and steps on the ITP</a:t>
            </a:r>
          </a:p>
          <a:p>
            <a:endParaRPr lang="en-US" sz="3000" kern="0" dirty="0">
              <a:solidFill>
                <a:srgbClr val="000000"/>
              </a:solidFill>
              <a:cs typeface="Arial" panose="020B0604020202020204" pitchFamily="34" charset="0"/>
            </a:endParaRPr>
          </a:p>
          <a:p>
            <a:endParaRPr lang="en-US" kern="0" dirty="0">
              <a:solidFill>
                <a:srgbClr val="000000"/>
              </a:solidFill>
              <a:latin typeface="Arial" pitchFamily="34" charset="0"/>
              <a:cs typeface="Arial" panose="020B0604020202020204" pitchFamily="34" charset="0"/>
            </a:endParaRPr>
          </a:p>
          <a:p>
            <a:endParaRPr lang="en-US" altLang="en-US" dirty="0"/>
          </a:p>
          <a:p>
            <a:endParaRPr lang="en-US" dirty="0"/>
          </a:p>
        </p:txBody>
      </p:sp>
    </p:spTree>
    <p:extLst>
      <p:ext uri="{BB962C8B-B14F-4D97-AF65-F5344CB8AC3E}">
        <p14:creationId xmlns:p14="http://schemas.microsoft.com/office/powerpoint/2010/main" val="7720425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3"/>
          <p:cNvSpPr>
            <a:spLocks noGrp="1"/>
          </p:cNvSpPr>
          <p:nvPr>
            <p:ph idx="1"/>
          </p:nvPr>
        </p:nvSpPr>
        <p:spPr>
          <a:xfrm>
            <a:off x="2247900" y="1981200"/>
            <a:ext cx="7696200" cy="4343400"/>
          </a:xfrm>
        </p:spPr>
        <p:txBody>
          <a:bodyPr>
            <a:normAutofit fontScale="92500" lnSpcReduction="10000"/>
          </a:bodyPr>
          <a:lstStyle/>
          <a:p>
            <a:r>
              <a:rPr lang="en-US" altLang="en-US" sz="3000" dirty="0"/>
              <a:t>Poor quality documents uploaded.</a:t>
            </a:r>
          </a:p>
          <a:p>
            <a:r>
              <a:rPr lang="en-US" altLang="en-US" sz="3000" dirty="0"/>
              <a:t>Missing documents.</a:t>
            </a:r>
          </a:p>
          <a:p>
            <a:r>
              <a:rPr lang="en-US" altLang="en-US" sz="3000" dirty="0"/>
              <a:t>The wrong requirements. </a:t>
            </a:r>
          </a:p>
          <a:p>
            <a:r>
              <a:rPr lang="en-US" altLang="en-US" sz="3000" dirty="0">
                <a:cs typeface="Arial" charset="0"/>
              </a:rPr>
              <a:t>Correct data collection period.</a:t>
            </a:r>
          </a:p>
          <a:p>
            <a:r>
              <a:rPr lang="en-US" altLang="en-US" sz="3000" dirty="0">
                <a:cs typeface="Arial" charset="0"/>
              </a:rPr>
              <a:t>Review and copy the application.</a:t>
            </a:r>
          </a:p>
          <a:p>
            <a:r>
              <a:rPr lang="en-US" altLang="en-US" sz="3000" dirty="0">
                <a:cs typeface="Arial" charset="0"/>
              </a:rPr>
              <a:t>For pulmonary rehab, the ITP submitted has to be on oxygen.</a:t>
            </a:r>
          </a:p>
          <a:p>
            <a:r>
              <a:rPr lang="en-US" altLang="en-US" sz="3000" dirty="0">
                <a:cs typeface="Arial" charset="0"/>
              </a:rPr>
              <a:t>Must have one active core component.</a:t>
            </a:r>
          </a:p>
          <a:p>
            <a:r>
              <a:rPr lang="en-US" altLang="en-US" sz="3000" b="1" u="sng" dirty="0">
                <a:cs typeface="Arial" charset="0"/>
              </a:rPr>
              <a:t>Show your finest.</a:t>
            </a:r>
          </a:p>
          <a:p>
            <a:endParaRPr lang="en-US" altLang="en-US" sz="3300" dirty="0">
              <a:cs typeface="Arial" charset="0"/>
            </a:endParaRPr>
          </a:p>
          <a:p>
            <a:endParaRPr lang="en-US" altLang="en-US" sz="2400" dirty="0"/>
          </a:p>
          <a:p>
            <a:pPr lvl="1"/>
            <a:endParaRPr lang="en-US" altLang="en-US" kern="0" dirty="0">
              <a:solidFill>
                <a:srgbClr val="000000"/>
              </a:solidFill>
              <a:latin typeface="Arial" charset="0"/>
              <a:cs typeface="Arial" charset="0"/>
            </a:endParaRPr>
          </a:p>
          <a:p>
            <a:endParaRPr lang="en-US" altLang="en-US" sz="2400" dirty="0"/>
          </a:p>
        </p:txBody>
      </p:sp>
      <p:pic>
        <p:nvPicPr>
          <p:cNvPr id="17412" name="Picture 2" descr="http://cdn2.hubspot.net/hub/178693/file-390535718-jpg/images/avoiding-pitfalls-resized-600.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02613" y="1050925"/>
            <a:ext cx="2111375"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1676400" y="209079"/>
            <a:ext cx="7391400" cy="1502717"/>
          </a:xfrm>
          <a:prstGeom prst="rect">
            <a:avLst/>
          </a:prstGeom>
        </p:spPr>
        <p:txBody>
          <a:bodyPr/>
          <a:lstStyle>
            <a:lvl1pPr algn="ctr" rtl="0" eaLnBrk="0" fontAlgn="base" hangingPunct="0">
              <a:spcBef>
                <a:spcPct val="0"/>
              </a:spcBef>
              <a:spcAft>
                <a:spcPct val="0"/>
              </a:spcAft>
              <a:defRPr sz="3600" b="1">
                <a:solidFill>
                  <a:srgbClr val="003366"/>
                </a:solidFill>
                <a:latin typeface="+mj-lt"/>
                <a:ea typeface="+mj-ea"/>
                <a:cs typeface="+mj-cs"/>
              </a:defRPr>
            </a:lvl1pPr>
            <a:lvl2pPr algn="ctr" rtl="0" eaLnBrk="0" fontAlgn="base" hangingPunct="0">
              <a:spcBef>
                <a:spcPct val="0"/>
              </a:spcBef>
              <a:spcAft>
                <a:spcPct val="0"/>
              </a:spcAft>
              <a:defRPr sz="3600" b="1">
                <a:solidFill>
                  <a:srgbClr val="003366"/>
                </a:solidFill>
                <a:latin typeface="Calibri" pitchFamily="34" charset="0"/>
              </a:defRPr>
            </a:lvl2pPr>
            <a:lvl3pPr algn="ctr" rtl="0" eaLnBrk="0" fontAlgn="base" hangingPunct="0">
              <a:spcBef>
                <a:spcPct val="0"/>
              </a:spcBef>
              <a:spcAft>
                <a:spcPct val="0"/>
              </a:spcAft>
              <a:defRPr sz="3600" b="1">
                <a:solidFill>
                  <a:srgbClr val="003366"/>
                </a:solidFill>
                <a:latin typeface="Calibri" pitchFamily="34" charset="0"/>
              </a:defRPr>
            </a:lvl3pPr>
            <a:lvl4pPr algn="ctr" rtl="0" eaLnBrk="0" fontAlgn="base" hangingPunct="0">
              <a:spcBef>
                <a:spcPct val="0"/>
              </a:spcBef>
              <a:spcAft>
                <a:spcPct val="0"/>
              </a:spcAft>
              <a:defRPr sz="3600" b="1">
                <a:solidFill>
                  <a:srgbClr val="003366"/>
                </a:solidFill>
                <a:latin typeface="Calibri" pitchFamily="34" charset="0"/>
              </a:defRPr>
            </a:lvl4pPr>
            <a:lvl5pPr algn="ctr" rtl="0" eaLnBrk="0" fontAlgn="base" hangingPunct="0">
              <a:spcBef>
                <a:spcPct val="0"/>
              </a:spcBef>
              <a:spcAft>
                <a:spcPct val="0"/>
              </a:spcAft>
              <a:defRPr sz="3600" b="1">
                <a:solidFill>
                  <a:srgbClr val="003366"/>
                </a:solidFill>
                <a:latin typeface="Calibri" pitchFamily="34" charset="0"/>
              </a:defRPr>
            </a:lvl5pPr>
            <a:lvl6pPr marL="457200" algn="ctr" rtl="0" fontAlgn="base">
              <a:spcBef>
                <a:spcPct val="0"/>
              </a:spcBef>
              <a:spcAft>
                <a:spcPct val="0"/>
              </a:spcAft>
              <a:defRPr sz="3600" b="1">
                <a:solidFill>
                  <a:srgbClr val="003366"/>
                </a:solidFill>
                <a:latin typeface="Verdana" pitchFamily="34" charset="0"/>
              </a:defRPr>
            </a:lvl6pPr>
            <a:lvl7pPr marL="914400" algn="ctr" rtl="0" fontAlgn="base">
              <a:spcBef>
                <a:spcPct val="0"/>
              </a:spcBef>
              <a:spcAft>
                <a:spcPct val="0"/>
              </a:spcAft>
              <a:defRPr sz="3600" b="1">
                <a:solidFill>
                  <a:srgbClr val="003366"/>
                </a:solidFill>
                <a:latin typeface="Verdana" pitchFamily="34" charset="0"/>
              </a:defRPr>
            </a:lvl7pPr>
            <a:lvl8pPr marL="1371600" algn="ctr" rtl="0" fontAlgn="base">
              <a:spcBef>
                <a:spcPct val="0"/>
              </a:spcBef>
              <a:spcAft>
                <a:spcPct val="0"/>
              </a:spcAft>
              <a:defRPr sz="3600" b="1">
                <a:solidFill>
                  <a:srgbClr val="003366"/>
                </a:solidFill>
                <a:latin typeface="Verdana" pitchFamily="34" charset="0"/>
              </a:defRPr>
            </a:lvl8pPr>
            <a:lvl9pPr marL="1828800" algn="ctr" rtl="0" fontAlgn="base">
              <a:spcBef>
                <a:spcPct val="0"/>
              </a:spcBef>
              <a:spcAft>
                <a:spcPct val="0"/>
              </a:spcAft>
              <a:defRPr sz="3600" b="1">
                <a:solidFill>
                  <a:srgbClr val="003366"/>
                </a:solidFill>
                <a:latin typeface="Verdana" pitchFamily="34" charset="0"/>
              </a:defRPr>
            </a:lvl9pPr>
          </a:lstStyle>
          <a:p>
            <a:pPr algn="l">
              <a:defRPr/>
            </a:pPr>
            <a:r>
              <a:rPr lang="en-US" altLang="en-US" sz="4400" kern="0" dirty="0">
                <a:solidFill>
                  <a:schemeClr val="accent2">
                    <a:lumMod val="75000"/>
                  </a:schemeClr>
                </a:solidFill>
                <a:latin typeface="+mn-lt"/>
                <a:cs typeface="Arial" panose="020B0604020202020204" pitchFamily="34" charset="0"/>
              </a:rPr>
              <a:t>Double check, double check, 		double check</a:t>
            </a:r>
          </a:p>
        </p:txBody>
      </p:sp>
    </p:spTree>
    <p:extLst>
      <p:ext uri="{BB962C8B-B14F-4D97-AF65-F5344CB8AC3E}">
        <p14:creationId xmlns:p14="http://schemas.microsoft.com/office/powerpoint/2010/main" val="40781897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D36FA-C4B8-47F2-8533-FC776809C2FF}"/>
              </a:ext>
            </a:extLst>
          </p:cNvPr>
          <p:cNvSpPr>
            <a:spLocks noGrp="1"/>
          </p:cNvSpPr>
          <p:nvPr>
            <p:ph type="title"/>
          </p:nvPr>
        </p:nvSpPr>
        <p:spPr/>
        <p:txBody>
          <a:bodyPr/>
          <a:lstStyle/>
          <a:p>
            <a:r>
              <a:rPr lang="en-US" dirty="0"/>
              <a:t>Template</a:t>
            </a:r>
          </a:p>
        </p:txBody>
      </p:sp>
      <p:sp>
        <p:nvSpPr>
          <p:cNvPr id="3" name="Content Placeholder 2">
            <a:extLst>
              <a:ext uri="{FF2B5EF4-FFF2-40B4-BE49-F238E27FC236}">
                <a16:creationId xmlns:a16="http://schemas.microsoft.com/office/drawing/2014/main" id="{1C4DA454-2F04-49AE-A8A4-7B102877ABC1}"/>
              </a:ext>
            </a:extLst>
          </p:cNvPr>
          <p:cNvSpPr>
            <a:spLocks noGrp="1"/>
          </p:cNvSpPr>
          <p:nvPr>
            <p:ph idx="1"/>
          </p:nvPr>
        </p:nvSpPr>
        <p:spPr/>
        <p:txBody>
          <a:bodyPr>
            <a:normAutofit/>
          </a:bodyPr>
          <a:lstStyle/>
          <a:p>
            <a:pPr marL="0" indent="0">
              <a:buNone/>
            </a:pPr>
            <a:endParaRPr lang="en-US" dirty="0"/>
          </a:p>
          <a:p>
            <a:pPr>
              <a:defRPr/>
            </a:pPr>
            <a:r>
              <a:rPr lang="en-US" sz="3000" dirty="0"/>
              <a:t> </a:t>
            </a:r>
            <a:r>
              <a:rPr lang="en-US" dirty="0"/>
              <a:t>AACVPR does </a:t>
            </a:r>
            <a:r>
              <a:rPr lang="en-US" i="1" u="sng" dirty="0"/>
              <a:t>not</a:t>
            </a:r>
            <a:r>
              <a:rPr lang="en-US" dirty="0"/>
              <a:t> endorse any ITP or ITP format published by telemetry or electronic medical record companies.</a:t>
            </a:r>
          </a:p>
          <a:p>
            <a:r>
              <a:rPr lang="en-US" altLang="en-US" dirty="0"/>
              <a:t>Stuck in our “old ways”. We have been using the same documentation forever. Old forms that don’t meet the needs of today and do you need them.</a:t>
            </a:r>
          </a:p>
          <a:p>
            <a:r>
              <a:rPr lang="en-US" altLang="en-US" dirty="0"/>
              <a:t>Network with others in your state/region.</a:t>
            </a:r>
          </a:p>
          <a:p>
            <a:endParaRPr lang="en-US" altLang="en-US" dirty="0"/>
          </a:p>
          <a:p>
            <a:pPr>
              <a:defRPr/>
            </a:pPr>
            <a:endParaRPr lang="en-US" dirty="0"/>
          </a:p>
          <a:p>
            <a:endParaRPr lang="en-US" dirty="0"/>
          </a:p>
          <a:p>
            <a:pPr marL="0" indent="0">
              <a:buNone/>
              <a:defRPr/>
            </a:pPr>
            <a:endParaRPr lang="en-US" dirty="0"/>
          </a:p>
          <a:p>
            <a:endParaRPr lang="en-US" dirty="0"/>
          </a:p>
        </p:txBody>
      </p:sp>
    </p:spTree>
    <p:extLst>
      <p:ext uri="{BB962C8B-B14F-4D97-AF65-F5344CB8AC3E}">
        <p14:creationId xmlns:p14="http://schemas.microsoft.com/office/powerpoint/2010/main" val="31552696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D36FA-C4B8-47F2-8533-FC776809C2FF}"/>
              </a:ext>
            </a:extLst>
          </p:cNvPr>
          <p:cNvSpPr>
            <a:spLocks noGrp="1"/>
          </p:cNvSpPr>
          <p:nvPr>
            <p:ph type="title"/>
          </p:nvPr>
        </p:nvSpPr>
        <p:spPr/>
        <p:txBody>
          <a:bodyPr/>
          <a:lstStyle/>
          <a:p>
            <a:r>
              <a:rPr lang="en-US" dirty="0"/>
              <a:t>Template--Facility Specific</a:t>
            </a:r>
          </a:p>
        </p:txBody>
      </p:sp>
      <p:sp>
        <p:nvSpPr>
          <p:cNvPr id="3" name="Content Placeholder 2">
            <a:extLst>
              <a:ext uri="{FF2B5EF4-FFF2-40B4-BE49-F238E27FC236}">
                <a16:creationId xmlns:a16="http://schemas.microsoft.com/office/drawing/2014/main" id="{1C4DA454-2F04-49AE-A8A4-7B102877ABC1}"/>
              </a:ext>
            </a:extLst>
          </p:cNvPr>
          <p:cNvSpPr>
            <a:spLocks noGrp="1"/>
          </p:cNvSpPr>
          <p:nvPr>
            <p:ph sz="half" idx="1"/>
          </p:nvPr>
        </p:nvSpPr>
        <p:spPr/>
        <p:txBody>
          <a:bodyPr/>
          <a:lstStyle/>
          <a:p>
            <a:pPr marL="0" indent="0">
              <a:buNone/>
              <a:defRPr/>
            </a:pPr>
            <a:endParaRPr lang="en-US" sz="3200" dirty="0"/>
          </a:p>
          <a:p>
            <a:pPr marL="0" indent="0">
              <a:buNone/>
              <a:defRPr/>
            </a:pPr>
            <a:endParaRPr lang="en-US" sz="3200" dirty="0"/>
          </a:p>
          <a:p>
            <a:pPr marL="0" indent="0">
              <a:buNone/>
              <a:defRPr/>
            </a:pPr>
            <a:r>
              <a:rPr lang="en-US" sz="3200" dirty="0"/>
              <a:t>Make it work for you and use it.</a:t>
            </a:r>
          </a:p>
          <a:p>
            <a:pPr marL="0" indent="0">
              <a:buNone/>
              <a:defRPr/>
            </a:pPr>
            <a:r>
              <a:rPr lang="en-US" sz="3200" dirty="0"/>
              <a:t>ITP is only as good as the people that use it</a:t>
            </a:r>
          </a:p>
          <a:p>
            <a:pPr marL="0" indent="0">
              <a:buNone/>
              <a:defRPr/>
            </a:pPr>
            <a:endParaRPr lang="en-US" dirty="0"/>
          </a:p>
          <a:p>
            <a:endParaRPr lang="en-US" dirty="0"/>
          </a:p>
        </p:txBody>
      </p:sp>
      <p:pic>
        <p:nvPicPr>
          <p:cNvPr id="9" name="Content Placeholder 8">
            <a:extLst>
              <a:ext uri="{FF2B5EF4-FFF2-40B4-BE49-F238E27FC236}">
                <a16:creationId xmlns:a16="http://schemas.microsoft.com/office/drawing/2014/main" id="{37F3DBBC-06F8-44E0-BD0B-E68E22710F37}"/>
              </a:ext>
            </a:extLst>
          </p:cNvPr>
          <p:cNvPicPr>
            <a:picLocks noGrp="1" noChangeAspect="1"/>
          </p:cNvPicPr>
          <p:nvPr>
            <p:ph sz="half" idx="2"/>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629401" y="2530891"/>
            <a:ext cx="2912423" cy="2662665"/>
          </a:xfrm>
        </p:spPr>
      </p:pic>
      <p:sp>
        <p:nvSpPr>
          <p:cNvPr id="6" name="TextBox 5">
            <a:extLst>
              <a:ext uri="{FF2B5EF4-FFF2-40B4-BE49-F238E27FC236}">
                <a16:creationId xmlns:a16="http://schemas.microsoft.com/office/drawing/2014/main" id="{2C370D45-3F5A-42BB-B185-71F5076C4CBF}"/>
              </a:ext>
            </a:extLst>
          </p:cNvPr>
          <p:cNvSpPr txBox="1"/>
          <p:nvPr/>
        </p:nvSpPr>
        <p:spPr>
          <a:xfrm>
            <a:off x="7086600" y="6316970"/>
            <a:ext cx="4038600" cy="230832"/>
          </a:xfrm>
          <a:prstGeom prst="rect">
            <a:avLst/>
          </a:prstGeom>
          <a:noFill/>
        </p:spPr>
        <p:txBody>
          <a:bodyPr wrap="square" rtlCol="0">
            <a:spAutoFit/>
          </a:bodyPr>
          <a:lstStyle/>
          <a:p>
            <a:r>
              <a:rPr lang="en-US" sz="900" dirty="0">
                <a:hlinkClick r:id="rId4" tooltip="http://wheresthebenefit.blogspot.com/2012/06/guest-post-spoon-overdrafts-and-wca.html"/>
              </a:rPr>
              <a:t>This Photo</a:t>
            </a:r>
            <a:r>
              <a:rPr lang="en-US" sz="900" dirty="0"/>
              <a:t> by Unknown Author is licensed under </a:t>
            </a:r>
            <a:r>
              <a:rPr lang="en-US" sz="900" dirty="0">
                <a:hlinkClick r:id="rId5" tooltip="https://creativecommons.org/licenses/by-nc-nd/3.0/"/>
              </a:rPr>
              <a:t>CC BY-NC-ND</a:t>
            </a:r>
            <a:endParaRPr lang="en-US" sz="900" dirty="0"/>
          </a:p>
        </p:txBody>
      </p:sp>
    </p:spTree>
    <p:extLst>
      <p:ext uri="{BB962C8B-B14F-4D97-AF65-F5344CB8AC3E}">
        <p14:creationId xmlns:p14="http://schemas.microsoft.com/office/powerpoint/2010/main" val="38519727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D36FA-C4B8-47F2-8533-FC776809C2FF}"/>
              </a:ext>
            </a:extLst>
          </p:cNvPr>
          <p:cNvSpPr>
            <a:spLocks noGrp="1"/>
          </p:cNvSpPr>
          <p:nvPr>
            <p:ph type="title"/>
          </p:nvPr>
        </p:nvSpPr>
        <p:spPr/>
        <p:txBody>
          <a:bodyPr/>
          <a:lstStyle/>
          <a:p>
            <a:r>
              <a:rPr lang="en-US" dirty="0"/>
              <a:t>Template--EMR</a:t>
            </a:r>
          </a:p>
        </p:txBody>
      </p:sp>
      <p:sp>
        <p:nvSpPr>
          <p:cNvPr id="3" name="Content Placeholder 2">
            <a:extLst>
              <a:ext uri="{FF2B5EF4-FFF2-40B4-BE49-F238E27FC236}">
                <a16:creationId xmlns:a16="http://schemas.microsoft.com/office/drawing/2014/main" id="{1C4DA454-2F04-49AE-A8A4-7B102877ABC1}"/>
              </a:ext>
            </a:extLst>
          </p:cNvPr>
          <p:cNvSpPr>
            <a:spLocks noGrp="1"/>
          </p:cNvSpPr>
          <p:nvPr>
            <p:ph idx="1"/>
          </p:nvPr>
        </p:nvSpPr>
        <p:spPr/>
        <p:txBody>
          <a:bodyPr>
            <a:normAutofit/>
          </a:bodyPr>
          <a:lstStyle/>
          <a:p>
            <a:r>
              <a:rPr lang="en-US" dirty="0"/>
              <a:t>EMR all different, even within the same</a:t>
            </a:r>
          </a:p>
          <a:p>
            <a:r>
              <a:rPr lang="en-US" altLang="en-US" dirty="0">
                <a:cs typeface="Arial" charset="0"/>
              </a:rPr>
              <a:t>EMR’s are difficult to find elements.  Some ITP are long up to 40 pages.</a:t>
            </a:r>
          </a:p>
          <a:p>
            <a:r>
              <a:rPr lang="en-US" dirty="0">
                <a:cs typeface="Arial" charset="0"/>
              </a:rPr>
              <a:t>Critical labeling.</a:t>
            </a:r>
          </a:p>
          <a:p>
            <a:r>
              <a:rPr lang="en-US" altLang="en-US" dirty="0"/>
              <a:t>Talk to your EMR vendor</a:t>
            </a:r>
          </a:p>
          <a:p>
            <a:endParaRPr lang="en-US" dirty="0">
              <a:cs typeface="Arial" charset="0"/>
            </a:endParaRPr>
          </a:p>
          <a:p>
            <a:endParaRPr lang="en-US" dirty="0"/>
          </a:p>
        </p:txBody>
      </p:sp>
    </p:spTree>
    <p:extLst>
      <p:ext uri="{BB962C8B-B14F-4D97-AF65-F5344CB8AC3E}">
        <p14:creationId xmlns:p14="http://schemas.microsoft.com/office/powerpoint/2010/main" val="3642360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2133600" y="1922141"/>
            <a:ext cx="8153400" cy="3687763"/>
          </a:xfrm>
          <a:prstGeom prst="rect">
            <a:avLst/>
          </a:prstGeom>
        </p:spPr>
        <p:txBody>
          <a:bodyPr/>
          <a:lstStyle>
            <a:lvl1pPr marL="342900" indent="-342900" algn="l" rtl="0" eaLnBrk="0" fontAlgn="base" hangingPunct="0">
              <a:spcBef>
                <a:spcPct val="20000"/>
              </a:spcBef>
              <a:spcAft>
                <a:spcPct val="0"/>
              </a:spcAft>
              <a:buClr>
                <a:srgbClr val="003366"/>
              </a:buClr>
              <a:buSzPct val="110000"/>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003366"/>
              </a:buClr>
              <a:buFont typeface="Arial" charset="0"/>
              <a:buChar char="–"/>
              <a:defRPr sz="2800" i="1">
                <a:solidFill>
                  <a:schemeClr val="tx1"/>
                </a:solidFill>
                <a:latin typeface="+mn-lt"/>
              </a:defRPr>
            </a:lvl2pPr>
            <a:lvl3pPr marL="1143000" indent="-228600" algn="l" rtl="0" eaLnBrk="0" fontAlgn="base" hangingPunct="0">
              <a:spcBef>
                <a:spcPct val="20000"/>
              </a:spcBef>
              <a:spcAft>
                <a:spcPct val="0"/>
              </a:spcAft>
              <a:buClr>
                <a:srgbClr val="003366"/>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i="1">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spcBef>
                <a:spcPct val="0"/>
              </a:spcBef>
              <a:defRPr/>
            </a:pPr>
            <a:r>
              <a:rPr lang="en-US" sz="2800" kern="0" dirty="0">
                <a:cs typeface="Arial" pitchFamily="34" charset="0"/>
              </a:rPr>
              <a:t>The  ITP tells the patient’s story.</a:t>
            </a:r>
          </a:p>
          <a:p>
            <a:pPr>
              <a:spcBef>
                <a:spcPct val="0"/>
              </a:spcBef>
              <a:defRPr/>
            </a:pPr>
            <a:r>
              <a:rPr lang="en-US" sz="2800" kern="0" dirty="0">
                <a:cs typeface="Arial" pitchFamily="34" charset="0"/>
              </a:rPr>
              <a:t>The ITP is comprehensive, multidisciplinary, including the patient input, document.</a:t>
            </a:r>
          </a:p>
          <a:p>
            <a:pPr>
              <a:spcBef>
                <a:spcPct val="0"/>
              </a:spcBef>
              <a:defRPr/>
            </a:pPr>
            <a:r>
              <a:rPr lang="en-US" sz="2800" kern="0" dirty="0">
                <a:cs typeface="Arial" pitchFamily="34" charset="0"/>
              </a:rPr>
              <a:t>The initial assessment and plan set the stage for successful treatment and meaningful outcomes.</a:t>
            </a:r>
          </a:p>
          <a:p>
            <a:pPr>
              <a:spcBef>
                <a:spcPct val="0"/>
              </a:spcBef>
              <a:buClr>
                <a:srgbClr val="002060"/>
              </a:buClr>
              <a:defRPr/>
            </a:pPr>
            <a:r>
              <a:rPr lang="en-US" sz="2800" kern="0" dirty="0">
                <a:cs typeface="Arial" pitchFamily="34" charset="0"/>
              </a:rPr>
              <a:t>It must address the areas of exercise, nutrition,</a:t>
            </a:r>
          </a:p>
          <a:p>
            <a:pPr marL="0" indent="0">
              <a:spcBef>
                <a:spcPct val="0"/>
              </a:spcBef>
              <a:buClr>
                <a:srgbClr val="002060"/>
              </a:buClr>
              <a:buNone/>
              <a:defRPr/>
            </a:pPr>
            <a:r>
              <a:rPr lang="en-US" sz="2800" kern="0" dirty="0">
                <a:cs typeface="Arial" pitchFamily="34" charset="0"/>
              </a:rPr>
              <a:t>     psychosocial and other core components/risk   </a:t>
            </a:r>
          </a:p>
          <a:p>
            <a:pPr marL="0" indent="0">
              <a:spcBef>
                <a:spcPct val="0"/>
              </a:spcBef>
              <a:buClr>
                <a:srgbClr val="002060"/>
              </a:buClr>
              <a:buNone/>
              <a:defRPr/>
            </a:pPr>
            <a:r>
              <a:rPr lang="en-US" sz="2800" kern="0" dirty="0">
                <a:cs typeface="Arial" pitchFamily="34" charset="0"/>
              </a:rPr>
              <a:t>     factors specific to the individual patient.</a:t>
            </a:r>
          </a:p>
          <a:p>
            <a:pPr marL="0" indent="0">
              <a:spcBef>
                <a:spcPct val="0"/>
              </a:spcBef>
              <a:buClr>
                <a:srgbClr val="002060"/>
              </a:buClr>
              <a:buNone/>
              <a:defRPr/>
            </a:pPr>
            <a:r>
              <a:rPr lang="en-US" sz="2800" kern="0" dirty="0">
                <a:cs typeface="Arial" pitchFamily="34" charset="0"/>
              </a:rPr>
              <a:t>     </a:t>
            </a:r>
          </a:p>
          <a:p>
            <a:pPr marL="0" indent="0">
              <a:spcBef>
                <a:spcPct val="0"/>
              </a:spcBef>
              <a:buNone/>
              <a:defRPr/>
            </a:pPr>
            <a:endParaRPr lang="en-US" sz="2400" kern="0" dirty="0">
              <a:latin typeface="Arial" pitchFamily="34" charset="0"/>
              <a:cs typeface="Arial" pitchFamily="34" charset="0"/>
            </a:endParaRPr>
          </a:p>
          <a:p>
            <a:pPr>
              <a:spcBef>
                <a:spcPct val="0"/>
              </a:spcBef>
              <a:defRPr/>
            </a:pPr>
            <a:endParaRPr lang="en-US" sz="2400" kern="0" dirty="0">
              <a:latin typeface="Arial" pitchFamily="34" charset="0"/>
              <a:cs typeface="Arial" pitchFamily="34" charset="0"/>
            </a:endParaRPr>
          </a:p>
          <a:p>
            <a:pPr>
              <a:spcBef>
                <a:spcPct val="0"/>
              </a:spcBef>
              <a:defRPr/>
            </a:pPr>
            <a:endParaRPr lang="en-US" sz="2400" u="sng" kern="0" dirty="0">
              <a:latin typeface="Arial" pitchFamily="34" charset="0"/>
              <a:cs typeface="Arial" pitchFamily="34" charset="0"/>
            </a:endParaRPr>
          </a:p>
        </p:txBody>
      </p:sp>
      <p:sp>
        <p:nvSpPr>
          <p:cNvPr id="7" name="Title 1"/>
          <p:cNvSpPr txBox="1">
            <a:spLocks/>
          </p:cNvSpPr>
          <p:nvPr/>
        </p:nvSpPr>
        <p:spPr>
          <a:xfrm>
            <a:off x="2971800" y="381000"/>
            <a:ext cx="6324600" cy="914400"/>
          </a:xfrm>
          <a:prstGeom prst="rect">
            <a:avLst/>
          </a:prstGeom>
        </p:spPr>
        <p:txBody>
          <a:bodyPr/>
          <a:lstStyle>
            <a:lvl1pPr algn="ctr" rtl="0" eaLnBrk="0" fontAlgn="base" hangingPunct="0">
              <a:spcBef>
                <a:spcPct val="0"/>
              </a:spcBef>
              <a:spcAft>
                <a:spcPct val="0"/>
              </a:spcAft>
              <a:defRPr sz="3600" b="1">
                <a:solidFill>
                  <a:srgbClr val="003366"/>
                </a:solidFill>
                <a:latin typeface="+mj-lt"/>
                <a:ea typeface="+mj-ea"/>
                <a:cs typeface="+mj-cs"/>
              </a:defRPr>
            </a:lvl1pPr>
            <a:lvl2pPr algn="ctr" rtl="0" eaLnBrk="0" fontAlgn="base" hangingPunct="0">
              <a:spcBef>
                <a:spcPct val="0"/>
              </a:spcBef>
              <a:spcAft>
                <a:spcPct val="0"/>
              </a:spcAft>
              <a:defRPr sz="3600" b="1">
                <a:solidFill>
                  <a:srgbClr val="003366"/>
                </a:solidFill>
                <a:latin typeface="Verdana" pitchFamily="34" charset="0"/>
              </a:defRPr>
            </a:lvl2pPr>
            <a:lvl3pPr algn="ctr" rtl="0" eaLnBrk="0" fontAlgn="base" hangingPunct="0">
              <a:spcBef>
                <a:spcPct val="0"/>
              </a:spcBef>
              <a:spcAft>
                <a:spcPct val="0"/>
              </a:spcAft>
              <a:defRPr sz="3600" b="1">
                <a:solidFill>
                  <a:srgbClr val="003366"/>
                </a:solidFill>
                <a:latin typeface="Verdana" pitchFamily="34" charset="0"/>
              </a:defRPr>
            </a:lvl3pPr>
            <a:lvl4pPr algn="ctr" rtl="0" eaLnBrk="0" fontAlgn="base" hangingPunct="0">
              <a:spcBef>
                <a:spcPct val="0"/>
              </a:spcBef>
              <a:spcAft>
                <a:spcPct val="0"/>
              </a:spcAft>
              <a:defRPr sz="3600" b="1">
                <a:solidFill>
                  <a:srgbClr val="003366"/>
                </a:solidFill>
                <a:latin typeface="Verdana" pitchFamily="34" charset="0"/>
              </a:defRPr>
            </a:lvl4pPr>
            <a:lvl5pPr algn="ctr" rtl="0" eaLnBrk="0" fontAlgn="base" hangingPunct="0">
              <a:spcBef>
                <a:spcPct val="0"/>
              </a:spcBef>
              <a:spcAft>
                <a:spcPct val="0"/>
              </a:spcAft>
              <a:defRPr sz="3600" b="1">
                <a:solidFill>
                  <a:srgbClr val="003366"/>
                </a:solidFill>
                <a:latin typeface="Verdana" pitchFamily="34" charset="0"/>
              </a:defRPr>
            </a:lvl5pPr>
            <a:lvl6pPr marL="457200" algn="ctr" rtl="0" fontAlgn="base">
              <a:spcBef>
                <a:spcPct val="0"/>
              </a:spcBef>
              <a:spcAft>
                <a:spcPct val="0"/>
              </a:spcAft>
              <a:defRPr sz="3600" b="1">
                <a:solidFill>
                  <a:srgbClr val="003366"/>
                </a:solidFill>
                <a:latin typeface="Verdana" pitchFamily="34" charset="0"/>
              </a:defRPr>
            </a:lvl6pPr>
            <a:lvl7pPr marL="914400" algn="ctr" rtl="0" fontAlgn="base">
              <a:spcBef>
                <a:spcPct val="0"/>
              </a:spcBef>
              <a:spcAft>
                <a:spcPct val="0"/>
              </a:spcAft>
              <a:defRPr sz="3600" b="1">
                <a:solidFill>
                  <a:srgbClr val="003366"/>
                </a:solidFill>
                <a:latin typeface="Verdana" pitchFamily="34" charset="0"/>
              </a:defRPr>
            </a:lvl7pPr>
            <a:lvl8pPr marL="1371600" algn="ctr" rtl="0" fontAlgn="base">
              <a:spcBef>
                <a:spcPct val="0"/>
              </a:spcBef>
              <a:spcAft>
                <a:spcPct val="0"/>
              </a:spcAft>
              <a:defRPr sz="3600" b="1">
                <a:solidFill>
                  <a:srgbClr val="003366"/>
                </a:solidFill>
                <a:latin typeface="Verdana" pitchFamily="34" charset="0"/>
              </a:defRPr>
            </a:lvl8pPr>
            <a:lvl9pPr marL="1828800" algn="ctr" rtl="0" fontAlgn="base">
              <a:spcBef>
                <a:spcPct val="0"/>
              </a:spcBef>
              <a:spcAft>
                <a:spcPct val="0"/>
              </a:spcAft>
              <a:defRPr sz="3600" b="1">
                <a:solidFill>
                  <a:srgbClr val="003366"/>
                </a:solidFill>
                <a:latin typeface="Verdana" pitchFamily="34" charset="0"/>
              </a:defRPr>
            </a:lvl9pPr>
          </a:lstStyle>
          <a:p>
            <a:r>
              <a:rPr lang="en-US" sz="4400" b="0" kern="0" dirty="0">
                <a:solidFill>
                  <a:schemeClr val="tx1"/>
                </a:solidFill>
                <a:latin typeface="+mn-lt"/>
                <a:cs typeface="Arial" pitchFamily="34" charset="0"/>
              </a:rPr>
              <a:t>Duties of the ITP</a:t>
            </a:r>
          </a:p>
        </p:txBody>
      </p:sp>
    </p:spTree>
    <p:extLst>
      <p:ext uri="{BB962C8B-B14F-4D97-AF65-F5344CB8AC3E}">
        <p14:creationId xmlns:p14="http://schemas.microsoft.com/office/powerpoint/2010/main" val="31508247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D36FA-C4B8-47F2-8533-FC776809C2FF}"/>
              </a:ext>
            </a:extLst>
          </p:cNvPr>
          <p:cNvSpPr>
            <a:spLocks noGrp="1"/>
          </p:cNvSpPr>
          <p:nvPr>
            <p:ph type="title"/>
          </p:nvPr>
        </p:nvSpPr>
        <p:spPr/>
        <p:txBody>
          <a:bodyPr/>
          <a:lstStyle/>
          <a:p>
            <a:r>
              <a:rPr lang="en-US" dirty="0"/>
              <a:t>Template—monitor co.</a:t>
            </a:r>
          </a:p>
        </p:txBody>
      </p:sp>
      <p:sp>
        <p:nvSpPr>
          <p:cNvPr id="3" name="Content Placeholder 2">
            <a:extLst>
              <a:ext uri="{FF2B5EF4-FFF2-40B4-BE49-F238E27FC236}">
                <a16:creationId xmlns:a16="http://schemas.microsoft.com/office/drawing/2014/main" id="{1C4DA454-2F04-49AE-A8A4-7B102877ABC1}"/>
              </a:ext>
            </a:extLst>
          </p:cNvPr>
          <p:cNvSpPr>
            <a:spLocks noGrp="1"/>
          </p:cNvSpPr>
          <p:nvPr>
            <p:ph idx="1"/>
          </p:nvPr>
        </p:nvSpPr>
        <p:spPr/>
        <p:txBody>
          <a:bodyPr/>
          <a:lstStyle/>
          <a:p>
            <a:endParaRPr lang="en-US" dirty="0"/>
          </a:p>
          <a:p>
            <a:r>
              <a:rPr lang="en-US" dirty="0"/>
              <a:t>Monitoring company can be customized</a:t>
            </a:r>
          </a:p>
          <a:p>
            <a:r>
              <a:rPr lang="en-US" dirty="0"/>
              <a:t>Many different features</a:t>
            </a:r>
          </a:p>
          <a:p>
            <a:r>
              <a:rPr lang="en-US" dirty="0"/>
              <a:t>Reach out to other programs</a:t>
            </a:r>
          </a:p>
          <a:p>
            <a:r>
              <a:rPr lang="en-US" dirty="0"/>
              <a:t>Bridge to EMR</a:t>
            </a:r>
          </a:p>
          <a:p>
            <a:pPr marL="0" indent="0">
              <a:buNone/>
              <a:defRPr/>
            </a:pPr>
            <a:endParaRPr lang="en-US" dirty="0"/>
          </a:p>
          <a:p>
            <a:endParaRPr lang="en-US" dirty="0"/>
          </a:p>
        </p:txBody>
      </p:sp>
    </p:spTree>
    <p:extLst>
      <p:ext uri="{BB962C8B-B14F-4D97-AF65-F5344CB8AC3E}">
        <p14:creationId xmlns:p14="http://schemas.microsoft.com/office/powerpoint/2010/main" val="24524696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453" y="1620044"/>
            <a:ext cx="3635064" cy="4052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Oval Callout 5"/>
          <p:cNvSpPr/>
          <p:nvPr/>
        </p:nvSpPr>
        <p:spPr>
          <a:xfrm rot="2322630">
            <a:off x="4968729" y="990586"/>
            <a:ext cx="2804044" cy="1901733"/>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Pr</a:t>
            </a:r>
            <a:r>
              <a:rPr lang="en-US" sz="2800" b="1" dirty="0"/>
              <a:t>o</a:t>
            </a:r>
            <a:r>
              <a:rPr lang="en-US" sz="2800" dirty="0"/>
              <a:t>gram </a:t>
            </a:r>
          </a:p>
          <a:p>
            <a:pPr algn="ctr"/>
            <a:r>
              <a:rPr lang="en-US" sz="2800" dirty="0"/>
              <a:t>Certification</a:t>
            </a:r>
          </a:p>
        </p:txBody>
      </p:sp>
      <p:sp>
        <p:nvSpPr>
          <p:cNvPr id="7" name="Oval Callout 6"/>
          <p:cNvSpPr/>
          <p:nvPr/>
        </p:nvSpPr>
        <p:spPr>
          <a:xfrm>
            <a:off x="2675577" y="322671"/>
            <a:ext cx="1884279" cy="114300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CMS</a:t>
            </a:r>
          </a:p>
        </p:txBody>
      </p:sp>
      <p:sp>
        <p:nvSpPr>
          <p:cNvPr id="9" name="Title 8"/>
          <p:cNvSpPr>
            <a:spLocks noGrp="1"/>
          </p:cNvSpPr>
          <p:nvPr>
            <p:ph type="title"/>
          </p:nvPr>
        </p:nvSpPr>
        <p:spPr>
          <a:xfrm>
            <a:off x="7830859" y="166572"/>
            <a:ext cx="3689179" cy="1143000"/>
          </a:xfrm>
        </p:spPr>
        <p:txBody>
          <a:bodyPr/>
          <a:lstStyle/>
          <a:p>
            <a:r>
              <a:rPr lang="en-US" dirty="0"/>
              <a:t>Why</a:t>
            </a:r>
          </a:p>
        </p:txBody>
      </p:sp>
      <p:sp>
        <p:nvSpPr>
          <p:cNvPr id="8" name="Oval Callout 5">
            <a:extLst>
              <a:ext uri="{FF2B5EF4-FFF2-40B4-BE49-F238E27FC236}">
                <a16:creationId xmlns:a16="http://schemas.microsoft.com/office/drawing/2014/main" id="{FC653B96-C0CF-469E-A96B-3DECF732308B}"/>
              </a:ext>
            </a:extLst>
          </p:cNvPr>
          <p:cNvSpPr/>
          <p:nvPr/>
        </p:nvSpPr>
        <p:spPr>
          <a:xfrm rot="3040450">
            <a:off x="6632452" y="3602738"/>
            <a:ext cx="3143488" cy="2165027"/>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Good patient care</a:t>
            </a:r>
          </a:p>
        </p:txBody>
      </p:sp>
      <p:sp>
        <p:nvSpPr>
          <p:cNvPr id="2" name="Rectangle 1">
            <a:extLst>
              <a:ext uri="{FF2B5EF4-FFF2-40B4-BE49-F238E27FC236}">
                <a16:creationId xmlns:a16="http://schemas.microsoft.com/office/drawing/2014/main" id="{6CBBEE46-9AF8-4AE8-B167-3622B8EE4B1C}"/>
              </a:ext>
            </a:extLst>
          </p:cNvPr>
          <p:cNvSpPr/>
          <p:nvPr/>
        </p:nvSpPr>
        <p:spPr>
          <a:xfrm>
            <a:off x="6096000" y="6350663"/>
            <a:ext cx="5601842" cy="369332"/>
          </a:xfrm>
          <a:prstGeom prst="rect">
            <a:avLst/>
          </a:prstGeom>
        </p:spPr>
        <p:txBody>
          <a:bodyPr wrap="square">
            <a:spAutoFit/>
          </a:bodyPr>
          <a:lstStyle/>
          <a:p>
            <a:r>
              <a:rPr lang="en-US" dirty="0">
                <a:hlinkClick r:id="rId4" tooltip="http://shanatalks.wordpress.com/2012/04/"/>
              </a:rPr>
              <a:t>This Photo</a:t>
            </a:r>
            <a:r>
              <a:rPr lang="en-US" dirty="0"/>
              <a:t> by Unknown Author is licensed under </a:t>
            </a:r>
            <a:r>
              <a:rPr lang="en-US" dirty="0">
                <a:hlinkClick r:id="rId5" tooltip="https://creativecommons.org/licenses/by/3.0/"/>
              </a:rPr>
              <a:t>CC BY</a:t>
            </a:r>
            <a:endParaRPr lang="en-US" dirty="0"/>
          </a:p>
        </p:txBody>
      </p:sp>
    </p:spTree>
    <p:extLst>
      <p:ext uri="{BB962C8B-B14F-4D97-AF65-F5344CB8AC3E}">
        <p14:creationId xmlns:p14="http://schemas.microsoft.com/office/powerpoint/2010/main" val="17632560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209800" y="1600200"/>
            <a:ext cx="7772400" cy="4885523"/>
          </a:xfrm>
        </p:spPr>
        <p:txBody>
          <a:bodyPr>
            <a:noAutofit/>
          </a:bodyPr>
          <a:lstStyle/>
          <a:p>
            <a:pPr>
              <a:defRPr/>
            </a:pPr>
            <a:r>
              <a:rPr lang="en-US" dirty="0">
                <a:cs typeface="Arial" panose="020B0604020202020204" pitchFamily="34" charset="0"/>
              </a:rPr>
              <a:t>Patient’s rehab story from initial assessment to discharge.</a:t>
            </a:r>
          </a:p>
          <a:p>
            <a:pPr>
              <a:spcBef>
                <a:spcPct val="0"/>
              </a:spcBef>
              <a:buClr>
                <a:srgbClr val="002060"/>
              </a:buClr>
              <a:defRPr/>
            </a:pPr>
            <a:r>
              <a:rPr lang="en-US" kern="0" dirty="0">
                <a:cs typeface="Arial" pitchFamily="34" charset="0"/>
              </a:rPr>
              <a:t>Individualized plan. </a:t>
            </a:r>
          </a:p>
          <a:p>
            <a:pPr>
              <a:spcBef>
                <a:spcPct val="0"/>
              </a:spcBef>
              <a:buClr>
                <a:srgbClr val="002060"/>
              </a:buClr>
              <a:defRPr/>
            </a:pPr>
            <a:r>
              <a:rPr lang="en-US" kern="0" dirty="0">
                <a:cs typeface="Arial" pitchFamily="34" charset="0"/>
              </a:rPr>
              <a:t>Discharge include assessment of goals met and next steps.</a:t>
            </a:r>
          </a:p>
          <a:p>
            <a:pPr>
              <a:spcBef>
                <a:spcPct val="0"/>
              </a:spcBef>
              <a:buClr>
                <a:srgbClr val="002060"/>
              </a:buClr>
              <a:defRPr/>
            </a:pPr>
            <a:r>
              <a:rPr lang="en-US" kern="0" dirty="0">
                <a:cs typeface="Arial" pitchFamily="34" charset="0"/>
              </a:rPr>
              <a:t>Well designed</a:t>
            </a:r>
          </a:p>
          <a:p>
            <a:pPr lvl="1">
              <a:spcBef>
                <a:spcPct val="0"/>
              </a:spcBef>
              <a:buClr>
                <a:srgbClr val="002060"/>
              </a:buClr>
              <a:defRPr/>
            </a:pPr>
            <a:r>
              <a:rPr lang="en-US" kern="0" dirty="0">
                <a:cs typeface="Arial" pitchFamily="34" charset="0"/>
              </a:rPr>
              <a:t>Makes job easier </a:t>
            </a:r>
          </a:p>
          <a:p>
            <a:pPr lvl="1">
              <a:spcBef>
                <a:spcPct val="0"/>
              </a:spcBef>
              <a:buClr>
                <a:srgbClr val="002060"/>
              </a:buClr>
              <a:defRPr/>
            </a:pPr>
            <a:r>
              <a:rPr lang="en-US" kern="0" dirty="0">
                <a:cs typeface="Arial" pitchFamily="34" charset="0"/>
              </a:rPr>
              <a:t>Allow better patient management</a:t>
            </a:r>
          </a:p>
          <a:p>
            <a:pPr>
              <a:spcBef>
                <a:spcPct val="0"/>
              </a:spcBef>
              <a:buClr>
                <a:srgbClr val="002060"/>
              </a:buClr>
              <a:defRPr/>
            </a:pPr>
            <a:r>
              <a:rPr lang="en-US" altLang="en-US" kern="0" dirty="0">
                <a:cs typeface="Arial" pitchFamily="34" charset="0"/>
              </a:rPr>
              <a:t>Better individual and program outcomes.</a:t>
            </a:r>
            <a:endParaRPr lang="en-US" dirty="0">
              <a:cs typeface="Arial" panose="020B0604020202020204" pitchFamily="34" charset="0"/>
            </a:endParaRPr>
          </a:p>
          <a:p>
            <a:pPr>
              <a:spcBef>
                <a:spcPct val="0"/>
              </a:spcBef>
              <a:buClr>
                <a:srgbClr val="002060"/>
              </a:buClr>
              <a:defRPr/>
            </a:pPr>
            <a:endParaRPr lang="en-US" altLang="en-US" b="1" kern="0" dirty="0">
              <a:cs typeface="Arial" pitchFamily="34" charset="0"/>
            </a:endParaRPr>
          </a:p>
          <a:p>
            <a:pPr>
              <a:spcBef>
                <a:spcPct val="0"/>
              </a:spcBef>
              <a:buClr>
                <a:srgbClr val="002060"/>
              </a:buClr>
              <a:defRPr/>
            </a:pPr>
            <a:endParaRPr lang="en-US" altLang="en-US" sz="2000" b="1" kern="0" dirty="0">
              <a:latin typeface="Arial" pitchFamily="34" charset="0"/>
              <a:cs typeface="Arial" pitchFamily="34" charset="0"/>
            </a:endParaRPr>
          </a:p>
          <a:p>
            <a:pPr>
              <a:spcBef>
                <a:spcPct val="0"/>
              </a:spcBef>
              <a:defRPr/>
            </a:pPr>
            <a:endParaRPr lang="en-US" sz="2000" kern="0" dirty="0">
              <a:latin typeface="Arial" pitchFamily="34" charset="0"/>
              <a:cs typeface="Arial" pitchFamily="34" charset="0"/>
            </a:endParaRPr>
          </a:p>
          <a:p>
            <a:pPr>
              <a:spcBef>
                <a:spcPct val="0"/>
              </a:spcBef>
              <a:defRPr/>
            </a:pPr>
            <a:endParaRPr lang="en-US" sz="2000" kern="0" dirty="0">
              <a:latin typeface="Arial" pitchFamily="34" charset="0"/>
              <a:cs typeface="Arial" pitchFamily="34" charset="0"/>
            </a:endParaRPr>
          </a:p>
          <a:p>
            <a:pPr>
              <a:spcBef>
                <a:spcPct val="0"/>
              </a:spcBef>
              <a:buClr>
                <a:srgbClr val="002060"/>
              </a:buClr>
              <a:defRPr/>
            </a:pPr>
            <a:endParaRPr lang="en-US" sz="2200" dirty="0"/>
          </a:p>
          <a:p>
            <a:pPr marL="0" indent="0">
              <a:buNone/>
              <a:defRPr/>
            </a:pPr>
            <a:endParaRPr lang="en-US" sz="2200" dirty="0"/>
          </a:p>
        </p:txBody>
      </p:sp>
      <p:sp>
        <p:nvSpPr>
          <p:cNvPr id="81923" name="Title 3"/>
          <p:cNvSpPr txBox="1">
            <a:spLocks/>
          </p:cNvSpPr>
          <p:nvPr/>
        </p:nvSpPr>
        <p:spPr bwMode="auto">
          <a:xfrm>
            <a:off x="2857500" y="372277"/>
            <a:ext cx="6477000" cy="914400"/>
          </a:xfrm>
          <a:prstGeom prst="rect">
            <a:avLst/>
          </a:prstGeom>
          <a:noFill/>
          <a:ln w="9525">
            <a:noFill/>
            <a:miter lim="800000"/>
            <a:headEnd/>
            <a:tailEnd/>
          </a:ln>
        </p:spPr>
        <p:txBody>
          <a:bodyPr/>
          <a:lstStyle/>
          <a:p>
            <a:pPr algn="ctr"/>
            <a:r>
              <a:rPr lang="en-US" altLang="en-US" sz="4400" dirty="0">
                <a:cs typeface="Arial" pitchFamily="34" charset="0"/>
              </a:rPr>
              <a:t>Good Patient Care</a:t>
            </a:r>
          </a:p>
        </p:txBody>
      </p:sp>
    </p:spTree>
    <p:extLst>
      <p:ext uri="{BB962C8B-B14F-4D97-AF65-F5344CB8AC3E}">
        <p14:creationId xmlns:p14="http://schemas.microsoft.com/office/powerpoint/2010/main" val="14170821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2933700" y="381000"/>
            <a:ext cx="6324600" cy="685800"/>
          </a:xfrm>
          <a:prstGeom prst="rect">
            <a:avLst/>
          </a:prstGeom>
        </p:spPr>
        <p:txBody>
          <a:bodyPr/>
          <a:lstStyle>
            <a:lvl1pPr algn="ctr" rtl="0" eaLnBrk="0" fontAlgn="base" hangingPunct="0">
              <a:spcBef>
                <a:spcPct val="0"/>
              </a:spcBef>
              <a:spcAft>
                <a:spcPct val="0"/>
              </a:spcAft>
              <a:defRPr sz="3600" b="1">
                <a:solidFill>
                  <a:srgbClr val="003366"/>
                </a:solidFill>
                <a:latin typeface="+mj-lt"/>
                <a:ea typeface="+mj-ea"/>
                <a:cs typeface="+mj-cs"/>
              </a:defRPr>
            </a:lvl1pPr>
            <a:lvl2pPr algn="ctr" rtl="0" eaLnBrk="0" fontAlgn="base" hangingPunct="0">
              <a:spcBef>
                <a:spcPct val="0"/>
              </a:spcBef>
              <a:spcAft>
                <a:spcPct val="0"/>
              </a:spcAft>
              <a:defRPr sz="3600" b="1">
                <a:solidFill>
                  <a:srgbClr val="003366"/>
                </a:solidFill>
                <a:latin typeface="Calibri" pitchFamily="34" charset="0"/>
              </a:defRPr>
            </a:lvl2pPr>
            <a:lvl3pPr algn="ctr" rtl="0" eaLnBrk="0" fontAlgn="base" hangingPunct="0">
              <a:spcBef>
                <a:spcPct val="0"/>
              </a:spcBef>
              <a:spcAft>
                <a:spcPct val="0"/>
              </a:spcAft>
              <a:defRPr sz="3600" b="1">
                <a:solidFill>
                  <a:srgbClr val="003366"/>
                </a:solidFill>
                <a:latin typeface="Calibri" pitchFamily="34" charset="0"/>
              </a:defRPr>
            </a:lvl3pPr>
            <a:lvl4pPr algn="ctr" rtl="0" eaLnBrk="0" fontAlgn="base" hangingPunct="0">
              <a:spcBef>
                <a:spcPct val="0"/>
              </a:spcBef>
              <a:spcAft>
                <a:spcPct val="0"/>
              </a:spcAft>
              <a:defRPr sz="3600" b="1">
                <a:solidFill>
                  <a:srgbClr val="003366"/>
                </a:solidFill>
                <a:latin typeface="Calibri" pitchFamily="34" charset="0"/>
              </a:defRPr>
            </a:lvl4pPr>
            <a:lvl5pPr algn="ctr" rtl="0" eaLnBrk="0" fontAlgn="base" hangingPunct="0">
              <a:spcBef>
                <a:spcPct val="0"/>
              </a:spcBef>
              <a:spcAft>
                <a:spcPct val="0"/>
              </a:spcAft>
              <a:defRPr sz="3600" b="1">
                <a:solidFill>
                  <a:srgbClr val="003366"/>
                </a:solidFill>
                <a:latin typeface="Calibri" pitchFamily="34" charset="0"/>
              </a:defRPr>
            </a:lvl5pPr>
            <a:lvl6pPr marL="457200" algn="ctr" rtl="0" fontAlgn="base">
              <a:spcBef>
                <a:spcPct val="0"/>
              </a:spcBef>
              <a:spcAft>
                <a:spcPct val="0"/>
              </a:spcAft>
              <a:defRPr sz="3600" b="1">
                <a:solidFill>
                  <a:srgbClr val="003366"/>
                </a:solidFill>
                <a:latin typeface="Verdana" pitchFamily="34" charset="0"/>
              </a:defRPr>
            </a:lvl6pPr>
            <a:lvl7pPr marL="914400" algn="ctr" rtl="0" fontAlgn="base">
              <a:spcBef>
                <a:spcPct val="0"/>
              </a:spcBef>
              <a:spcAft>
                <a:spcPct val="0"/>
              </a:spcAft>
              <a:defRPr sz="3600" b="1">
                <a:solidFill>
                  <a:srgbClr val="003366"/>
                </a:solidFill>
                <a:latin typeface="Verdana" pitchFamily="34" charset="0"/>
              </a:defRPr>
            </a:lvl7pPr>
            <a:lvl8pPr marL="1371600" algn="ctr" rtl="0" fontAlgn="base">
              <a:spcBef>
                <a:spcPct val="0"/>
              </a:spcBef>
              <a:spcAft>
                <a:spcPct val="0"/>
              </a:spcAft>
              <a:defRPr sz="3600" b="1">
                <a:solidFill>
                  <a:srgbClr val="003366"/>
                </a:solidFill>
                <a:latin typeface="Verdana" pitchFamily="34" charset="0"/>
              </a:defRPr>
            </a:lvl8pPr>
            <a:lvl9pPr marL="1828800" algn="ctr" rtl="0" fontAlgn="base">
              <a:spcBef>
                <a:spcPct val="0"/>
              </a:spcBef>
              <a:spcAft>
                <a:spcPct val="0"/>
              </a:spcAft>
              <a:defRPr sz="3600" b="1">
                <a:solidFill>
                  <a:srgbClr val="003366"/>
                </a:solidFill>
                <a:latin typeface="Verdana" pitchFamily="34" charset="0"/>
              </a:defRPr>
            </a:lvl9pPr>
          </a:lstStyle>
          <a:p>
            <a:pPr eaLnBrk="1" hangingPunct="1">
              <a:defRPr/>
            </a:pPr>
            <a:r>
              <a:rPr lang="en-US" altLang="en-US" sz="2800" kern="0" dirty="0">
                <a:solidFill>
                  <a:srgbClr val="002060"/>
                </a:solidFill>
                <a:latin typeface="Arial" pitchFamily="34" charset="0"/>
                <a:cs typeface="Arial" pitchFamily="34" charset="0"/>
              </a:rPr>
              <a:t> </a:t>
            </a:r>
            <a:r>
              <a:rPr lang="en-US" altLang="en-US" sz="2800" b="0" kern="0" dirty="0">
                <a:solidFill>
                  <a:schemeClr val="tx1"/>
                </a:solidFill>
                <a:latin typeface="Arial" pitchFamily="34" charset="0"/>
                <a:cs typeface="Arial" pitchFamily="34" charset="0"/>
              </a:rPr>
              <a:t>2018 Performance Measures</a:t>
            </a:r>
          </a:p>
        </p:txBody>
      </p:sp>
      <p:sp>
        <p:nvSpPr>
          <p:cNvPr id="5" name="Content Placeholder 2"/>
          <p:cNvSpPr>
            <a:spLocks noGrp="1"/>
          </p:cNvSpPr>
          <p:nvPr>
            <p:ph idx="1"/>
          </p:nvPr>
        </p:nvSpPr>
        <p:spPr>
          <a:xfrm>
            <a:off x="728870" y="1447801"/>
            <a:ext cx="9405730" cy="5029199"/>
          </a:xfrm>
        </p:spPr>
        <p:txBody>
          <a:bodyPr>
            <a:normAutofit lnSpcReduction="10000"/>
          </a:bodyPr>
          <a:lstStyle/>
          <a:p>
            <a:pPr marL="0" indent="0">
              <a:buNone/>
            </a:pPr>
            <a:r>
              <a:rPr lang="en-US" altLang="en-US" sz="2400" b="1" dirty="0"/>
              <a:t>CARDIAC Performance Measures</a:t>
            </a:r>
          </a:p>
          <a:p>
            <a:r>
              <a:rPr lang="en-US" altLang="en-US" sz="2400" dirty="0"/>
              <a:t>Optimal Blood Pressure Control at Completion of Cardiac Rehab</a:t>
            </a:r>
          </a:p>
          <a:p>
            <a:r>
              <a:rPr lang="en-US" altLang="en-US" sz="2400" dirty="0"/>
              <a:t>Improvement in Functional Capacity at Completion of Cardiac Rehab</a:t>
            </a:r>
          </a:p>
          <a:p>
            <a:r>
              <a:rPr lang="en-US" altLang="en-US" sz="2400" dirty="0"/>
              <a:t>Improvement in Depression at Completion of Cardiac Rehab</a:t>
            </a:r>
          </a:p>
          <a:p>
            <a:r>
              <a:rPr lang="en-US" altLang="en-US" sz="2400" dirty="0"/>
              <a:t>Tobacco Use Intervention Performance Measure for Cardiac Rehabilitation</a:t>
            </a:r>
          </a:p>
          <a:p>
            <a:pPr marL="0" indent="0">
              <a:buNone/>
            </a:pPr>
            <a:endParaRPr lang="en-US" altLang="en-US" sz="2400" dirty="0"/>
          </a:p>
          <a:p>
            <a:pPr marL="0" indent="0">
              <a:buNone/>
            </a:pPr>
            <a:r>
              <a:rPr lang="en-US" altLang="en-US" sz="2400" b="1" dirty="0"/>
              <a:t>PULMONARY Performance Measures</a:t>
            </a:r>
          </a:p>
          <a:p>
            <a:r>
              <a:rPr lang="en-US" altLang="en-US" sz="2400" dirty="0"/>
              <a:t>Improvement in Functional Capacity at Completion of Pulmonary Rehab</a:t>
            </a:r>
          </a:p>
          <a:p>
            <a:r>
              <a:rPr lang="en-US" altLang="en-US" sz="2400" dirty="0"/>
              <a:t>Improvement in Dyspnea at Completion of Pulmonary Rehab</a:t>
            </a:r>
          </a:p>
          <a:p>
            <a:r>
              <a:rPr lang="en-US" altLang="en-US" sz="2400" dirty="0"/>
              <a:t>Improvement in Health-Related Quality of Life at Completion of Pulmonary Rehab</a:t>
            </a:r>
          </a:p>
          <a:p>
            <a:pPr marL="0" indent="0">
              <a:buNone/>
            </a:pPr>
            <a:endParaRPr lang="en-US" altLang="en-US" sz="2400" dirty="0"/>
          </a:p>
          <a:p>
            <a:endParaRPr lang="en-US" altLang="en-US" sz="2000" dirty="0"/>
          </a:p>
        </p:txBody>
      </p:sp>
    </p:spTree>
    <p:extLst>
      <p:ext uri="{BB962C8B-B14F-4D97-AF65-F5344CB8AC3E}">
        <p14:creationId xmlns:p14="http://schemas.microsoft.com/office/powerpoint/2010/main" val="17602800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1C1EC-27D7-44E8-B0D6-3B4B836DBF4A}"/>
              </a:ext>
            </a:extLst>
          </p:cNvPr>
          <p:cNvSpPr>
            <a:spLocks noGrp="1"/>
          </p:cNvSpPr>
          <p:nvPr>
            <p:ph type="title"/>
          </p:nvPr>
        </p:nvSpPr>
        <p:spPr/>
        <p:txBody>
          <a:bodyPr/>
          <a:lstStyle/>
          <a:p>
            <a:r>
              <a:rPr lang="en-US" dirty="0"/>
              <a:t>Stay Up-To-Date</a:t>
            </a:r>
          </a:p>
        </p:txBody>
      </p:sp>
      <p:sp>
        <p:nvSpPr>
          <p:cNvPr id="3" name="Content Placeholder 2">
            <a:extLst>
              <a:ext uri="{FF2B5EF4-FFF2-40B4-BE49-F238E27FC236}">
                <a16:creationId xmlns:a16="http://schemas.microsoft.com/office/drawing/2014/main" id="{F65B23EE-3A0C-46D2-B3D6-06CEB2B64973}"/>
              </a:ext>
            </a:extLst>
          </p:cNvPr>
          <p:cNvSpPr>
            <a:spLocks noGrp="1"/>
          </p:cNvSpPr>
          <p:nvPr>
            <p:ph idx="1"/>
          </p:nvPr>
        </p:nvSpPr>
        <p:spPr/>
        <p:txBody>
          <a:bodyPr>
            <a:normAutofit/>
          </a:bodyPr>
          <a:lstStyle/>
          <a:p>
            <a:endParaRPr lang="en-US" dirty="0"/>
          </a:p>
          <a:p>
            <a:r>
              <a:rPr lang="en-US" dirty="0"/>
              <a:t>Annual report</a:t>
            </a:r>
          </a:p>
          <a:p>
            <a:r>
              <a:rPr lang="en-US" dirty="0"/>
              <a:t>Web-casts</a:t>
            </a:r>
          </a:p>
          <a:p>
            <a:r>
              <a:rPr lang="en-US" dirty="0"/>
              <a:t>AACVPR web site</a:t>
            </a:r>
          </a:p>
          <a:p>
            <a:r>
              <a:rPr lang="en-US" dirty="0"/>
              <a:t>News and Views</a:t>
            </a:r>
          </a:p>
          <a:p>
            <a:r>
              <a:rPr lang="en-US" dirty="0"/>
              <a:t>Affiliate Meetings</a:t>
            </a:r>
          </a:p>
          <a:p>
            <a:r>
              <a:rPr lang="en-US" dirty="0"/>
              <a:t>AACVPR Annual Meeting</a:t>
            </a:r>
          </a:p>
        </p:txBody>
      </p:sp>
    </p:spTree>
    <p:extLst>
      <p:ext uri="{BB962C8B-B14F-4D97-AF65-F5344CB8AC3E}">
        <p14:creationId xmlns:p14="http://schemas.microsoft.com/office/powerpoint/2010/main" val="16611816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60BAC-FD2D-4B50-994E-F1E4AED5837F}"/>
              </a:ext>
            </a:extLst>
          </p:cNvPr>
          <p:cNvSpPr>
            <a:spLocks noGrp="1"/>
          </p:cNvSpPr>
          <p:nvPr>
            <p:ph type="title"/>
          </p:nvPr>
        </p:nvSpPr>
        <p:spPr/>
        <p:txBody>
          <a:bodyPr/>
          <a:lstStyle/>
          <a:p>
            <a:r>
              <a:rPr lang="en-US" dirty="0"/>
              <a:t>Case Example</a:t>
            </a:r>
          </a:p>
        </p:txBody>
      </p:sp>
      <p:pic>
        <p:nvPicPr>
          <p:cNvPr id="5" name="Content Placeholder 4" descr="A close up of a logo&#10;&#10;Description automatically generated">
            <a:extLst>
              <a:ext uri="{FF2B5EF4-FFF2-40B4-BE49-F238E27FC236}">
                <a16:creationId xmlns:a16="http://schemas.microsoft.com/office/drawing/2014/main" id="{36D4E715-5269-46C1-9F95-A3543EFEA4F5}"/>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501279" y="1507573"/>
            <a:ext cx="4155772" cy="4351338"/>
          </a:xfrm>
        </p:spPr>
      </p:pic>
      <p:sp>
        <p:nvSpPr>
          <p:cNvPr id="6" name="TextBox 5">
            <a:extLst>
              <a:ext uri="{FF2B5EF4-FFF2-40B4-BE49-F238E27FC236}">
                <a16:creationId xmlns:a16="http://schemas.microsoft.com/office/drawing/2014/main" id="{66D9F3BC-9FB4-43D2-8CD1-B4A2E0C83F91}"/>
              </a:ext>
            </a:extLst>
          </p:cNvPr>
          <p:cNvSpPr txBox="1"/>
          <p:nvPr/>
        </p:nvSpPr>
        <p:spPr>
          <a:xfrm>
            <a:off x="8616619" y="6492875"/>
            <a:ext cx="4155772" cy="230832"/>
          </a:xfrm>
          <a:prstGeom prst="rect">
            <a:avLst/>
          </a:prstGeom>
          <a:noFill/>
        </p:spPr>
        <p:txBody>
          <a:bodyPr wrap="square" rtlCol="0">
            <a:spAutoFit/>
          </a:bodyPr>
          <a:lstStyle/>
          <a:p>
            <a:r>
              <a:rPr lang="en-US" sz="900" dirty="0">
                <a:hlinkClick r:id="rId3" tooltip="http://sparklefrogs.com/"/>
              </a:rPr>
              <a:t>This Photo</a:t>
            </a:r>
            <a:r>
              <a:rPr lang="en-US" sz="900" dirty="0"/>
              <a:t> by Unknown Author is licensed under </a:t>
            </a:r>
            <a:r>
              <a:rPr lang="en-US" sz="900" dirty="0">
                <a:hlinkClick r:id="rId4" tooltip="https://creativecommons.org/licenses/by-nc-nd/3.0/"/>
              </a:rPr>
              <a:t>CC BY-NC-ND</a:t>
            </a:r>
            <a:endParaRPr lang="en-US" sz="900" dirty="0"/>
          </a:p>
        </p:txBody>
      </p:sp>
    </p:spTree>
    <p:extLst>
      <p:ext uri="{BB962C8B-B14F-4D97-AF65-F5344CB8AC3E}">
        <p14:creationId xmlns:p14="http://schemas.microsoft.com/office/powerpoint/2010/main" val="21313571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p:cNvSpPr>
            <a:spLocks noChangeArrowheads="1"/>
          </p:cNvSpPr>
          <p:nvPr/>
        </p:nvSpPr>
        <p:spPr bwMode="auto">
          <a:xfrm>
            <a:off x="1981200" y="2133601"/>
            <a:ext cx="8153400" cy="4739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Clr>
                <a:srgbClr val="194476"/>
              </a:buClr>
              <a:buSzPct val="110000"/>
              <a:buFont typeface="Wingdings" pitchFamily="2" charset="2"/>
              <a:buChar char="§"/>
              <a:defRPr sz="3200">
                <a:solidFill>
                  <a:schemeClr val="tx1"/>
                </a:solidFill>
                <a:latin typeface="Arial" charset="0"/>
                <a:cs typeface="Arial" charset="0"/>
              </a:defRPr>
            </a:lvl1pPr>
            <a:lvl2pPr marL="800100" indent="-342900" eaLnBrk="0" hangingPunct="0">
              <a:spcBef>
                <a:spcPct val="20000"/>
              </a:spcBef>
              <a:buClr>
                <a:srgbClr val="003366"/>
              </a:buClr>
              <a:buFont typeface="Arial" charset="0"/>
              <a:buChar char="–"/>
              <a:defRPr sz="2800" i="1">
                <a:solidFill>
                  <a:schemeClr val="tx1"/>
                </a:solidFill>
                <a:latin typeface="Arial" charset="0"/>
                <a:cs typeface="Arial" charset="0"/>
              </a:defRPr>
            </a:lvl2pPr>
            <a:lvl3pPr marL="1143000" indent="-228600" eaLnBrk="0" hangingPunct="0">
              <a:spcBef>
                <a:spcPct val="20000"/>
              </a:spcBef>
              <a:buClr>
                <a:srgbClr val="003366"/>
              </a:buClr>
              <a:buChar char="•"/>
              <a:defRPr sz="2400">
                <a:solidFill>
                  <a:schemeClr val="tx1"/>
                </a:solidFill>
                <a:latin typeface="Arial" charset="0"/>
                <a:cs typeface="Arial" charset="0"/>
              </a:defRPr>
            </a:lvl3pPr>
            <a:lvl4pPr marL="1600200" indent="-228600" eaLnBrk="0" hangingPunct="0">
              <a:spcBef>
                <a:spcPct val="20000"/>
              </a:spcBef>
              <a:buChar char="–"/>
              <a:defRPr sz="2000" i="1">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0"/>
              </a:spcBef>
              <a:buClr>
                <a:srgbClr val="002060"/>
              </a:buClr>
              <a:buSzTx/>
            </a:pPr>
            <a:r>
              <a:rPr lang="en-US" altLang="en-US" sz="2800" dirty="0">
                <a:latin typeface="+mn-lt"/>
                <a:cs typeface="Arial" panose="020B0604020202020204" pitchFamily="34" charset="0"/>
              </a:rPr>
              <a:t>Is your ITP a “chore” to fill out?</a:t>
            </a:r>
          </a:p>
          <a:p>
            <a:pPr eaLnBrk="1" hangingPunct="1">
              <a:spcBef>
                <a:spcPct val="0"/>
              </a:spcBef>
              <a:buClr>
                <a:srgbClr val="002060"/>
              </a:buClr>
              <a:buSzTx/>
            </a:pPr>
            <a:r>
              <a:rPr lang="en-US" altLang="en-US" sz="2800" dirty="0">
                <a:latin typeface="+mn-lt"/>
                <a:cs typeface="Arial" panose="020B0604020202020204" pitchFamily="34" charset="0"/>
              </a:rPr>
              <a:t>Are you doing double and triple documentation?</a:t>
            </a:r>
          </a:p>
          <a:p>
            <a:pPr eaLnBrk="1" hangingPunct="1">
              <a:spcBef>
                <a:spcPct val="0"/>
              </a:spcBef>
              <a:buClr>
                <a:srgbClr val="002060"/>
              </a:buClr>
              <a:buSzTx/>
            </a:pPr>
            <a:r>
              <a:rPr lang="en-US" altLang="en-US" sz="2800" dirty="0">
                <a:latin typeface="+mn-lt"/>
                <a:cs typeface="Arial" panose="020B0604020202020204" pitchFamily="34" charset="0"/>
              </a:rPr>
              <a:t>Is your ITP a </a:t>
            </a:r>
            <a:r>
              <a:rPr lang="en-US" altLang="en-US" sz="2800" i="1" dirty="0">
                <a:latin typeface="+mn-lt"/>
                <a:cs typeface="Arial" panose="020B0604020202020204" pitchFamily="34" charset="0"/>
              </a:rPr>
              <a:t>functional tool?</a:t>
            </a:r>
          </a:p>
          <a:p>
            <a:pPr eaLnBrk="1" hangingPunct="1">
              <a:spcBef>
                <a:spcPct val="0"/>
              </a:spcBef>
              <a:buClr>
                <a:srgbClr val="002060"/>
              </a:buClr>
              <a:buSzTx/>
            </a:pPr>
            <a:r>
              <a:rPr lang="en-US" altLang="en-US" sz="2800" dirty="0">
                <a:latin typeface="+mn-lt"/>
                <a:cs typeface="Arial" panose="020B0604020202020204" pitchFamily="34" charset="0"/>
              </a:rPr>
              <a:t>Is your patient </a:t>
            </a:r>
            <a:r>
              <a:rPr lang="en-US" altLang="en-US" sz="2800" i="1" dirty="0">
                <a:latin typeface="+mn-lt"/>
                <a:cs typeface="Arial" panose="020B0604020202020204" pitchFamily="34" charset="0"/>
              </a:rPr>
              <a:t>involved</a:t>
            </a:r>
            <a:r>
              <a:rPr lang="en-US" altLang="en-US" sz="2800" dirty="0">
                <a:latin typeface="+mn-lt"/>
                <a:cs typeface="Arial" panose="020B0604020202020204" pitchFamily="34" charset="0"/>
              </a:rPr>
              <a:t> in the monthly review?</a:t>
            </a:r>
          </a:p>
          <a:p>
            <a:pPr eaLnBrk="1" hangingPunct="1">
              <a:spcBef>
                <a:spcPct val="0"/>
              </a:spcBef>
              <a:buClr>
                <a:srgbClr val="002060"/>
              </a:buClr>
              <a:buSzTx/>
            </a:pPr>
            <a:r>
              <a:rPr lang="en-US" altLang="en-US" sz="2800" dirty="0">
                <a:latin typeface="+mn-lt"/>
                <a:cs typeface="Arial" panose="020B0604020202020204" pitchFamily="34" charset="0"/>
              </a:rPr>
              <a:t>Are you </a:t>
            </a:r>
            <a:r>
              <a:rPr lang="en-US" altLang="en-US" sz="2800" i="1" dirty="0">
                <a:latin typeface="+mn-lt"/>
                <a:cs typeface="Arial" panose="020B0604020202020204" pitchFamily="34" charset="0"/>
              </a:rPr>
              <a:t>measuring</a:t>
            </a:r>
            <a:r>
              <a:rPr lang="en-US" altLang="en-US" sz="2800" dirty="0">
                <a:latin typeface="+mn-lt"/>
                <a:cs typeface="Arial" panose="020B0604020202020204" pitchFamily="34" charset="0"/>
              </a:rPr>
              <a:t> meaningful information allowing effective outcomes?</a:t>
            </a:r>
            <a:endParaRPr lang="en-US" altLang="en-US" dirty="0">
              <a:latin typeface="+mn-lt"/>
              <a:cs typeface="Arial" panose="020B0604020202020204" pitchFamily="34" charset="0"/>
            </a:endParaRPr>
          </a:p>
          <a:p>
            <a:pPr eaLnBrk="1" hangingPunct="1">
              <a:spcBef>
                <a:spcPct val="0"/>
              </a:spcBef>
              <a:buClr>
                <a:srgbClr val="002060"/>
              </a:buClr>
              <a:buSzTx/>
            </a:pPr>
            <a:r>
              <a:rPr lang="en-US" altLang="en-US" sz="2800" dirty="0">
                <a:latin typeface="+mn-lt"/>
                <a:cs typeface="Arial" panose="020B0604020202020204" pitchFamily="34" charset="0"/>
              </a:rPr>
              <a:t>Does your ITP and how it’s utilized in your program need some help? </a:t>
            </a:r>
          </a:p>
          <a:p>
            <a:pPr lvl="1" eaLnBrk="1" hangingPunct="1">
              <a:spcBef>
                <a:spcPct val="0"/>
              </a:spcBef>
              <a:buClr>
                <a:srgbClr val="002060"/>
              </a:buClr>
              <a:buFont typeface="Wingdings" panose="05000000000000000000" pitchFamily="2" charset="2"/>
              <a:buChar char="ü"/>
            </a:pPr>
            <a:endParaRPr lang="en-US" altLang="en-US" i="0" dirty="0">
              <a:latin typeface="+mn-lt"/>
              <a:cs typeface="Arial" panose="020B0604020202020204" pitchFamily="34" charset="0"/>
            </a:endParaRPr>
          </a:p>
          <a:p>
            <a:pPr lvl="1" eaLnBrk="1" hangingPunct="1">
              <a:spcBef>
                <a:spcPct val="0"/>
              </a:spcBef>
              <a:buClr>
                <a:srgbClr val="002060"/>
              </a:buClr>
              <a:buFont typeface="Wingdings" panose="05000000000000000000" pitchFamily="2" charset="2"/>
              <a:buChar char="ü"/>
            </a:pPr>
            <a:r>
              <a:rPr lang="en-US" altLang="en-US" i="0" dirty="0">
                <a:latin typeface="+mn-lt"/>
                <a:cs typeface="Arial" panose="020B0604020202020204" pitchFamily="34" charset="0"/>
              </a:rPr>
              <a:t>Quality Improvement Process!</a:t>
            </a:r>
          </a:p>
          <a:p>
            <a:pPr eaLnBrk="1" hangingPunct="1">
              <a:spcBef>
                <a:spcPct val="0"/>
              </a:spcBef>
              <a:buSzTx/>
            </a:pPr>
            <a:endParaRPr lang="en-US" altLang="en-US" sz="2200" dirty="0">
              <a:latin typeface="Arial" panose="020B0604020202020204" pitchFamily="34" charset="0"/>
              <a:cs typeface="Arial" panose="020B0604020202020204" pitchFamily="34" charset="0"/>
            </a:endParaRPr>
          </a:p>
        </p:txBody>
      </p:sp>
      <p:sp>
        <p:nvSpPr>
          <p:cNvPr id="34819" name="Rectangle 5"/>
          <p:cNvSpPr>
            <a:spLocks noChangeArrowheads="1"/>
          </p:cNvSpPr>
          <p:nvPr/>
        </p:nvSpPr>
        <p:spPr bwMode="auto">
          <a:xfrm>
            <a:off x="2590800" y="381000"/>
            <a:ext cx="70104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194476"/>
              </a:buClr>
              <a:buSzPct val="110000"/>
              <a:buFont typeface="Wingdings" pitchFamily="2" charset="2"/>
              <a:buChar char="§"/>
              <a:defRPr sz="3200">
                <a:solidFill>
                  <a:schemeClr val="tx1"/>
                </a:solidFill>
                <a:latin typeface="Arial" charset="0"/>
                <a:cs typeface="Arial" charset="0"/>
              </a:defRPr>
            </a:lvl1pPr>
            <a:lvl2pPr marL="742950" indent="-285750" eaLnBrk="0" hangingPunct="0">
              <a:spcBef>
                <a:spcPct val="20000"/>
              </a:spcBef>
              <a:buClr>
                <a:srgbClr val="003366"/>
              </a:buClr>
              <a:buFont typeface="Arial" charset="0"/>
              <a:buChar char="–"/>
              <a:defRPr sz="2800" i="1">
                <a:solidFill>
                  <a:schemeClr val="tx1"/>
                </a:solidFill>
                <a:latin typeface="Arial" charset="0"/>
                <a:cs typeface="Arial" charset="0"/>
              </a:defRPr>
            </a:lvl2pPr>
            <a:lvl3pPr marL="1143000" indent="-228600" eaLnBrk="0" hangingPunct="0">
              <a:spcBef>
                <a:spcPct val="20000"/>
              </a:spcBef>
              <a:buClr>
                <a:srgbClr val="003366"/>
              </a:buClr>
              <a:buChar char="•"/>
              <a:defRPr sz="2400">
                <a:solidFill>
                  <a:schemeClr val="tx1"/>
                </a:solidFill>
                <a:latin typeface="Arial" charset="0"/>
                <a:cs typeface="Arial" charset="0"/>
              </a:defRPr>
            </a:lvl3pPr>
            <a:lvl4pPr marL="1600200" indent="-228600" eaLnBrk="0" hangingPunct="0">
              <a:spcBef>
                <a:spcPct val="20000"/>
              </a:spcBef>
              <a:buChar char="–"/>
              <a:defRPr sz="2000" i="1">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ClrTx/>
              <a:buSzTx/>
              <a:buFontTx/>
              <a:buNone/>
            </a:pPr>
            <a:r>
              <a:rPr lang="en-US" altLang="en-US" sz="4400" b="1" dirty="0">
                <a:latin typeface="+mn-lt"/>
                <a:cs typeface="Arial" panose="020B0604020202020204" pitchFamily="34" charset="0"/>
              </a:rPr>
              <a:t>Ask the Questions…..</a:t>
            </a:r>
          </a:p>
          <a:p>
            <a:pPr algn="ctr" eaLnBrk="1" hangingPunct="1">
              <a:spcBef>
                <a:spcPct val="0"/>
              </a:spcBef>
              <a:buClrTx/>
              <a:buSzTx/>
              <a:buFontTx/>
              <a:buNone/>
            </a:pPr>
            <a:r>
              <a:rPr lang="en-US" altLang="en-US" sz="4400" b="1" dirty="0">
                <a:latin typeface="+mn-lt"/>
                <a:cs typeface="Arial" panose="020B0604020202020204" pitchFamily="34" charset="0"/>
              </a:rPr>
              <a:t>Find the Answers</a:t>
            </a:r>
          </a:p>
        </p:txBody>
      </p:sp>
    </p:spTree>
    <p:extLst>
      <p:ext uri="{BB962C8B-B14F-4D97-AF65-F5344CB8AC3E}">
        <p14:creationId xmlns:p14="http://schemas.microsoft.com/office/powerpoint/2010/main" val="33033987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9596FF1C-F4B7-448E-8F7F-653D5C4A86F9}"/>
              </a:ext>
            </a:extLst>
          </p:cNvPr>
          <p:cNvPicPr>
            <a:picLocks noGrp="1" noChangeAspect="1"/>
          </p:cNvPicPr>
          <p:nvPr>
            <p:ph idx="4294967295"/>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1"/>
            <a:ext cx="9622302" cy="6882656"/>
          </a:xfrm>
        </p:spPr>
      </p:pic>
      <p:sp>
        <p:nvSpPr>
          <p:cNvPr id="6" name="TextBox 5">
            <a:extLst>
              <a:ext uri="{FF2B5EF4-FFF2-40B4-BE49-F238E27FC236}">
                <a16:creationId xmlns:a16="http://schemas.microsoft.com/office/drawing/2014/main" id="{067FD45D-C7A7-4C90-8563-F433D2091401}"/>
              </a:ext>
            </a:extLst>
          </p:cNvPr>
          <p:cNvSpPr txBox="1"/>
          <p:nvPr/>
        </p:nvSpPr>
        <p:spPr>
          <a:xfrm>
            <a:off x="8887138" y="6619985"/>
            <a:ext cx="9054178" cy="238015"/>
          </a:xfrm>
          <a:prstGeom prst="rect">
            <a:avLst/>
          </a:prstGeom>
          <a:noFill/>
        </p:spPr>
        <p:txBody>
          <a:bodyPr wrap="square" rtlCol="0">
            <a:spAutoFit/>
          </a:bodyPr>
          <a:lstStyle/>
          <a:p>
            <a:r>
              <a:rPr lang="en-US" sz="900" dirty="0">
                <a:hlinkClick r:id="rId3" tooltip="http://cellularscale.blogspot.com/2012/09/lmayq-relationship-advice.html"/>
              </a:rPr>
              <a:t>This Photo</a:t>
            </a:r>
            <a:r>
              <a:rPr lang="en-US" sz="900" dirty="0"/>
              <a:t> by Unknown Author is licensed under </a:t>
            </a:r>
            <a:r>
              <a:rPr lang="en-US" sz="900" dirty="0">
                <a:hlinkClick r:id="rId4" tooltip="https://creativecommons.org/licenses/by-nc-sa/3.0/"/>
              </a:rPr>
              <a:t>CC BY-SA-NC</a:t>
            </a:r>
            <a:endParaRPr lang="en-US" sz="900" dirty="0"/>
          </a:p>
        </p:txBody>
      </p:sp>
      <p:sp>
        <p:nvSpPr>
          <p:cNvPr id="7" name="TextBox 6">
            <a:extLst>
              <a:ext uri="{FF2B5EF4-FFF2-40B4-BE49-F238E27FC236}">
                <a16:creationId xmlns:a16="http://schemas.microsoft.com/office/drawing/2014/main" id="{1ECAA87D-8BC3-4846-B0F8-6BBEF18E4BDA}"/>
              </a:ext>
            </a:extLst>
          </p:cNvPr>
          <p:cNvSpPr txBox="1"/>
          <p:nvPr/>
        </p:nvSpPr>
        <p:spPr>
          <a:xfrm>
            <a:off x="5410201" y="5334001"/>
            <a:ext cx="5065361" cy="584775"/>
          </a:xfrm>
          <a:prstGeom prst="rect">
            <a:avLst/>
          </a:prstGeom>
          <a:noFill/>
        </p:spPr>
        <p:txBody>
          <a:bodyPr wrap="none" rtlCol="0">
            <a:spAutoFit/>
          </a:bodyPr>
          <a:lstStyle/>
          <a:p>
            <a:r>
              <a:rPr lang="en-US" sz="3200" dirty="0"/>
              <a:t>Goakley@boonecohealth.org</a:t>
            </a:r>
          </a:p>
        </p:txBody>
      </p:sp>
    </p:spTree>
    <p:extLst>
      <p:ext uri="{BB962C8B-B14F-4D97-AF65-F5344CB8AC3E}">
        <p14:creationId xmlns:p14="http://schemas.microsoft.com/office/powerpoint/2010/main" val="1352120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068" y="1858562"/>
            <a:ext cx="3635064" cy="4052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Oval Callout 6"/>
          <p:cNvSpPr/>
          <p:nvPr/>
        </p:nvSpPr>
        <p:spPr>
          <a:xfrm>
            <a:off x="4191000" y="1600200"/>
            <a:ext cx="2057400" cy="114300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dirty="0"/>
              <a:t>CMS</a:t>
            </a:r>
          </a:p>
        </p:txBody>
      </p:sp>
      <p:sp>
        <p:nvSpPr>
          <p:cNvPr id="9" name="Title 8"/>
          <p:cNvSpPr>
            <a:spLocks noGrp="1"/>
          </p:cNvSpPr>
          <p:nvPr>
            <p:ph type="title"/>
          </p:nvPr>
        </p:nvSpPr>
        <p:spPr/>
        <p:txBody>
          <a:bodyPr>
            <a:normAutofit/>
          </a:bodyPr>
          <a:lstStyle/>
          <a:p>
            <a:r>
              <a:rPr lang="en-US" dirty="0"/>
              <a:t>Why</a:t>
            </a:r>
          </a:p>
        </p:txBody>
      </p:sp>
      <p:sp>
        <p:nvSpPr>
          <p:cNvPr id="2" name="Rectangle 1">
            <a:extLst>
              <a:ext uri="{FF2B5EF4-FFF2-40B4-BE49-F238E27FC236}">
                <a16:creationId xmlns:a16="http://schemas.microsoft.com/office/drawing/2014/main" id="{85B012F8-13EB-491F-9823-97F0AC6E0820}"/>
              </a:ext>
            </a:extLst>
          </p:cNvPr>
          <p:cNvSpPr/>
          <p:nvPr/>
        </p:nvSpPr>
        <p:spPr>
          <a:xfrm>
            <a:off x="6096000" y="6308209"/>
            <a:ext cx="6096000" cy="369332"/>
          </a:xfrm>
          <a:prstGeom prst="rect">
            <a:avLst/>
          </a:prstGeom>
        </p:spPr>
        <p:txBody>
          <a:bodyPr wrap="square">
            <a:spAutoFit/>
          </a:bodyPr>
          <a:lstStyle/>
          <a:p>
            <a:r>
              <a:rPr lang="en-US" dirty="0">
                <a:hlinkClick r:id="rId3" tooltip="http://shanatalks.wordpress.com/2012/04/"/>
              </a:rPr>
              <a:t>This Photo</a:t>
            </a:r>
            <a:r>
              <a:rPr lang="en-US" dirty="0"/>
              <a:t> by Unknown Author is licensed under </a:t>
            </a:r>
            <a:r>
              <a:rPr lang="en-US" dirty="0">
                <a:hlinkClick r:id="rId4" tooltip="https://creativecommons.org/licenses/by/3.0/"/>
              </a:rPr>
              <a:t>CC BY</a:t>
            </a:r>
            <a:endParaRPr lang="en-US" dirty="0"/>
          </a:p>
        </p:txBody>
      </p:sp>
    </p:spTree>
    <p:extLst>
      <p:ext uri="{BB962C8B-B14F-4D97-AF65-F5344CB8AC3E}">
        <p14:creationId xmlns:p14="http://schemas.microsoft.com/office/powerpoint/2010/main" val="1291254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B41E5-6020-4CD3-8208-0C617FE75CFD}"/>
              </a:ext>
            </a:extLst>
          </p:cNvPr>
          <p:cNvSpPr>
            <a:spLocks noGrp="1"/>
          </p:cNvSpPr>
          <p:nvPr>
            <p:ph type="title"/>
          </p:nvPr>
        </p:nvSpPr>
        <p:spPr>
          <a:xfrm>
            <a:off x="1981200" y="2720181"/>
            <a:ext cx="8229600" cy="1143000"/>
          </a:xfrm>
        </p:spPr>
        <p:txBody>
          <a:bodyPr>
            <a:normAutofit fontScale="90000"/>
          </a:bodyPr>
          <a:lstStyle/>
          <a:p>
            <a:pPr>
              <a:defRPr/>
            </a:pPr>
            <a:br>
              <a:rPr lang="en-US" altLang="en-US" b="1" kern="0" dirty="0">
                <a:solidFill>
                  <a:srgbClr val="002060"/>
                </a:solidFill>
                <a:latin typeface="Arial" panose="020B0604020202020204" pitchFamily="34" charset="0"/>
                <a:cs typeface="Arial" panose="020B0604020202020204" pitchFamily="34" charset="0"/>
              </a:rPr>
            </a:br>
            <a:r>
              <a:rPr lang="en-US" altLang="en-US" sz="3600" b="1" kern="0" dirty="0">
                <a:latin typeface="+mn-lt"/>
                <a:cs typeface="Arial" panose="020B0604020202020204" pitchFamily="34" charset="0"/>
              </a:rPr>
              <a:t>CMS Conditions of Coverage Code of Federal Regulations 42 CFR</a:t>
            </a:r>
            <a:br>
              <a:rPr lang="en-US" altLang="en-US" sz="3600" b="1" kern="0" dirty="0">
                <a:latin typeface="+mn-lt"/>
                <a:cs typeface="Arial" panose="020B0604020202020204" pitchFamily="34" charset="0"/>
              </a:rPr>
            </a:br>
            <a:r>
              <a:rPr lang="en-US" altLang="en-US" sz="3600" b="1" kern="0" dirty="0">
                <a:latin typeface="+mn-lt"/>
                <a:cs typeface="Arial" panose="020B0604020202020204" pitchFamily="34" charset="0"/>
              </a:rPr>
              <a:t>410.47 (Pulmonary)  410.49 (Cardiac) </a:t>
            </a:r>
            <a:br>
              <a:rPr lang="en-US" altLang="en-US" sz="3600" b="1" kern="0" dirty="0">
                <a:latin typeface="+mn-lt"/>
                <a:cs typeface="Arial" panose="020B0604020202020204" pitchFamily="34" charset="0"/>
              </a:rPr>
            </a:br>
            <a:endParaRPr lang="en-US" sz="3600" dirty="0">
              <a:latin typeface="+mn-lt"/>
            </a:endParaRPr>
          </a:p>
        </p:txBody>
      </p:sp>
      <p:sp>
        <p:nvSpPr>
          <p:cNvPr id="3" name="Content Placeholder 2">
            <a:extLst>
              <a:ext uri="{FF2B5EF4-FFF2-40B4-BE49-F238E27FC236}">
                <a16:creationId xmlns:a16="http://schemas.microsoft.com/office/drawing/2014/main" id="{CDD3E72A-B849-4CED-87C7-CB681C66E6D2}"/>
              </a:ext>
            </a:extLst>
          </p:cNvPr>
          <p:cNvSpPr>
            <a:spLocks noGrp="1"/>
          </p:cNvSpPr>
          <p:nvPr>
            <p:ph idx="1"/>
          </p:nvPr>
        </p:nvSpPr>
        <p:spPr/>
        <p:txBody>
          <a:bodyPr>
            <a:normAutofit/>
          </a:bodyPr>
          <a:lstStyle/>
          <a:p>
            <a:pPr marL="0" indent="0">
              <a:spcBef>
                <a:spcPts val="0"/>
              </a:spcBef>
              <a:buNone/>
              <a:defRPr/>
            </a:pPr>
            <a:r>
              <a:rPr lang="en-US" altLang="en-US" sz="1800" kern="0" dirty="0">
                <a:solidFill>
                  <a:srgbClr val="000000"/>
                </a:solidFill>
                <a:latin typeface="Arial" panose="020B0604020202020204" pitchFamily="34" charset="0"/>
                <a:cs typeface="Arial" panose="020B0604020202020204" pitchFamily="34" charset="0"/>
              </a:rPr>
              <a:t>.  </a:t>
            </a:r>
            <a:endParaRPr lang="en-US" dirty="0"/>
          </a:p>
        </p:txBody>
      </p:sp>
    </p:spTree>
    <p:extLst>
      <p:ext uri="{BB962C8B-B14F-4D97-AF65-F5344CB8AC3E}">
        <p14:creationId xmlns:p14="http://schemas.microsoft.com/office/powerpoint/2010/main" val="887436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11E130-1BE3-45B0-A3D8-D7E5A373382C}"/>
              </a:ext>
            </a:extLst>
          </p:cNvPr>
          <p:cNvSpPr>
            <a:spLocks noGrp="1"/>
          </p:cNvSpPr>
          <p:nvPr>
            <p:ph idx="4294967295"/>
          </p:nvPr>
        </p:nvSpPr>
        <p:spPr>
          <a:xfrm>
            <a:off x="1524000" y="0"/>
            <a:ext cx="9144000" cy="6858000"/>
          </a:xfrm>
        </p:spPr>
        <p:txBody>
          <a:bodyPr>
            <a:normAutofit fontScale="62500" lnSpcReduction="20000"/>
          </a:bodyPr>
          <a:lstStyle/>
          <a:p>
            <a:pPr marL="0" indent="0">
              <a:spcBef>
                <a:spcPts val="0"/>
              </a:spcBef>
              <a:buNone/>
              <a:defRPr/>
            </a:pPr>
            <a:r>
              <a:rPr lang="en-US" altLang="en-US" sz="2900" b="1" kern="0" dirty="0">
                <a:solidFill>
                  <a:srgbClr val="FF0000"/>
                </a:solidFill>
                <a:latin typeface="Arial" panose="020B0604020202020204" pitchFamily="34" charset="0"/>
                <a:cs typeface="Arial" panose="020B0604020202020204" pitchFamily="34" charset="0"/>
              </a:rPr>
              <a:t>Components of a Pulmonary Rehabilitation (PR) program</a:t>
            </a:r>
            <a:r>
              <a:rPr lang="en-US" altLang="en-US" sz="2900" kern="0" dirty="0">
                <a:solidFill>
                  <a:srgbClr val="FF0000"/>
                </a:solidFill>
                <a:latin typeface="Arial" panose="020B0604020202020204" pitchFamily="34" charset="0"/>
                <a:cs typeface="Arial" panose="020B0604020202020204" pitchFamily="34" charset="0"/>
              </a:rPr>
              <a:t>:</a:t>
            </a:r>
          </a:p>
          <a:p>
            <a:pPr marL="0" indent="0">
              <a:spcBef>
                <a:spcPts val="0"/>
              </a:spcBef>
              <a:buNone/>
              <a:defRPr/>
            </a:pPr>
            <a:endParaRPr lang="en-US" altLang="en-US" sz="2900" kern="0" dirty="0">
              <a:solidFill>
                <a:srgbClr val="000000"/>
              </a:solidFill>
              <a:latin typeface="Arial" panose="020B0604020202020204" pitchFamily="34" charset="0"/>
              <a:cs typeface="Arial" panose="020B0604020202020204" pitchFamily="34" charset="0"/>
            </a:endParaRPr>
          </a:p>
          <a:p>
            <a:pPr lvl="1">
              <a:spcBef>
                <a:spcPts val="0"/>
              </a:spcBef>
              <a:buFont typeface="Wingdings" panose="05000000000000000000" pitchFamily="2" charset="2"/>
              <a:buChar char="§"/>
              <a:defRPr/>
            </a:pPr>
            <a:r>
              <a:rPr lang="en-US" altLang="en-US" sz="2900" b="1" kern="0" dirty="0">
                <a:solidFill>
                  <a:srgbClr val="000000"/>
                </a:solidFill>
                <a:latin typeface="Arial" panose="020B0604020202020204" pitchFamily="34" charset="0"/>
                <a:cs typeface="Arial" panose="020B0604020202020204" pitchFamily="34" charset="0"/>
              </a:rPr>
              <a:t>Physician-prescribed exercise each day</a:t>
            </a:r>
          </a:p>
          <a:p>
            <a:pPr lvl="1">
              <a:spcBef>
                <a:spcPts val="0"/>
              </a:spcBef>
              <a:buFont typeface="Wingdings" panose="05000000000000000000" pitchFamily="2" charset="2"/>
              <a:buChar char="§"/>
              <a:defRPr/>
            </a:pPr>
            <a:r>
              <a:rPr lang="en-US" altLang="en-US" sz="2900" b="1" kern="0" dirty="0">
                <a:solidFill>
                  <a:srgbClr val="000000"/>
                </a:solidFill>
                <a:latin typeface="Arial" panose="020B0604020202020204" pitchFamily="34" charset="0"/>
                <a:cs typeface="Arial" panose="020B0604020202020204" pitchFamily="34" charset="0"/>
              </a:rPr>
              <a:t>Education and Training </a:t>
            </a:r>
            <a:r>
              <a:rPr lang="en-US" altLang="en-US" sz="2900" kern="0" dirty="0">
                <a:solidFill>
                  <a:srgbClr val="000000"/>
                </a:solidFill>
                <a:latin typeface="Arial" panose="020B0604020202020204" pitchFamily="34" charset="0"/>
                <a:cs typeface="Arial" panose="020B0604020202020204" pitchFamily="34" charset="0"/>
              </a:rPr>
              <a:t>tailored to individual's needs -documented with signature, date and how it was addressed</a:t>
            </a:r>
          </a:p>
          <a:p>
            <a:pPr lvl="1">
              <a:spcBef>
                <a:spcPts val="0"/>
              </a:spcBef>
              <a:buFont typeface="Wingdings" panose="05000000000000000000" pitchFamily="2" charset="2"/>
              <a:buChar char="§"/>
              <a:defRPr/>
            </a:pPr>
            <a:r>
              <a:rPr lang="en-US" altLang="en-US" sz="2900" b="1" kern="0" dirty="0">
                <a:solidFill>
                  <a:srgbClr val="000000"/>
                </a:solidFill>
                <a:latin typeface="Arial" panose="020B0604020202020204" pitchFamily="34" charset="0"/>
                <a:cs typeface="Arial" panose="020B0604020202020204" pitchFamily="34" charset="0"/>
              </a:rPr>
              <a:t>Psychosocial assessment </a:t>
            </a:r>
            <a:r>
              <a:rPr lang="en-US" altLang="en-US" sz="2900" kern="0" dirty="0">
                <a:solidFill>
                  <a:srgbClr val="000000"/>
                </a:solidFill>
                <a:latin typeface="Arial" panose="020B0604020202020204" pitchFamily="34" charset="0"/>
                <a:cs typeface="Arial" panose="020B0604020202020204" pitchFamily="34" charset="0"/>
              </a:rPr>
              <a:t>- Does not need to be performed by a psychologist or psychiatrist.  Validated tool or method of assessment, documented with signature, date with interpretation of the results</a:t>
            </a:r>
          </a:p>
          <a:p>
            <a:pPr lvl="1">
              <a:spcBef>
                <a:spcPts val="0"/>
              </a:spcBef>
              <a:buFont typeface="Wingdings" panose="05000000000000000000" pitchFamily="2" charset="2"/>
              <a:buChar char="§"/>
              <a:defRPr/>
            </a:pPr>
            <a:r>
              <a:rPr lang="en-US" altLang="en-US" sz="2900" b="1" kern="0" dirty="0">
                <a:solidFill>
                  <a:srgbClr val="000000"/>
                </a:solidFill>
                <a:latin typeface="Arial" panose="020B0604020202020204" pitchFamily="34" charset="0"/>
                <a:cs typeface="Arial" panose="020B0604020202020204" pitchFamily="34" charset="0"/>
              </a:rPr>
              <a:t>Outcomes assessment- </a:t>
            </a:r>
            <a:r>
              <a:rPr lang="en-US" altLang="en-US" sz="2900" kern="0" dirty="0">
                <a:solidFill>
                  <a:srgbClr val="000000"/>
                </a:solidFill>
                <a:latin typeface="Arial" panose="020B0604020202020204" pitchFamily="34" charset="0"/>
                <a:cs typeface="Arial" panose="020B0604020202020204" pitchFamily="34" charset="0"/>
              </a:rPr>
              <a:t>Did interventions/services result in benefit to the patient?</a:t>
            </a:r>
          </a:p>
          <a:p>
            <a:pPr lvl="1">
              <a:spcBef>
                <a:spcPts val="0"/>
              </a:spcBef>
              <a:buFont typeface="Wingdings" panose="05000000000000000000" pitchFamily="2" charset="2"/>
              <a:buChar char="§"/>
              <a:defRPr/>
            </a:pPr>
            <a:r>
              <a:rPr lang="en-US" altLang="en-US" sz="2900" b="1" kern="0" dirty="0">
                <a:solidFill>
                  <a:srgbClr val="000000"/>
                </a:solidFill>
                <a:latin typeface="Arial" panose="020B0604020202020204" pitchFamily="34" charset="0"/>
                <a:cs typeface="Arial" panose="020B0604020202020204" pitchFamily="34" charset="0"/>
              </a:rPr>
              <a:t>An Individualized Treatment Plan </a:t>
            </a:r>
            <a:r>
              <a:rPr lang="en-US" altLang="en-US" sz="2900" kern="0" dirty="0">
                <a:solidFill>
                  <a:srgbClr val="000000"/>
                </a:solidFill>
                <a:latin typeface="Arial" panose="020B0604020202020204" pitchFamily="34" charset="0"/>
                <a:cs typeface="Arial" panose="020B0604020202020204" pitchFamily="34" charset="0"/>
              </a:rPr>
              <a:t>detailing how the above components are utilized for each patient.  The individualized treatment plan must be established, reviewed and signed by the Medical Director every 30 days</a:t>
            </a:r>
          </a:p>
          <a:p>
            <a:pPr lvl="1">
              <a:spcBef>
                <a:spcPts val="0"/>
              </a:spcBef>
              <a:buFont typeface="Wingdings" panose="05000000000000000000" pitchFamily="2" charset="2"/>
              <a:buChar char="§"/>
              <a:defRPr/>
            </a:pPr>
            <a:endParaRPr lang="en-US" sz="2900" kern="0" dirty="0">
              <a:solidFill>
                <a:srgbClr val="000000"/>
              </a:solidFill>
              <a:latin typeface="Arial" panose="020B0604020202020204" pitchFamily="34" charset="0"/>
              <a:cs typeface="Arial" panose="020B0604020202020204" pitchFamily="34" charset="0"/>
            </a:endParaRPr>
          </a:p>
          <a:p>
            <a:pPr marL="0" indent="0">
              <a:buNone/>
              <a:defRPr/>
            </a:pPr>
            <a:r>
              <a:rPr lang="en-US" altLang="en-US" sz="2900" b="1" dirty="0">
                <a:solidFill>
                  <a:srgbClr val="FF0000"/>
                </a:solidFill>
                <a:latin typeface="Arial" panose="020B0604020202020204" pitchFamily="34" charset="0"/>
                <a:cs typeface="Arial" panose="020B0604020202020204" pitchFamily="34" charset="0"/>
              </a:rPr>
              <a:t>Components of a </a:t>
            </a:r>
            <a:r>
              <a:rPr lang="en-US" sz="2900" b="1" dirty="0">
                <a:solidFill>
                  <a:srgbClr val="FF0000"/>
                </a:solidFill>
                <a:latin typeface="Arial" panose="020B0604020202020204" pitchFamily="34" charset="0"/>
                <a:cs typeface="Arial" panose="020B0604020202020204" pitchFamily="34" charset="0"/>
              </a:rPr>
              <a:t>Cardiac (CR) and Intensive Cardiac (ICR) rehabilitation program</a:t>
            </a:r>
            <a:r>
              <a:rPr lang="en-US" sz="2900" dirty="0">
                <a:solidFill>
                  <a:srgbClr val="FF0000"/>
                </a:solidFill>
                <a:latin typeface="Arial" panose="020B0604020202020204" pitchFamily="34" charset="0"/>
                <a:cs typeface="Arial" panose="020B0604020202020204" pitchFamily="34" charset="0"/>
              </a:rPr>
              <a:t>: </a:t>
            </a:r>
          </a:p>
          <a:p>
            <a:pPr>
              <a:defRPr/>
            </a:pPr>
            <a:endParaRPr lang="en-US" sz="2900" dirty="0">
              <a:solidFill>
                <a:srgbClr val="FF0000"/>
              </a:solidFill>
              <a:latin typeface="Arial" panose="020B0604020202020204" pitchFamily="34" charset="0"/>
              <a:cs typeface="Arial" panose="020B0604020202020204" pitchFamily="34" charset="0"/>
            </a:endParaRPr>
          </a:p>
          <a:p>
            <a:pPr>
              <a:buClr>
                <a:srgbClr val="002060"/>
              </a:buClr>
              <a:buFont typeface="Wingdings" panose="05000000000000000000" pitchFamily="2" charset="2"/>
              <a:buChar char="§"/>
              <a:defRPr/>
            </a:pPr>
            <a:r>
              <a:rPr lang="en-US" sz="2900" b="1" dirty="0">
                <a:solidFill>
                  <a:srgbClr val="000000"/>
                </a:solidFill>
                <a:latin typeface="Arial" panose="020B0604020202020204" pitchFamily="34" charset="0"/>
                <a:cs typeface="Arial" panose="020B0604020202020204" pitchFamily="34" charset="0"/>
              </a:rPr>
              <a:t>Physician-prescribed exercise each day of cardiac rehabilitation</a:t>
            </a:r>
          </a:p>
          <a:p>
            <a:pPr>
              <a:buClr>
                <a:srgbClr val="002060"/>
              </a:buClr>
              <a:buFont typeface="Wingdings" panose="05000000000000000000" pitchFamily="2" charset="2"/>
              <a:buChar char="§"/>
              <a:defRPr/>
            </a:pPr>
            <a:r>
              <a:rPr lang="en-US" sz="2900" b="1" dirty="0">
                <a:solidFill>
                  <a:srgbClr val="000000"/>
                </a:solidFill>
                <a:latin typeface="Arial" panose="020B0604020202020204" pitchFamily="34" charset="0"/>
                <a:cs typeface="Arial" panose="020B0604020202020204" pitchFamily="34" charset="0"/>
              </a:rPr>
              <a:t>Cardiac risk factor modification -</a:t>
            </a:r>
            <a:r>
              <a:rPr lang="en-US" sz="2900" dirty="0">
                <a:solidFill>
                  <a:srgbClr val="000000"/>
                </a:solidFill>
                <a:latin typeface="Arial" panose="020B0604020202020204" pitchFamily="34" charset="0"/>
                <a:cs typeface="Arial" panose="020B0604020202020204" pitchFamily="34" charset="0"/>
              </a:rPr>
              <a:t> including education, counseling, and behavioral intervention, tailored to the patients' individual needs </a:t>
            </a:r>
            <a:r>
              <a:rPr lang="en-US" altLang="en-US" sz="2900" kern="0" dirty="0">
                <a:solidFill>
                  <a:srgbClr val="000000"/>
                </a:solidFill>
                <a:latin typeface="Arial" panose="020B0604020202020204" pitchFamily="34" charset="0"/>
                <a:cs typeface="Arial" panose="020B0604020202020204" pitchFamily="34" charset="0"/>
              </a:rPr>
              <a:t>(Note: “Other Core Components/Risk Factors” section of the ITP)</a:t>
            </a:r>
            <a:endParaRPr lang="en-US" sz="2900" dirty="0">
              <a:solidFill>
                <a:srgbClr val="000000"/>
              </a:solidFill>
              <a:latin typeface="Arial" panose="020B0604020202020204" pitchFamily="34" charset="0"/>
              <a:cs typeface="Arial" panose="020B0604020202020204" pitchFamily="34" charset="0"/>
            </a:endParaRPr>
          </a:p>
          <a:p>
            <a:pPr>
              <a:buClr>
                <a:srgbClr val="002060"/>
              </a:buClr>
              <a:buFont typeface="Wingdings" panose="05000000000000000000" pitchFamily="2" charset="2"/>
              <a:buChar char="§"/>
              <a:defRPr/>
            </a:pPr>
            <a:r>
              <a:rPr lang="en-US" sz="2900" b="1" dirty="0">
                <a:solidFill>
                  <a:srgbClr val="000000"/>
                </a:solidFill>
                <a:latin typeface="Arial" panose="020B0604020202020204" pitchFamily="34" charset="0"/>
                <a:cs typeface="Arial" panose="020B0604020202020204" pitchFamily="34" charset="0"/>
              </a:rPr>
              <a:t>Psychosocial assessment </a:t>
            </a:r>
            <a:r>
              <a:rPr lang="en-US" altLang="en-US" sz="2900" kern="0" dirty="0">
                <a:solidFill>
                  <a:srgbClr val="000000"/>
                </a:solidFill>
                <a:latin typeface="Arial" panose="020B0604020202020204" pitchFamily="34" charset="0"/>
                <a:cs typeface="Arial" panose="020B0604020202020204" pitchFamily="34" charset="0"/>
              </a:rPr>
              <a:t>an evaluation of an individual’s mental and emotional functioning as it relates to the individual’s rehabilitation</a:t>
            </a:r>
            <a:endParaRPr lang="en-US" sz="2900" dirty="0">
              <a:solidFill>
                <a:srgbClr val="000000"/>
              </a:solidFill>
              <a:latin typeface="Arial" panose="020B0604020202020204" pitchFamily="34" charset="0"/>
              <a:cs typeface="Arial" panose="020B0604020202020204" pitchFamily="34" charset="0"/>
            </a:endParaRPr>
          </a:p>
          <a:p>
            <a:pPr>
              <a:buClr>
                <a:srgbClr val="002060"/>
              </a:buClr>
              <a:buFont typeface="Wingdings" panose="05000000000000000000" pitchFamily="2" charset="2"/>
              <a:buChar char="§"/>
              <a:defRPr/>
            </a:pPr>
            <a:r>
              <a:rPr lang="en-US" sz="2900" b="1" dirty="0">
                <a:solidFill>
                  <a:srgbClr val="000000"/>
                </a:solidFill>
                <a:latin typeface="Arial" panose="020B0604020202020204" pitchFamily="34" charset="0"/>
                <a:cs typeface="Arial" panose="020B0604020202020204" pitchFamily="34" charset="0"/>
              </a:rPr>
              <a:t>Outcomes assessment </a:t>
            </a:r>
            <a:r>
              <a:rPr lang="en-US" altLang="en-US" sz="2900" kern="0" dirty="0">
                <a:solidFill>
                  <a:srgbClr val="000000"/>
                </a:solidFill>
                <a:latin typeface="Arial" panose="020B0604020202020204" pitchFamily="34" charset="0"/>
                <a:cs typeface="Arial" panose="020B0604020202020204" pitchFamily="34" charset="0"/>
              </a:rPr>
              <a:t>from the start and conclusion of CR/ICR, based on patient-centered outcomes; including exercise performance and self-reported measures of exertion and behavior</a:t>
            </a:r>
            <a:endParaRPr lang="en-US" sz="2900" dirty="0">
              <a:solidFill>
                <a:srgbClr val="000000"/>
              </a:solidFill>
              <a:latin typeface="Arial" panose="020B0604020202020204" pitchFamily="34" charset="0"/>
              <a:cs typeface="Arial" panose="020B0604020202020204" pitchFamily="34" charset="0"/>
            </a:endParaRPr>
          </a:p>
          <a:p>
            <a:pPr>
              <a:buClr>
                <a:srgbClr val="002060"/>
              </a:buClr>
              <a:buFont typeface="Wingdings" panose="05000000000000000000" pitchFamily="2" charset="2"/>
              <a:buChar char="§"/>
              <a:defRPr/>
            </a:pPr>
            <a:r>
              <a:rPr lang="en-US" sz="2900" b="1" dirty="0">
                <a:solidFill>
                  <a:srgbClr val="000000"/>
                </a:solidFill>
                <a:latin typeface="Arial" panose="020B0604020202020204" pitchFamily="34" charset="0"/>
                <a:cs typeface="Arial" panose="020B0604020202020204" pitchFamily="34" charset="0"/>
              </a:rPr>
              <a:t>An individualized treatment plan</a:t>
            </a:r>
            <a:r>
              <a:rPr lang="en-US" sz="2900" dirty="0">
                <a:solidFill>
                  <a:srgbClr val="000000"/>
                </a:solidFill>
                <a:latin typeface="Arial" panose="020B0604020202020204" pitchFamily="34" charset="0"/>
                <a:cs typeface="Arial" panose="020B0604020202020204" pitchFamily="34" charset="0"/>
              </a:rPr>
              <a:t> detailing how components are utilized for each patient. The individualized treatment plan must be established, reviewed, and signed by a physician (MD or DO) every 30 days. </a:t>
            </a:r>
          </a:p>
          <a:p>
            <a:pPr marL="457200" lvl="1" indent="0">
              <a:spcBef>
                <a:spcPts val="0"/>
              </a:spcBef>
              <a:buNone/>
              <a:defRPr/>
            </a:pPr>
            <a:endParaRPr lang="en-US" dirty="0"/>
          </a:p>
        </p:txBody>
      </p:sp>
    </p:spTree>
    <p:extLst>
      <p:ext uri="{BB962C8B-B14F-4D97-AF65-F5344CB8AC3E}">
        <p14:creationId xmlns:p14="http://schemas.microsoft.com/office/powerpoint/2010/main" val="838924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
          <p:cNvSpPr>
            <a:spLocks noChangeArrowheads="1"/>
          </p:cNvSpPr>
          <p:nvPr/>
        </p:nvSpPr>
        <p:spPr bwMode="auto">
          <a:xfrm>
            <a:off x="2057400" y="2244060"/>
            <a:ext cx="86106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194476"/>
              </a:buClr>
              <a:buSzPct val="110000"/>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rgbClr val="003366"/>
              </a:buClr>
              <a:buFont typeface="Arial" panose="020B0604020202020204" pitchFamily="34" charset="0"/>
              <a:buChar char="–"/>
              <a:defRPr sz="2800" i="1">
                <a:solidFill>
                  <a:schemeClr val="tx1"/>
                </a:solidFill>
                <a:latin typeface="Arial" panose="020B0604020202020204" pitchFamily="34" charset="0"/>
                <a:cs typeface="Arial" panose="020B0604020202020204" pitchFamily="34" charset="0"/>
              </a:defRPr>
            </a:lvl2pPr>
            <a:lvl3pPr marL="1143000" indent="-228600">
              <a:spcBef>
                <a:spcPct val="20000"/>
              </a:spcBef>
              <a:buClr>
                <a:srgbClr val="003366"/>
              </a:buClr>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i="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en-US" altLang="en-US" sz="1400" b="1" dirty="0"/>
          </a:p>
          <a:p>
            <a:pPr eaLnBrk="1" hangingPunct="1">
              <a:spcBef>
                <a:spcPct val="0"/>
              </a:spcBef>
              <a:buClrTx/>
              <a:buSzTx/>
              <a:buFontTx/>
              <a:buNone/>
            </a:pPr>
            <a:r>
              <a:rPr lang="en-US" altLang="en-US" sz="2800" b="1" dirty="0">
                <a:latin typeface="+mn-lt"/>
              </a:rPr>
              <a:t>      Because each MAC across the country enforces this regulation differently, it is left up to the individual programs to contact their MAC or AACVPR Reimbursement Chair to learn how your MAC interprets these regulations for your facility/location.</a:t>
            </a:r>
          </a:p>
          <a:p>
            <a:pPr eaLnBrk="1" hangingPunct="1">
              <a:spcBef>
                <a:spcPct val="0"/>
              </a:spcBef>
              <a:buClrTx/>
              <a:buSzTx/>
              <a:buFontTx/>
              <a:buNone/>
            </a:pPr>
            <a:endParaRPr lang="en-US" altLang="en-US" sz="1400" dirty="0"/>
          </a:p>
        </p:txBody>
      </p:sp>
      <p:sp>
        <p:nvSpPr>
          <p:cNvPr id="68611" name="Title 3"/>
          <p:cNvSpPr txBox="1">
            <a:spLocks/>
          </p:cNvSpPr>
          <p:nvPr/>
        </p:nvSpPr>
        <p:spPr bwMode="auto">
          <a:xfrm>
            <a:off x="2895601" y="685800"/>
            <a:ext cx="6114553"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194476"/>
              </a:buClr>
              <a:buSzPct val="110000"/>
              <a:buFont typeface="Wingdings" panose="05000000000000000000" pitchFamily="2" charset="2"/>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lr>
                <a:srgbClr val="003366"/>
              </a:buClr>
              <a:buFont typeface="Arial" panose="020B0604020202020204" pitchFamily="34" charset="0"/>
              <a:buChar char="–"/>
              <a:defRPr sz="2800" i="1">
                <a:solidFill>
                  <a:schemeClr val="tx1"/>
                </a:solidFill>
                <a:latin typeface="Arial" panose="020B0604020202020204" pitchFamily="34" charset="0"/>
                <a:cs typeface="Arial" panose="020B0604020202020204" pitchFamily="34" charset="0"/>
              </a:defRPr>
            </a:lvl2pPr>
            <a:lvl3pPr marL="1143000" indent="-228600">
              <a:spcBef>
                <a:spcPct val="20000"/>
              </a:spcBef>
              <a:buClr>
                <a:srgbClr val="003366"/>
              </a:buClr>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i="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en-US" altLang="en-US" sz="4400" dirty="0">
                <a:latin typeface="+mn-lt"/>
              </a:rPr>
              <a:t>Exception to The Rules</a:t>
            </a:r>
          </a:p>
        </p:txBody>
      </p:sp>
    </p:spTree>
    <p:extLst>
      <p:ext uri="{BB962C8B-B14F-4D97-AF65-F5344CB8AC3E}">
        <p14:creationId xmlns:p14="http://schemas.microsoft.com/office/powerpoint/2010/main" val="185606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672" y="1924822"/>
            <a:ext cx="3635064" cy="4052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Oval Callout 5"/>
          <p:cNvSpPr/>
          <p:nvPr/>
        </p:nvSpPr>
        <p:spPr>
          <a:xfrm rot="2322630">
            <a:off x="5388572" y="1918987"/>
            <a:ext cx="2778272" cy="1747631"/>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Program </a:t>
            </a:r>
          </a:p>
          <a:p>
            <a:pPr algn="ctr"/>
            <a:r>
              <a:rPr lang="en-US" sz="2800" dirty="0"/>
              <a:t>Certification</a:t>
            </a:r>
          </a:p>
        </p:txBody>
      </p:sp>
      <p:sp>
        <p:nvSpPr>
          <p:cNvPr id="7" name="Oval Callout 6"/>
          <p:cNvSpPr/>
          <p:nvPr/>
        </p:nvSpPr>
        <p:spPr>
          <a:xfrm>
            <a:off x="3124201" y="990600"/>
            <a:ext cx="2153432" cy="1292156"/>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CMS</a:t>
            </a:r>
          </a:p>
        </p:txBody>
      </p:sp>
      <p:sp>
        <p:nvSpPr>
          <p:cNvPr id="9" name="Title 8"/>
          <p:cNvSpPr>
            <a:spLocks noGrp="1"/>
          </p:cNvSpPr>
          <p:nvPr>
            <p:ph type="title"/>
          </p:nvPr>
        </p:nvSpPr>
        <p:spPr>
          <a:xfrm>
            <a:off x="500672" y="132148"/>
            <a:ext cx="10515600" cy="1325563"/>
          </a:xfrm>
        </p:spPr>
        <p:txBody>
          <a:bodyPr/>
          <a:lstStyle/>
          <a:p>
            <a:r>
              <a:rPr lang="en-US" dirty="0"/>
              <a:t>Why</a:t>
            </a:r>
          </a:p>
        </p:txBody>
      </p:sp>
      <p:sp>
        <p:nvSpPr>
          <p:cNvPr id="2" name="Rectangle 1">
            <a:extLst>
              <a:ext uri="{FF2B5EF4-FFF2-40B4-BE49-F238E27FC236}">
                <a16:creationId xmlns:a16="http://schemas.microsoft.com/office/drawing/2014/main" id="{5E1EF58E-45E1-414B-919E-2427520B39C0}"/>
              </a:ext>
            </a:extLst>
          </p:cNvPr>
          <p:cNvSpPr/>
          <p:nvPr/>
        </p:nvSpPr>
        <p:spPr>
          <a:xfrm>
            <a:off x="6347138" y="6488668"/>
            <a:ext cx="5869480" cy="369332"/>
          </a:xfrm>
          <a:prstGeom prst="rect">
            <a:avLst/>
          </a:prstGeom>
        </p:spPr>
        <p:txBody>
          <a:bodyPr wrap="square">
            <a:spAutoFit/>
          </a:bodyPr>
          <a:lstStyle/>
          <a:p>
            <a:r>
              <a:rPr lang="en-US" dirty="0">
                <a:hlinkClick r:id="rId3" tooltip="http://shanatalks.wordpress.com/2012/04/"/>
              </a:rPr>
              <a:t>This Photo</a:t>
            </a:r>
            <a:r>
              <a:rPr lang="en-US" dirty="0"/>
              <a:t> by Unknown Author is licensed under </a:t>
            </a:r>
            <a:r>
              <a:rPr lang="en-US" dirty="0">
                <a:hlinkClick r:id="rId4" tooltip="https://creativecommons.org/licenses/by/3.0/"/>
              </a:rPr>
              <a:t>CC BY</a:t>
            </a:r>
            <a:endParaRPr lang="en-US" dirty="0"/>
          </a:p>
        </p:txBody>
      </p:sp>
    </p:spTree>
    <p:extLst>
      <p:ext uri="{BB962C8B-B14F-4D97-AF65-F5344CB8AC3E}">
        <p14:creationId xmlns:p14="http://schemas.microsoft.com/office/powerpoint/2010/main" val="503957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8B074-F6C8-4E7F-B476-52A570650E0F}"/>
              </a:ext>
            </a:extLst>
          </p:cNvPr>
          <p:cNvSpPr>
            <a:spLocks noGrp="1"/>
          </p:cNvSpPr>
          <p:nvPr>
            <p:ph type="title" idx="4294967295"/>
          </p:nvPr>
        </p:nvSpPr>
        <p:spPr>
          <a:xfrm>
            <a:off x="1524000" y="274638"/>
            <a:ext cx="8229600" cy="1143000"/>
          </a:xfrm>
        </p:spPr>
        <p:txBody>
          <a:bodyPr/>
          <a:lstStyle/>
          <a:p>
            <a:r>
              <a:rPr lang="en-US" dirty="0"/>
              <a:t>AACVPR Program Certification</a:t>
            </a:r>
          </a:p>
        </p:txBody>
      </p:sp>
      <p:sp>
        <p:nvSpPr>
          <p:cNvPr id="3" name="Content Placeholder 2">
            <a:extLst>
              <a:ext uri="{FF2B5EF4-FFF2-40B4-BE49-F238E27FC236}">
                <a16:creationId xmlns:a16="http://schemas.microsoft.com/office/drawing/2014/main" id="{CF23E85F-C87B-44DB-AF6F-ECF55A43D3B1}"/>
              </a:ext>
            </a:extLst>
          </p:cNvPr>
          <p:cNvSpPr>
            <a:spLocks noGrp="1"/>
          </p:cNvSpPr>
          <p:nvPr>
            <p:ph idx="4294967295"/>
          </p:nvPr>
        </p:nvSpPr>
        <p:spPr>
          <a:xfrm>
            <a:off x="1981200" y="1676401"/>
            <a:ext cx="8229600" cy="4525963"/>
          </a:xfrm>
        </p:spPr>
        <p:txBody>
          <a:bodyPr/>
          <a:lstStyle/>
          <a:p>
            <a:endParaRPr lang="en-US" dirty="0"/>
          </a:p>
          <a:p>
            <a:r>
              <a:rPr lang="en-US" dirty="0"/>
              <a:t>     The AACVPR Cardiac and Pulmonary Rehabilitation Program certification process is the only  peer-review accreditation process designed to review individual facilities for adherence to standards and guidelines developed and published by AACVPR and other professional societies.</a:t>
            </a:r>
          </a:p>
        </p:txBody>
      </p:sp>
    </p:spTree>
    <p:extLst>
      <p:ext uri="{BB962C8B-B14F-4D97-AF65-F5344CB8AC3E}">
        <p14:creationId xmlns:p14="http://schemas.microsoft.com/office/powerpoint/2010/main" val="42642412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1738</Words>
  <Application>Microsoft Office PowerPoint</Application>
  <PresentationFormat>Widescreen</PresentationFormat>
  <Paragraphs>279</Paragraphs>
  <Slides>37</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Calibri</vt:lpstr>
      <vt:lpstr>Calibri Light</vt:lpstr>
      <vt:lpstr>Verdana</vt:lpstr>
      <vt:lpstr>Wingdings</vt:lpstr>
      <vt:lpstr>Office Theme</vt:lpstr>
      <vt:lpstr>ITP  Treating the Treatment Plan</vt:lpstr>
      <vt:lpstr>                  Why                           How</vt:lpstr>
      <vt:lpstr>PowerPoint Presentation</vt:lpstr>
      <vt:lpstr>Why</vt:lpstr>
      <vt:lpstr> CMS Conditions of Coverage Code of Federal Regulations 42 CFR 410.47 (Pulmonary)  410.49 (Cardiac)  </vt:lpstr>
      <vt:lpstr>PowerPoint Presentation</vt:lpstr>
      <vt:lpstr>PowerPoint Presentation</vt:lpstr>
      <vt:lpstr>Why</vt:lpstr>
      <vt:lpstr>AACVPR Program Certification</vt:lpstr>
      <vt:lpstr>PowerPoint Presentation</vt:lpstr>
      <vt:lpstr>Top Reasons For Denial </vt:lpstr>
      <vt:lpstr>PowerPoint Presentation</vt:lpstr>
      <vt:lpstr>PowerPoint Presentation</vt:lpstr>
      <vt:lpstr>Other Core Components</vt:lpstr>
      <vt:lpstr>PowerPoint Presentation</vt:lpstr>
      <vt:lpstr>PowerPoint Presentation</vt:lpstr>
      <vt:lpstr>PowerPoint Presentation</vt:lpstr>
      <vt:lpstr>PowerPoint Presentation</vt:lpstr>
      <vt:lpstr>PowerPoint Presentation</vt:lpstr>
      <vt:lpstr>Tips For Success</vt:lpstr>
      <vt:lpstr>HIPPA Compliant</vt:lpstr>
      <vt:lpstr>Missing Steps/Elements</vt:lpstr>
      <vt:lpstr>Evidence of progress toward goal </vt:lpstr>
      <vt:lpstr>MD signatures and dates greater than 30 days </vt:lpstr>
      <vt:lpstr>Clear labeling </vt:lpstr>
      <vt:lpstr>PowerPoint Presentation</vt:lpstr>
      <vt:lpstr>Template</vt:lpstr>
      <vt:lpstr>Template--Facility Specific</vt:lpstr>
      <vt:lpstr>Template--EMR</vt:lpstr>
      <vt:lpstr>Template—monitor co.</vt:lpstr>
      <vt:lpstr>Why</vt:lpstr>
      <vt:lpstr>PowerPoint Presentation</vt:lpstr>
      <vt:lpstr>PowerPoint Presentation</vt:lpstr>
      <vt:lpstr>Stay Up-To-Date</vt:lpstr>
      <vt:lpstr>Case Example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Gayla Oakley</dc:creator>
  <cp:lastModifiedBy>Gayla Oakley</cp:lastModifiedBy>
  <cp:revision>7</cp:revision>
  <dcterms:created xsi:type="dcterms:W3CDTF">2019-04-14T18:30:28Z</dcterms:created>
  <dcterms:modified xsi:type="dcterms:W3CDTF">2019-04-14T20:00:41Z</dcterms:modified>
</cp:coreProperties>
</file>