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1" r:id="rId26"/>
    <p:sldId id="282" r:id="rId27"/>
    <p:sldId id="283" r:id="rId28"/>
    <p:sldId id="284" r:id="rId29"/>
    <p:sldId id="285"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E54D72-0114-411C-9FF4-DFC9071677BA}" v="168" dt="2019-03-30T19:15:29.9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5/10/relationships/revisionInfo" Target="revisionInfo.xml"/></Relationships>
</file>

<file path=ppt/diagrams/_rels/data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B2A388-1BDC-4A53-8A5D-1532E6A5F38F}"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A7A9D3D-7BDE-44FF-BD4A-A76FF0D89F2E}">
      <dgm:prSet/>
      <dgm:spPr/>
      <dgm:t>
        <a:bodyPr/>
        <a:lstStyle/>
        <a:p>
          <a:r>
            <a:rPr lang="en-US"/>
            <a:t>The common denominator in these new diet trends are getting away from counting calories and eating more unprocessed foods</a:t>
          </a:r>
        </a:p>
      </dgm:t>
    </dgm:pt>
    <dgm:pt modelId="{A3338D97-CA6E-4DAF-952D-0F374562F189}" type="parTrans" cxnId="{DE305655-D412-4487-A6FE-59BCD538D87A}">
      <dgm:prSet/>
      <dgm:spPr/>
      <dgm:t>
        <a:bodyPr/>
        <a:lstStyle/>
        <a:p>
          <a:endParaRPr lang="en-US"/>
        </a:p>
      </dgm:t>
    </dgm:pt>
    <dgm:pt modelId="{BDBCBE1C-9D03-45D9-9ADA-FB15A335FF2B}" type="sibTrans" cxnId="{DE305655-D412-4487-A6FE-59BCD538D87A}">
      <dgm:prSet/>
      <dgm:spPr/>
      <dgm:t>
        <a:bodyPr/>
        <a:lstStyle/>
        <a:p>
          <a:endParaRPr lang="en-US"/>
        </a:p>
      </dgm:t>
    </dgm:pt>
    <dgm:pt modelId="{DB46C04B-84B8-4221-9B1C-19D138CE5D50}">
      <dgm:prSet/>
      <dgm:spPr/>
      <dgm:t>
        <a:bodyPr/>
        <a:lstStyle/>
        <a:p>
          <a:r>
            <a:rPr lang="en-US"/>
            <a:t>Introducing foods into your diet based on the what type of nutrients they provide that can improve your health.</a:t>
          </a:r>
        </a:p>
      </dgm:t>
    </dgm:pt>
    <dgm:pt modelId="{FC1B76C9-9A2A-4A3D-A4FC-14135072D5C8}" type="parTrans" cxnId="{A10C8711-147E-4B48-B364-BF2C775B7F51}">
      <dgm:prSet/>
      <dgm:spPr/>
      <dgm:t>
        <a:bodyPr/>
        <a:lstStyle/>
        <a:p>
          <a:endParaRPr lang="en-US"/>
        </a:p>
      </dgm:t>
    </dgm:pt>
    <dgm:pt modelId="{82C3A197-130E-4F8D-B7C4-66290140E32F}" type="sibTrans" cxnId="{A10C8711-147E-4B48-B364-BF2C775B7F51}">
      <dgm:prSet/>
      <dgm:spPr/>
      <dgm:t>
        <a:bodyPr/>
        <a:lstStyle/>
        <a:p>
          <a:endParaRPr lang="en-US"/>
        </a:p>
      </dgm:t>
    </dgm:pt>
    <dgm:pt modelId="{E76B2977-0428-417E-A43F-D41112BD1809}">
      <dgm:prSet/>
      <dgm:spPr/>
      <dgm:t>
        <a:bodyPr/>
        <a:lstStyle/>
        <a:p>
          <a:r>
            <a:rPr lang="en-US"/>
            <a:t>When we start Eating to Live instead of Living to Eat we will be making better choices.</a:t>
          </a:r>
        </a:p>
      </dgm:t>
    </dgm:pt>
    <dgm:pt modelId="{DC51C084-373B-40E2-B56F-59BCD8B91130}" type="parTrans" cxnId="{03C82BB6-3D1B-4B2A-8423-BA260D07B30D}">
      <dgm:prSet/>
      <dgm:spPr/>
      <dgm:t>
        <a:bodyPr/>
        <a:lstStyle/>
        <a:p>
          <a:endParaRPr lang="en-US"/>
        </a:p>
      </dgm:t>
    </dgm:pt>
    <dgm:pt modelId="{123E13E3-09C7-4933-9B28-2F1F933EC1FA}" type="sibTrans" cxnId="{03C82BB6-3D1B-4B2A-8423-BA260D07B30D}">
      <dgm:prSet/>
      <dgm:spPr/>
      <dgm:t>
        <a:bodyPr/>
        <a:lstStyle/>
        <a:p>
          <a:endParaRPr lang="en-US"/>
        </a:p>
      </dgm:t>
    </dgm:pt>
    <dgm:pt modelId="{49CBF04D-84F5-42EE-8A58-D5A9B78E2EC5}" type="pres">
      <dgm:prSet presAssocID="{1AB2A388-1BDC-4A53-8A5D-1532E6A5F38F}" presName="root" presStyleCnt="0">
        <dgm:presLayoutVars>
          <dgm:dir/>
          <dgm:resizeHandles val="exact"/>
        </dgm:presLayoutVars>
      </dgm:prSet>
      <dgm:spPr/>
    </dgm:pt>
    <dgm:pt modelId="{60C16104-E75E-4BB2-A9F6-6A3327FC2184}" type="pres">
      <dgm:prSet presAssocID="{FA7A9D3D-7BDE-44FF-BD4A-A76FF0D89F2E}" presName="compNode" presStyleCnt="0"/>
      <dgm:spPr/>
    </dgm:pt>
    <dgm:pt modelId="{D6AE942D-74EC-4892-8E52-A9340D495816}" type="pres">
      <dgm:prSet presAssocID="{FA7A9D3D-7BDE-44FF-BD4A-A76FF0D89F2E}" presName="bgRect" presStyleLbl="bgShp" presStyleIdx="0" presStyleCnt="3"/>
      <dgm:spPr/>
    </dgm:pt>
    <dgm:pt modelId="{A368C727-3659-4345-9383-8CDBBBB5AE99}" type="pres">
      <dgm:prSet presAssocID="{FA7A9D3D-7BDE-44FF-BD4A-A76FF0D89F2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ork and knife"/>
        </a:ext>
      </dgm:extLst>
    </dgm:pt>
    <dgm:pt modelId="{CBB2171B-E3E7-4704-B222-4828AE4C7C66}" type="pres">
      <dgm:prSet presAssocID="{FA7A9D3D-7BDE-44FF-BD4A-A76FF0D89F2E}" presName="spaceRect" presStyleCnt="0"/>
      <dgm:spPr/>
    </dgm:pt>
    <dgm:pt modelId="{43CEB8D5-8A1F-492A-8FDA-58F8A2D124C7}" type="pres">
      <dgm:prSet presAssocID="{FA7A9D3D-7BDE-44FF-BD4A-A76FF0D89F2E}" presName="parTx" presStyleLbl="revTx" presStyleIdx="0" presStyleCnt="3">
        <dgm:presLayoutVars>
          <dgm:chMax val="0"/>
          <dgm:chPref val="0"/>
        </dgm:presLayoutVars>
      </dgm:prSet>
      <dgm:spPr/>
    </dgm:pt>
    <dgm:pt modelId="{B08537AE-C308-4A19-8604-B1BBC29DD604}" type="pres">
      <dgm:prSet presAssocID="{BDBCBE1C-9D03-45D9-9ADA-FB15A335FF2B}" presName="sibTrans" presStyleCnt="0"/>
      <dgm:spPr/>
    </dgm:pt>
    <dgm:pt modelId="{01A4D811-004E-4FB9-8FD2-BCE9CFF5CCD1}" type="pres">
      <dgm:prSet presAssocID="{DB46C04B-84B8-4221-9B1C-19D138CE5D50}" presName="compNode" presStyleCnt="0"/>
      <dgm:spPr/>
    </dgm:pt>
    <dgm:pt modelId="{9A573A8A-0AFE-41D7-BB00-DAE15788EC16}" type="pres">
      <dgm:prSet presAssocID="{DB46C04B-84B8-4221-9B1C-19D138CE5D50}" presName="bgRect" presStyleLbl="bgShp" presStyleIdx="1" presStyleCnt="3"/>
      <dgm:spPr/>
    </dgm:pt>
    <dgm:pt modelId="{8767F963-2C26-4C27-9511-0452001C2CA0}" type="pres">
      <dgm:prSet presAssocID="{DB46C04B-84B8-4221-9B1C-19D138CE5D5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icken Leg"/>
        </a:ext>
      </dgm:extLst>
    </dgm:pt>
    <dgm:pt modelId="{8A52CC2C-E7CF-409C-B001-A88E4C335E15}" type="pres">
      <dgm:prSet presAssocID="{DB46C04B-84B8-4221-9B1C-19D138CE5D50}" presName="spaceRect" presStyleCnt="0"/>
      <dgm:spPr/>
    </dgm:pt>
    <dgm:pt modelId="{9DC19129-B6C5-435C-B0C7-12ABB2EDC79D}" type="pres">
      <dgm:prSet presAssocID="{DB46C04B-84B8-4221-9B1C-19D138CE5D50}" presName="parTx" presStyleLbl="revTx" presStyleIdx="1" presStyleCnt="3">
        <dgm:presLayoutVars>
          <dgm:chMax val="0"/>
          <dgm:chPref val="0"/>
        </dgm:presLayoutVars>
      </dgm:prSet>
      <dgm:spPr/>
    </dgm:pt>
    <dgm:pt modelId="{54DB49C1-1401-4B76-81CE-F97660268B24}" type="pres">
      <dgm:prSet presAssocID="{82C3A197-130E-4F8D-B7C4-66290140E32F}" presName="sibTrans" presStyleCnt="0"/>
      <dgm:spPr/>
    </dgm:pt>
    <dgm:pt modelId="{D5F7FF41-9D33-43A4-803B-78BB5C870A3A}" type="pres">
      <dgm:prSet presAssocID="{E76B2977-0428-417E-A43F-D41112BD1809}" presName="compNode" presStyleCnt="0"/>
      <dgm:spPr/>
    </dgm:pt>
    <dgm:pt modelId="{5F2AC9B7-C6D4-4DEB-8BDD-929A5F3490C2}" type="pres">
      <dgm:prSet presAssocID="{E76B2977-0428-417E-A43F-D41112BD1809}" presName="bgRect" presStyleLbl="bgShp" presStyleIdx="2" presStyleCnt="3"/>
      <dgm:spPr/>
    </dgm:pt>
    <dgm:pt modelId="{937F0C25-DD7F-4E76-B490-34FE9C1EC541}" type="pres">
      <dgm:prSet presAssocID="{E76B2977-0428-417E-A43F-D41112BD180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Apple"/>
        </a:ext>
      </dgm:extLst>
    </dgm:pt>
    <dgm:pt modelId="{6F2A72B8-2C74-4CAB-9995-9998565A1B74}" type="pres">
      <dgm:prSet presAssocID="{E76B2977-0428-417E-A43F-D41112BD1809}" presName="spaceRect" presStyleCnt="0"/>
      <dgm:spPr/>
    </dgm:pt>
    <dgm:pt modelId="{DCA56CD4-340F-47A0-A353-14AE5F6F53FD}" type="pres">
      <dgm:prSet presAssocID="{E76B2977-0428-417E-A43F-D41112BD1809}" presName="parTx" presStyleLbl="revTx" presStyleIdx="2" presStyleCnt="3">
        <dgm:presLayoutVars>
          <dgm:chMax val="0"/>
          <dgm:chPref val="0"/>
        </dgm:presLayoutVars>
      </dgm:prSet>
      <dgm:spPr/>
    </dgm:pt>
  </dgm:ptLst>
  <dgm:cxnLst>
    <dgm:cxn modelId="{A10C8711-147E-4B48-B364-BF2C775B7F51}" srcId="{1AB2A388-1BDC-4A53-8A5D-1532E6A5F38F}" destId="{DB46C04B-84B8-4221-9B1C-19D138CE5D50}" srcOrd="1" destOrd="0" parTransId="{FC1B76C9-9A2A-4A3D-A4FC-14135072D5C8}" sibTransId="{82C3A197-130E-4F8D-B7C4-66290140E32F}"/>
    <dgm:cxn modelId="{D6584730-8B3E-4956-B1C5-67515AFAA397}" type="presOf" srcId="{DB46C04B-84B8-4221-9B1C-19D138CE5D50}" destId="{9DC19129-B6C5-435C-B0C7-12ABB2EDC79D}" srcOrd="0" destOrd="0" presId="urn:microsoft.com/office/officeart/2018/2/layout/IconVerticalSolidList"/>
    <dgm:cxn modelId="{DE305655-D412-4487-A6FE-59BCD538D87A}" srcId="{1AB2A388-1BDC-4A53-8A5D-1532E6A5F38F}" destId="{FA7A9D3D-7BDE-44FF-BD4A-A76FF0D89F2E}" srcOrd="0" destOrd="0" parTransId="{A3338D97-CA6E-4DAF-952D-0F374562F189}" sibTransId="{BDBCBE1C-9D03-45D9-9ADA-FB15A335FF2B}"/>
    <dgm:cxn modelId="{D0FEEB9F-0395-4CFF-B5D8-CC2A0AFE4ABD}" type="presOf" srcId="{E76B2977-0428-417E-A43F-D41112BD1809}" destId="{DCA56CD4-340F-47A0-A353-14AE5F6F53FD}" srcOrd="0" destOrd="0" presId="urn:microsoft.com/office/officeart/2018/2/layout/IconVerticalSolidList"/>
    <dgm:cxn modelId="{03C82BB6-3D1B-4B2A-8423-BA260D07B30D}" srcId="{1AB2A388-1BDC-4A53-8A5D-1532E6A5F38F}" destId="{E76B2977-0428-417E-A43F-D41112BD1809}" srcOrd="2" destOrd="0" parTransId="{DC51C084-373B-40E2-B56F-59BCD8B91130}" sibTransId="{123E13E3-09C7-4933-9B28-2F1F933EC1FA}"/>
    <dgm:cxn modelId="{92E44BC1-2E9C-4A1A-894C-77C7B613B6DF}" type="presOf" srcId="{FA7A9D3D-7BDE-44FF-BD4A-A76FF0D89F2E}" destId="{43CEB8D5-8A1F-492A-8FDA-58F8A2D124C7}" srcOrd="0" destOrd="0" presId="urn:microsoft.com/office/officeart/2018/2/layout/IconVerticalSolidList"/>
    <dgm:cxn modelId="{2F82DEF4-2158-458D-8203-BE36A69970AD}" type="presOf" srcId="{1AB2A388-1BDC-4A53-8A5D-1532E6A5F38F}" destId="{49CBF04D-84F5-42EE-8A58-D5A9B78E2EC5}" srcOrd="0" destOrd="0" presId="urn:microsoft.com/office/officeart/2018/2/layout/IconVerticalSolidList"/>
    <dgm:cxn modelId="{4EEBB74B-C0BA-41FE-AE82-7158ED660C12}" type="presParOf" srcId="{49CBF04D-84F5-42EE-8A58-D5A9B78E2EC5}" destId="{60C16104-E75E-4BB2-A9F6-6A3327FC2184}" srcOrd="0" destOrd="0" presId="urn:microsoft.com/office/officeart/2018/2/layout/IconVerticalSolidList"/>
    <dgm:cxn modelId="{CE92FBF3-ECB2-46FD-BD95-D4BF4F2E3FBB}" type="presParOf" srcId="{60C16104-E75E-4BB2-A9F6-6A3327FC2184}" destId="{D6AE942D-74EC-4892-8E52-A9340D495816}" srcOrd="0" destOrd="0" presId="urn:microsoft.com/office/officeart/2018/2/layout/IconVerticalSolidList"/>
    <dgm:cxn modelId="{C36C93F1-AC2C-4689-8ABA-D3B2F0DE549F}" type="presParOf" srcId="{60C16104-E75E-4BB2-A9F6-6A3327FC2184}" destId="{A368C727-3659-4345-9383-8CDBBBB5AE99}" srcOrd="1" destOrd="0" presId="urn:microsoft.com/office/officeart/2018/2/layout/IconVerticalSolidList"/>
    <dgm:cxn modelId="{3E2A5966-30FA-424C-BB62-6BC93CCBC947}" type="presParOf" srcId="{60C16104-E75E-4BB2-A9F6-6A3327FC2184}" destId="{CBB2171B-E3E7-4704-B222-4828AE4C7C66}" srcOrd="2" destOrd="0" presId="urn:microsoft.com/office/officeart/2018/2/layout/IconVerticalSolidList"/>
    <dgm:cxn modelId="{594F589D-64D0-440C-B365-933DAF277999}" type="presParOf" srcId="{60C16104-E75E-4BB2-A9F6-6A3327FC2184}" destId="{43CEB8D5-8A1F-492A-8FDA-58F8A2D124C7}" srcOrd="3" destOrd="0" presId="urn:microsoft.com/office/officeart/2018/2/layout/IconVerticalSolidList"/>
    <dgm:cxn modelId="{4C4C4FD1-97E3-48F3-96D0-FC9CF9281001}" type="presParOf" srcId="{49CBF04D-84F5-42EE-8A58-D5A9B78E2EC5}" destId="{B08537AE-C308-4A19-8604-B1BBC29DD604}" srcOrd="1" destOrd="0" presId="urn:microsoft.com/office/officeart/2018/2/layout/IconVerticalSolidList"/>
    <dgm:cxn modelId="{121332EC-738C-4694-AEA6-03DF51401298}" type="presParOf" srcId="{49CBF04D-84F5-42EE-8A58-D5A9B78E2EC5}" destId="{01A4D811-004E-4FB9-8FD2-BCE9CFF5CCD1}" srcOrd="2" destOrd="0" presId="urn:microsoft.com/office/officeart/2018/2/layout/IconVerticalSolidList"/>
    <dgm:cxn modelId="{AAF806CA-BB5A-4783-8ED2-AEFE14837232}" type="presParOf" srcId="{01A4D811-004E-4FB9-8FD2-BCE9CFF5CCD1}" destId="{9A573A8A-0AFE-41D7-BB00-DAE15788EC16}" srcOrd="0" destOrd="0" presId="urn:microsoft.com/office/officeart/2018/2/layout/IconVerticalSolidList"/>
    <dgm:cxn modelId="{F57822D7-E3A6-4047-A761-5C50206747E6}" type="presParOf" srcId="{01A4D811-004E-4FB9-8FD2-BCE9CFF5CCD1}" destId="{8767F963-2C26-4C27-9511-0452001C2CA0}" srcOrd="1" destOrd="0" presId="urn:microsoft.com/office/officeart/2018/2/layout/IconVerticalSolidList"/>
    <dgm:cxn modelId="{DDEDFE30-098D-41FE-9AEF-BB36EF7D6F5B}" type="presParOf" srcId="{01A4D811-004E-4FB9-8FD2-BCE9CFF5CCD1}" destId="{8A52CC2C-E7CF-409C-B001-A88E4C335E15}" srcOrd="2" destOrd="0" presId="urn:microsoft.com/office/officeart/2018/2/layout/IconVerticalSolidList"/>
    <dgm:cxn modelId="{4B1592F1-BBE1-4790-B625-5C1AB636D399}" type="presParOf" srcId="{01A4D811-004E-4FB9-8FD2-BCE9CFF5CCD1}" destId="{9DC19129-B6C5-435C-B0C7-12ABB2EDC79D}" srcOrd="3" destOrd="0" presId="urn:microsoft.com/office/officeart/2018/2/layout/IconVerticalSolidList"/>
    <dgm:cxn modelId="{FDE884D2-2FB5-4AD2-AAFB-9ECEFFA6FEA9}" type="presParOf" srcId="{49CBF04D-84F5-42EE-8A58-D5A9B78E2EC5}" destId="{54DB49C1-1401-4B76-81CE-F97660268B24}" srcOrd="3" destOrd="0" presId="urn:microsoft.com/office/officeart/2018/2/layout/IconVerticalSolidList"/>
    <dgm:cxn modelId="{6FFF29C0-50BC-40C2-B643-217F8286A47B}" type="presParOf" srcId="{49CBF04D-84F5-42EE-8A58-D5A9B78E2EC5}" destId="{D5F7FF41-9D33-43A4-803B-78BB5C870A3A}" srcOrd="4" destOrd="0" presId="urn:microsoft.com/office/officeart/2018/2/layout/IconVerticalSolidList"/>
    <dgm:cxn modelId="{93A908EC-B5E1-474C-9C81-A5027E2F5A0F}" type="presParOf" srcId="{D5F7FF41-9D33-43A4-803B-78BB5C870A3A}" destId="{5F2AC9B7-C6D4-4DEB-8BDD-929A5F3490C2}" srcOrd="0" destOrd="0" presId="urn:microsoft.com/office/officeart/2018/2/layout/IconVerticalSolidList"/>
    <dgm:cxn modelId="{845B7125-5235-4CC0-B7D5-FF78EF83438D}" type="presParOf" srcId="{D5F7FF41-9D33-43A4-803B-78BB5C870A3A}" destId="{937F0C25-DD7F-4E76-B490-34FE9C1EC541}" srcOrd="1" destOrd="0" presId="urn:microsoft.com/office/officeart/2018/2/layout/IconVerticalSolidList"/>
    <dgm:cxn modelId="{EF8F7EE0-5764-4F0D-A258-B53502C9D076}" type="presParOf" srcId="{D5F7FF41-9D33-43A4-803B-78BB5C870A3A}" destId="{6F2A72B8-2C74-4CAB-9995-9998565A1B74}" srcOrd="2" destOrd="0" presId="urn:microsoft.com/office/officeart/2018/2/layout/IconVerticalSolidList"/>
    <dgm:cxn modelId="{077988A7-0EE6-4CDD-99D9-7FD40CDBF95F}" type="presParOf" srcId="{D5F7FF41-9D33-43A4-803B-78BB5C870A3A}" destId="{DCA56CD4-340F-47A0-A353-14AE5F6F53F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AE942D-74EC-4892-8E52-A9340D495816}">
      <dsp:nvSpPr>
        <dsp:cNvPr id="0" name=""/>
        <dsp:cNvSpPr/>
      </dsp:nvSpPr>
      <dsp:spPr>
        <a:xfrm>
          <a:off x="0" y="607"/>
          <a:ext cx="6628804" cy="142239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68C727-3659-4345-9383-8CDBBBB5AE99}">
      <dsp:nvSpPr>
        <dsp:cNvPr id="0" name=""/>
        <dsp:cNvSpPr/>
      </dsp:nvSpPr>
      <dsp:spPr>
        <a:xfrm>
          <a:off x="430272" y="320645"/>
          <a:ext cx="782314" cy="7823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3CEB8D5-8A1F-492A-8FDA-58F8A2D124C7}">
      <dsp:nvSpPr>
        <dsp:cNvPr id="0" name=""/>
        <dsp:cNvSpPr/>
      </dsp:nvSpPr>
      <dsp:spPr>
        <a:xfrm>
          <a:off x="1642860" y="607"/>
          <a:ext cx="4985943" cy="142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536" tIns="150536" rIns="150536" bIns="150536" numCol="1" spcCol="1270" anchor="ctr" anchorCtr="0">
          <a:noAutofit/>
        </a:bodyPr>
        <a:lstStyle/>
        <a:p>
          <a:pPr marL="0" lvl="0" indent="0" algn="l" defTabSz="933450">
            <a:lnSpc>
              <a:spcPct val="90000"/>
            </a:lnSpc>
            <a:spcBef>
              <a:spcPct val="0"/>
            </a:spcBef>
            <a:spcAft>
              <a:spcPct val="35000"/>
            </a:spcAft>
            <a:buNone/>
          </a:pPr>
          <a:r>
            <a:rPr lang="en-US" sz="2100" kern="1200"/>
            <a:t>The common denominator in these new diet trends are getting away from counting calories and eating more unprocessed foods</a:t>
          </a:r>
        </a:p>
      </dsp:txBody>
      <dsp:txXfrm>
        <a:off x="1642860" y="607"/>
        <a:ext cx="4985943" cy="1422390"/>
      </dsp:txXfrm>
    </dsp:sp>
    <dsp:sp modelId="{9A573A8A-0AFE-41D7-BB00-DAE15788EC16}">
      <dsp:nvSpPr>
        <dsp:cNvPr id="0" name=""/>
        <dsp:cNvSpPr/>
      </dsp:nvSpPr>
      <dsp:spPr>
        <a:xfrm>
          <a:off x="0" y="1778595"/>
          <a:ext cx="6628804" cy="142239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67F963-2C26-4C27-9511-0452001C2CA0}">
      <dsp:nvSpPr>
        <dsp:cNvPr id="0" name=""/>
        <dsp:cNvSpPr/>
      </dsp:nvSpPr>
      <dsp:spPr>
        <a:xfrm>
          <a:off x="430272" y="2098633"/>
          <a:ext cx="782314" cy="7823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DC19129-B6C5-435C-B0C7-12ABB2EDC79D}">
      <dsp:nvSpPr>
        <dsp:cNvPr id="0" name=""/>
        <dsp:cNvSpPr/>
      </dsp:nvSpPr>
      <dsp:spPr>
        <a:xfrm>
          <a:off x="1642860" y="1778595"/>
          <a:ext cx="4985943" cy="142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536" tIns="150536" rIns="150536" bIns="150536" numCol="1" spcCol="1270" anchor="ctr" anchorCtr="0">
          <a:noAutofit/>
        </a:bodyPr>
        <a:lstStyle/>
        <a:p>
          <a:pPr marL="0" lvl="0" indent="0" algn="l" defTabSz="933450">
            <a:lnSpc>
              <a:spcPct val="90000"/>
            </a:lnSpc>
            <a:spcBef>
              <a:spcPct val="0"/>
            </a:spcBef>
            <a:spcAft>
              <a:spcPct val="35000"/>
            </a:spcAft>
            <a:buNone/>
          </a:pPr>
          <a:r>
            <a:rPr lang="en-US" sz="2100" kern="1200"/>
            <a:t>Introducing foods into your diet based on the what type of nutrients they provide that can improve your health.</a:t>
          </a:r>
        </a:p>
      </dsp:txBody>
      <dsp:txXfrm>
        <a:off x="1642860" y="1778595"/>
        <a:ext cx="4985943" cy="1422390"/>
      </dsp:txXfrm>
    </dsp:sp>
    <dsp:sp modelId="{5F2AC9B7-C6D4-4DEB-8BDD-929A5F3490C2}">
      <dsp:nvSpPr>
        <dsp:cNvPr id="0" name=""/>
        <dsp:cNvSpPr/>
      </dsp:nvSpPr>
      <dsp:spPr>
        <a:xfrm>
          <a:off x="0" y="3556583"/>
          <a:ext cx="6628804" cy="142239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7F0C25-DD7F-4E76-B490-34FE9C1EC541}">
      <dsp:nvSpPr>
        <dsp:cNvPr id="0" name=""/>
        <dsp:cNvSpPr/>
      </dsp:nvSpPr>
      <dsp:spPr>
        <a:xfrm>
          <a:off x="430272" y="3876620"/>
          <a:ext cx="782314" cy="7823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CA56CD4-340F-47A0-A353-14AE5F6F53FD}">
      <dsp:nvSpPr>
        <dsp:cNvPr id="0" name=""/>
        <dsp:cNvSpPr/>
      </dsp:nvSpPr>
      <dsp:spPr>
        <a:xfrm>
          <a:off x="1642860" y="3556583"/>
          <a:ext cx="4985943" cy="142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536" tIns="150536" rIns="150536" bIns="150536" numCol="1" spcCol="1270" anchor="ctr" anchorCtr="0">
          <a:noAutofit/>
        </a:bodyPr>
        <a:lstStyle/>
        <a:p>
          <a:pPr marL="0" lvl="0" indent="0" algn="l" defTabSz="933450">
            <a:lnSpc>
              <a:spcPct val="90000"/>
            </a:lnSpc>
            <a:spcBef>
              <a:spcPct val="0"/>
            </a:spcBef>
            <a:spcAft>
              <a:spcPct val="35000"/>
            </a:spcAft>
            <a:buNone/>
          </a:pPr>
          <a:r>
            <a:rPr lang="en-US" sz="2100" kern="1200"/>
            <a:t>When we start Eating to Live instead of Living to Eat we will be making better choices.</a:t>
          </a:r>
        </a:p>
      </dsp:txBody>
      <dsp:txXfrm>
        <a:off x="1642860" y="3556583"/>
        <a:ext cx="4985943" cy="142239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ciencedrivennutrition.com/wp-content/uploads/2016/07/3.pn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ncbi.nlm.nih.gov/pubmed/17583796" TargetMode="External"/><Relationship Id="rId7" Type="http://schemas.openxmlformats.org/officeDocument/2006/relationships/image" Target="../media/image8.jpeg"/><Relationship Id="rId2" Type="http://schemas.openxmlformats.org/officeDocument/2006/relationships/hyperlink" Target="https://www.healthline.com/nutrition/how-to-lose-weight-as-fast-as-possible/" TargetMode="External"/><Relationship Id="rId1" Type="http://schemas.openxmlformats.org/officeDocument/2006/relationships/slideLayout" Target="../slideLayouts/slideLayout7.xml"/><Relationship Id="rId6" Type="http://schemas.openxmlformats.org/officeDocument/2006/relationships/hyperlink" Target="https://www.healthline.com/nutrition/how-many-carbs-per-day-to-lose-weight/" TargetMode="External"/><Relationship Id="rId5" Type="http://schemas.openxmlformats.org/officeDocument/2006/relationships/hyperlink" Target="https://www.healthline.com/nutrition/debunking-the-calorie-myth/" TargetMode="External"/><Relationship Id="rId4" Type="http://schemas.openxmlformats.org/officeDocument/2006/relationships/hyperlink" Target="https://www.ncbi.nlm.nih.gov/pubmed/19209185"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ncbi.nlm.nih.gov/pubmed/23414424"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ncbi.nlm.nih.gov/pubmed/23414424" TargetMode="External"/><Relationship Id="rId2" Type="http://schemas.openxmlformats.org/officeDocument/2006/relationships/hyperlink" Target="https://www.ncbi.nlm.nih.gov/pubmed/19209185" TargetMode="External"/><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hyperlink" Target="https://www.ncbi.nlm.nih.gov/pubmed/19604407" TargetMode="External"/><Relationship Id="rId4" Type="http://schemas.openxmlformats.org/officeDocument/2006/relationships/hyperlink" Target="https://www.ncbi.nlm.nih.gov/pubmed/17522610"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ncbi.nlm.nih.gov/pubmed/19604407" TargetMode="External"/><Relationship Id="rId2" Type="http://schemas.openxmlformats.org/officeDocument/2006/relationships/hyperlink" Target="https://www.ncbi.nlm.nih.gov/pubmed/17583796" TargetMode="External"/><Relationship Id="rId1" Type="http://schemas.openxmlformats.org/officeDocument/2006/relationships/slideLayout" Target="../slideLayouts/slideLayout2.xml"/><Relationship Id="rId6" Type="http://schemas.openxmlformats.org/officeDocument/2006/relationships/hyperlink" Target="https://www.ncbi.nlm.nih.gov/pubmed/19209185" TargetMode="External"/><Relationship Id="rId5" Type="http://schemas.openxmlformats.org/officeDocument/2006/relationships/hyperlink" Target="https://www.ncbi.nlm.nih.gov/pubmed/17522610" TargetMode="External"/><Relationship Id="rId4" Type="http://schemas.openxmlformats.org/officeDocument/2006/relationships/hyperlink" Target="https://www.ncbi.nlm.nih.gov/pubmed/23414424"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ncbi.nlm.nih.gov/pmc/articles/PMC2684076/#b3-cia-2-109"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A3C57-57DF-4F88-AEFE-8F7DC344480C}"/>
              </a:ext>
            </a:extLst>
          </p:cNvPr>
          <p:cNvSpPr>
            <a:spLocks noGrp="1"/>
          </p:cNvSpPr>
          <p:nvPr>
            <p:ph type="ctrTitle"/>
          </p:nvPr>
        </p:nvSpPr>
        <p:spPr/>
        <p:txBody>
          <a:bodyPr/>
          <a:lstStyle/>
          <a:p>
            <a:r>
              <a:rPr lang="en-US" dirty="0"/>
              <a:t>Nutrition Trends: What the Evidence Supports</a:t>
            </a:r>
          </a:p>
        </p:txBody>
      </p:sp>
      <p:sp>
        <p:nvSpPr>
          <p:cNvPr id="3" name="Subtitle 2">
            <a:extLst>
              <a:ext uri="{FF2B5EF4-FFF2-40B4-BE49-F238E27FC236}">
                <a16:creationId xmlns:a16="http://schemas.microsoft.com/office/drawing/2014/main" id="{84B382D4-EA6F-40B0-8812-60E3788C4AB5}"/>
              </a:ext>
            </a:extLst>
          </p:cNvPr>
          <p:cNvSpPr>
            <a:spLocks noGrp="1"/>
          </p:cNvSpPr>
          <p:nvPr>
            <p:ph type="subTitle" idx="1"/>
          </p:nvPr>
        </p:nvSpPr>
        <p:spPr/>
        <p:txBody>
          <a:bodyPr/>
          <a:lstStyle/>
          <a:p>
            <a:pPr algn="ctr"/>
            <a:r>
              <a:rPr lang="en-US" dirty="0"/>
              <a:t>Connie J Wilson ND, MSN, RN, CCRP, CCEP, </a:t>
            </a:r>
          </a:p>
          <a:p>
            <a:pPr algn="ctr"/>
            <a:r>
              <a:rPr lang="en-US" dirty="0"/>
              <a:t>Certificate in Pulmonary Rehabilitation</a:t>
            </a:r>
          </a:p>
        </p:txBody>
      </p:sp>
    </p:spTree>
    <p:extLst>
      <p:ext uri="{BB962C8B-B14F-4D97-AF65-F5344CB8AC3E}">
        <p14:creationId xmlns:p14="http://schemas.microsoft.com/office/powerpoint/2010/main" val="3710716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4C81D-8B38-43B6-8887-FF75382D020D}"/>
              </a:ext>
            </a:extLst>
          </p:cNvPr>
          <p:cNvSpPr>
            <a:spLocks noGrp="1"/>
          </p:cNvSpPr>
          <p:nvPr>
            <p:ph type="title"/>
          </p:nvPr>
        </p:nvSpPr>
        <p:spPr/>
        <p:txBody>
          <a:bodyPr/>
          <a:lstStyle/>
          <a:p>
            <a:pPr algn="ctr"/>
            <a:r>
              <a:rPr lang="en-US" dirty="0"/>
              <a:t>Keto Diet</a:t>
            </a:r>
          </a:p>
        </p:txBody>
      </p:sp>
      <p:sp>
        <p:nvSpPr>
          <p:cNvPr id="3" name="Content Placeholder 2">
            <a:extLst>
              <a:ext uri="{FF2B5EF4-FFF2-40B4-BE49-F238E27FC236}">
                <a16:creationId xmlns:a16="http://schemas.microsoft.com/office/drawing/2014/main" id="{A5B018E1-DEFE-4DE7-B7F8-5B172EF6407D}"/>
              </a:ext>
            </a:extLst>
          </p:cNvPr>
          <p:cNvSpPr>
            <a:spLocks noGrp="1"/>
          </p:cNvSpPr>
          <p:nvPr>
            <p:ph idx="1"/>
          </p:nvPr>
        </p:nvSpPr>
        <p:spPr/>
        <p:txBody>
          <a:bodyPr/>
          <a:lstStyle/>
          <a:p>
            <a:r>
              <a:rPr lang="en-US" dirty="0"/>
              <a:t>Good Fats should be 75% of daily calories</a:t>
            </a:r>
          </a:p>
          <a:p>
            <a:r>
              <a:rPr lang="en-US" dirty="0"/>
              <a:t>Sources: Olive oil, ghee, nuts, seeds, avocado</a:t>
            </a:r>
          </a:p>
          <a:p>
            <a:endParaRPr lang="en-US" dirty="0"/>
          </a:p>
          <a:p>
            <a:r>
              <a:rPr lang="en-US" dirty="0"/>
              <a:t>Protein should be 20% of daily calories</a:t>
            </a:r>
          </a:p>
          <a:p>
            <a:endParaRPr lang="en-US" dirty="0"/>
          </a:p>
          <a:p>
            <a:r>
              <a:rPr lang="en-US" dirty="0"/>
              <a:t>5% Carbs or under 50 Grams daily</a:t>
            </a:r>
          </a:p>
          <a:p>
            <a:r>
              <a:rPr lang="en-US" dirty="0"/>
              <a:t>Should come from complex carbs such as fruits and vegetables that are high in antioxidants</a:t>
            </a:r>
          </a:p>
          <a:p>
            <a:endParaRPr lang="en-US" dirty="0"/>
          </a:p>
          <a:p>
            <a:endParaRPr lang="en-US" dirty="0"/>
          </a:p>
        </p:txBody>
      </p:sp>
    </p:spTree>
    <p:extLst>
      <p:ext uri="{BB962C8B-B14F-4D97-AF65-F5344CB8AC3E}">
        <p14:creationId xmlns:p14="http://schemas.microsoft.com/office/powerpoint/2010/main" val="3145418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994B1-6580-41CF-8622-147CA18E0B71}"/>
              </a:ext>
            </a:extLst>
          </p:cNvPr>
          <p:cNvSpPr>
            <a:spLocks noGrp="1"/>
          </p:cNvSpPr>
          <p:nvPr>
            <p:ph type="title"/>
          </p:nvPr>
        </p:nvSpPr>
        <p:spPr>
          <a:xfrm>
            <a:off x="675065" y="609600"/>
            <a:ext cx="2930518" cy="1320800"/>
          </a:xfrm>
        </p:spPr>
        <p:txBody>
          <a:bodyPr anchor="ctr">
            <a:normAutofit/>
          </a:bodyPr>
          <a:lstStyle/>
          <a:p>
            <a:endParaRPr lang="en-US"/>
          </a:p>
        </p:txBody>
      </p:sp>
      <p:sp>
        <p:nvSpPr>
          <p:cNvPr id="12" name="Content Placeholder 11">
            <a:extLst>
              <a:ext uri="{FF2B5EF4-FFF2-40B4-BE49-F238E27FC236}">
                <a16:creationId xmlns:a16="http://schemas.microsoft.com/office/drawing/2014/main" id="{D2EA7852-1EAB-483F-BD93-FBE8932954DB}"/>
              </a:ext>
            </a:extLst>
          </p:cNvPr>
          <p:cNvSpPr>
            <a:spLocks noGrp="1"/>
          </p:cNvSpPr>
          <p:nvPr>
            <p:ph idx="1"/>
          </p:nvPr>
        </p:nvSpPr>
        <p:spPr>
          <a:xfrm>
            <a:off x="671361" y="5457524"/>
            <a:ext cx="8347511" cy="583838"/>
          </a:xfrm>
        </p:spPr>
        <p:txBody>
          <a:bodyPr>
            <a:normAutofit fontScale="92500" lnSpcReduction="10000"/>
          </a:bodyPr>
          <a:lstStyle/>
          <a:p>
            <a:r>
              <a:rPr lang="en-US" b="1" dirty="0"/>
              <a:t>CICO:</a:t>
            </a:r>
            <a:r>
              <a:rPr lang="en-US" dirty="0"/>
              <a:t> A calorie is a calorie, it does not matter what type of calorie it is, they are all equivalent.</a:t>
            </a:r>
          </a:p>
        </p:txBody>
      </p:sp>
      <p:pic>
        <p:nvPicPr>
          <p:cNvPr id="10" name="Content Placeholder 4">
            <a:extLst>
              <a:ext uri="{FF2B5EF4-FFF2-40B4-BE49-F238E27FC236}">
                <a16:creationId xmlns:a16="http://schemas.microsoft.com/office/drawing/2014/main" id="{DC7F44CE-6D6E-4F6B-BA80-F7450D94DD4F}"/>
              </a:ext>
            </a:extLst>
          </p:cNvPr>
          <p:cNvPicPr>
            <a:picLocks noChangeAspect="1"/>
          </p:cNvPicPr>
          <p:nvPr/>
        </p:nvPicPr>
        <p:blipFill>
          <a:blip r:embed="rId2"/>
          <a:stretch>
            <a:fillRect/>
          </a:stretch>
        </p:blipFill>
        <p:spPr>
          <a:xfrm>
            <a:off x="577516" y="0"/>
            <a:ext cx="8697983" cy="2160589"/>
          </a:xfrm>
          <a:prstGeom prst="rect">
            <a:avLst/>
          </a:prstGeom>
        </p:spPr>
      </p:pic>
      <p:pic>
        <p:nvPicPr>
          <p:cNvPr id="7" name="Picture 6">
            <a:extLst>
              <a:ext uri="{FF2B5EF4-FFF2-40B4-BE49-F238E27FC236}">
                <a16:creationId xmlns:a16="http://schemas.microsoft.com/office/drawing/2014/main" id="{8F9A3FF6-BA83-4498-BD5B-17D5892CE648}"/>
              </a:ext>
            </a:extLst>
          </p:cNvPr>
          <p:cNvPicPr>
            <a:picLocks noChangeAspect="1"/>
          </p:cNvPicPr>
          <p:nvPr/>
        </p:nvPicPr>
        <p:blipFill>
          <a:blip r:embed="rId3"/>
          <a:stretch>
            <a:fillRect/>
          </a:stretch>
        </p:blipFill>
        <p:spPr>
          <a:xfrm>
            <a:off x="770022" y="2242687"/>
            <a:ext cx="8505478" cy="3031957"/>
          </a:xfrm>
          <a:prstGeom prst="rect">
            <a:avLst/>
          </a:prstGeom>
        </p:spPr>
      </p:pic>
    </p:spTree>
    <p:extLst>
      <p:ext uri="{BB962C8B-B14F-4D97-AF65-F5344CB8AC3E}">
        <p14:creationId xmlns:p14="http://schemas.microsoft.com/office/powerpoint/2010/main" val="2993016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0CBD54D-42CE-45E0-A71B-5B14298A7FC4}"/>
              </a:ext>
            </a:extLst>
          </p:cNvPr>
          <p:cNvSpPr>
            <a:spLocks noGrp="1"/>
          </p:cNvSpPr>
          <p:nvPr>
            <p:ph idx="1"/>
          </p:nvPr>
        </p:nvSpPr>
        <p:spPr>
          <a:xfrm>
            <a:off x="685167" y="2160589"/>
            <a:ext cx="3720916" cy="3560733"/>
          </a:xfrm>
        </p:spPr>
        <p:txBody>
          <a:bodyPr>
            <a:normAutofit/>
          </a:bodyPr>
          <a:lstStyle/>
          <a:p>
            <a:r>
              <a:rPr lang="en-US" b="1"/>
              <a:t>Hormone Theory</a:t>
            </a:r>
            <a:r>
              <a:rPr lang="en-US"/>
              <a:t>: The accumulation of fat mass is a result of dietary carbohydrates leading to elevated insulin levels which shifts metabolism into fat storage and away from fat oxidation.</a:t>
            </a:r>
          </a:p>
          <a:p>
            <a:endParaRPr lang="en-US"/>
          </a:p>
          <a:p>
            <a:endParaRPr lang="en-US" dirty="0"/>
          </a:p>
        </p:txBody>
      </p:sp>
      <p:pic>
        <p:nvPicPr>
          <p:cNvPr id="6" name="Picture 5" descr="3">
            <a:hlinkClick r:id="rId2"/>
            <a:extLst>
              <a:ext uri="{FF2B5EF4-FFF2-40B4-BE49-F238E27FC236}">
                <a16:creationId xmlns:a16="http://schemas.microsoft.com/office/drawing/2014/main" id="{DDAB1E97-ACA5-4FC5-88D8-A29669E315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4035" y="1640567"/>
            <a:ext cx="4602747" cy="3072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0610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5" name="Content Placeholder 4">
            <a:extLst>
              <a:ext uri="{FF2B5EF4-FFF2-40B4-BE49-F238E27FC236}">
                <a16:creationId xmlns:a16="http://schemas.microsoft.com/office/drawing/2014/main" id="{5E873F24-7968-4E12-AA95-360C3DC811CD}"/>
              </a:ext>
            </a:extLst>
          </p:cNvPr>
          <p:cNvPicPr>
            <a:picLocks noGrp="1" noChangeAspect="1"/>
          </p:cNvPicPr>
          <p:nvPr>
            <p:ph idx="1"/>
          </p:nvPr>
        </p:nvPicPr>
        <p:blipFill>
          <a:blip r:embed="rId2"/>
          <a:stretch>
            <a:fillRect/>
          </a:stretch>
        </p:blipFill>
        <p:spPr>
          <a:xfrm>
            <a:off x="1637676" y="1066377"/>
            <a:ext cx="6479396" cy="4604800"/>
          </a:xfrm>
          <a:prstGeom prst="rect">
            <a:avLst/>
          </a:prstGeom>
        </p:spPr>
      </p:pic>
    </p:spTree>
    <p:extLst>
      <p:ext uri="{BB962C8B-B14F-4D97-AF65-F5344CB8AC3E}">
        <p14:creationId xmlns:p14="http://schemas.microsoft.com/office/powerpoint/2010/main" val="1490055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3C581-9017-4C0C-8532-7E79470D6A72}"/>
              </a:ext>
            </a:extLst>
          </p:cNvPr>
          <p:cNvSpPr>
            <a:spLocks noGrp="1"/>
          </p:cNvSpPr>
          <p:nvPr>
            <p:ph type="title"/>
          </p:nvPr>
        </p:nvSpPr>
        <p:spPr/>
        <p:txBody>
          <a:bodyPr/>
          <a:lstStyle/>
          <a:p>
            <a:pPr algn="ctr"/>
            <a:r>
              <a:rPr lang="en-US" dirty="0"/>
              <a:t>Keto vs Low Calorie</a:t>
            </a:r>
          </a:p>
        </p:txBody>
      </p:sp>
      <p:sp>
        <p:nvSpPr>
          <p:cNvPr id="3" name="Content Placeholder 2">
            <a:extLst>
              <a:ext uri="{FF2B5EF4-FFF2-40B4-BE49-F238E27FC236}">
                <a16:creationId xmlns:a16="http://schemas.microsoft.com/office/drawing/2014/main" id="{EC7177B1-B9E5-481B-80F0-7B20970BC265}"/>
              </a:ext>
            </a:extLst>
          </p:cNvPr>
          <p:cNvSpPr>
            <a:spLocks noGrp="1"/>
          </p:cNvSpPr>
          <p:nvPr>
            <p:ph idx="1"/>
          </p:nvPr>
        </p:nvSpPr>
        <p:spPr/>
        <p:txBody>
          <a:bodyPr/>
          <a:lstStyle/>
          <a:p>
            <a:r>
              <a:rPr lang="en-US" dirty="0"/>
              <a:t>Study of 17 overweight or obese men.  They all followed high carb for 4 weeks then followed up with either reduce calorie or keto.</a:t>
            </a:r>
          </a:p>
          <a:p>
            <a:endParaRPr lang="en-US" dirty="0"/>
          </a:p>
          <a:p>
            <a:r>
              <a:rPr lang="en-US" dirty="0"/>
              <a:t>Reduced calorie group lost 0.8kg (with 0.5 kg from body fat)</a:t>
            </a:r>
          </a:p>
          <a:p>
            <a:endParaRPr lang="en-US" dirty="0"/>
          </a:p>
          <a:p>
            <a:r>
              <a:rPr lang="en-US" dirty="0"/>
              <a:t>Keto diet lost 1.6 Kg but only 0.2kg from body fat and that was in a 15 day period.  The keto diet did show lower insulin levels.</a:t>
            </a:r>
          </a:p>
          <a:p>
            <a:r>
              <a:rPr lang="en-US" dirty="0"/>
              <a:t>The keto diet is beneficial for seizure disorders and some brain tumors.</a:t>
            </a:r>
          </a:p>
          <a:p>
            <a:r>
              <a:rPr lang="en-US" dirty="0"/>
              <a:t>There is no evidence that it has a benefit over low calorie diet but some people with automatically reduce calories with Keto because of the lower processed sugar laden food.</a:t>
            </a:r>
          </a:p>
        </p:txBody>
      </p:sp>
    </p:spTree>
    <p:extLst>
      <p:ext uri="{BB962C8B-B14F-4D97-AF65-F5344CB8AC3E}">
        <p14:creationId xmlns:p14="http://schemas.microsoft.com/office/powerpoint/2010/main" val="771549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2A497-FFA9-4DF4-9F56-ED3536B7013C}"/>
              </a:ext>
            </a:extLst>
          </p:cNvPr>
          <p:cNvSpPr>
            <a:spLocks noGrp="1"/>
          </p:cNvSpPr>
          <p:nvPr>
            <p:ph type="title"/>
          </p:nvPr>
        </p:nvSpPr>
        <p:spPr/>
        <p:txBody>
          <a:bodyPr/>
          <a:lstStyle/>
          <a:p>
            <a:pPr algn="ctr"/>
            <a:r>
              <a:rPr lang="en-US" dirty="0"/>
              <a:t>Paleo Diet</a:t>
            </a:r>
          </a:p>
        </p:txBody>
      </p:sp>
      <p:sp>
        <p:nvSpPr>
          <p:cNvPr id="3" name="Content Placeholder 2">
            <a:extLst>
              <a:ext uri="{FF2B5EF4-FFF2-40B4-BE49-F238E27FC236}">
                <a16:creationId xmlns:a16="http://schemas.microsoft.com/office/drawing/2014/main" id="{710825CE-9204-4E0C-9566-DD6AF6533789}"/>
              </a:ext>
            </a:extLst>
          </p:cNvPr>
          <p:cNvSpPr>
            <a:spLocks noGrp="1"/>
          </p:cNvSpPr>
          <p:nvPr>
            <p:ph idx="1"/>
          </p:nvPr>
        </p:nvSpPr>
        <p:spPr/>
        <p:txBody>
          <a:bodyPr/>
          <a:lstStyle/>
          <a:p>
            <a:pPr algn="ctr"/>
            <a:r>
              <a:rPr lang="en-US" dirty="0"/>
              <a:t>Hunter Gather Diet</a:t>
            </a:r>
          </a:p>
          <a:p>
            <a:r>
              <a:rPr lang="en-US" dirty="0"/>
              <a:t>Allowable food: Unprocessed animal and plants including meat, fish, eggs, vegetables, fruits, nuts, and seeds.</a:t>
            </a:r>
          </a:p>
          <a:p>
            <a:endParaRPr lang="en-US" dirty="0"/>
          </a:p>
          <a:p>
            <a:r>
              <a:rPr lang="en-US" dirty="0"/>
              <a:t>Eliminate: Sugar, dairy and grains</a:t>
            </a:r>
          </a:p>
        </p:txBody>
      </p:sp>
    </p:spTree>
    <p:extLst>
      <p:ext uri="{BB962C8B-B14F-4D97-AF65-F5344CB8AC3E}">
        <p14:creationId xmlns:p14="http://schemas.microsoft.com/office/powerpoint/2010/main" val="3615934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5D19093-F559-407F-B04D-D1B24BE0599F}"/>
              </a:ext>
            </a:extLst>
          </p:cNvPr>
          <p:cNvSpPr>
            <a:spLocks noChangeArrowheads="1"/>
          </p:cNvSpPr>
          <p:nvPr/>
        </p:nvSpPr>
        <p:spPr bwMode="auto">
          <a:xfrm>
            <a:off x="828675" y="346655"/>
            <a:ext cx="9486146" cy="5536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6960" tIns="126960" rIns="91440" bIns="15870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231F20"/>
                </a:solidFill>
                <a:effectLst/>
                <a:latin typeface="&amp;quot"/>
              </a:rPr>
              <a:t>W</a:t>
            </a:r>
            <a:r>
              <a:rPr kumimoji="0" lang="en-US" altLang="en-US" sz="2800" b="1" i="0" u="none" strike="noStrike" cap="none" normalizeH="0" baseline="0" dirty="0" bmk="">
                <a:ln>
                  <a:noFill/>
                </a:ln>
                <a:solidFill>
                  <a:srgbClr val="231F20"/>
                </a:solidFill>
                <a:effectLst/>
                <a:latin typeface="&amp;quot"/>
              </a:rPr>
              <a:t>eight Loss and Waist Circumference</a:t>
            </a:r>
            <a:endParaRPr kumimoji="0" lang="en-US" altLang="en-US" sz="2800" b="1"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231F20"/>
                </a:solidFill>
                <a:effectLst/>
                <a:latin typeface="&amp;quot"/>
              </a:rPr>
              <a:t>This graph shows the amount of </a:t>
            </a:r>
            <a:r>
              <a:rPr kumimoji="0" lang="en-US" altLang="en-US" sz="1300" b="0" i="0" u="none" strike="noStrike" cap="none" normalizeH="0" baseline="0" dirty="0">
                <a:ln>
                  <a:noFill/>
                </a:ln>
                <a:solidFill>
                  <a:srgbClr val="05A2D3"/>
                </a:solidFill>
                <a:effectLst/>
                <a:latin typeface="&amp;quot"/>
                <a:hlinkClick r:id="rId2"/>
              </a:rPr>
              <a:t>weight loss</a:t>
            </a:r>
            <a:r>
              <a:rPr kumimoji="0" lang="en-US" altLang="en-US" sz="1300" b="0" i="0" u="none" strike="noStrike" cap="none" normalizeH="0" baseline="0" dirty="0">
                <a:ln>
                  <a:noFill/>
                </a:ln>
                <a:solidFill>
                  <a:srgbClr val="231F20"/>
                </a:solidFill>
                <a:effectLst/>
                <a:latin typeface="&amp;quot"/>
              </a:rPr>
              <a:t> in the studies.</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  </a:t>
            </a:r>
            <a:r>
              <a:rPr kumimoji="0" lang="en-US" altLang="en-US" sz="22200" b="0" i="0" u="none" strike="noStrike" cap="none" normalizeH="0" baseline="0" dirty="0">
                <a:ln>
                  <a:noFill/>
                </a:ln>
                <a:solidFill>
                  <a:schemeClr val="tx1"/>
                </a:solidFill>
                <a:effectLst/>
                <a:latin typeface="Arial" panose="020B0604020202020204" pitchFamily="34" charset="0"/>
              </a:rPr>
              <a:t>      </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231F20"/>
                </a:solidFill>
                <a:effectLst/>
                <a:latin typeface="&amp;quot"/>
              </a:rPr>
              <a:t>* In </a:t>
            </a:r>
            <a:r>
              <a:rPr kumimoji="0" lang="en-US" altLang="en-US" sz="1300" b="0" i="0" u="none" strike="noStrike" cap="none" normalizeH="0" baseline="0" dirty="0" err="1">
                <a:ln>
                  <a:noFill/>
                </a:ln>
                <a:solidFill>
                  <a:srgbClr val="231F20"/>
                </a:solidFill>
                <a:effectLst/>
                <a:latin typeface="&amp;quot"/>
              </a:rPr>
              <a:t>Lindeberg</a:t>
            </a:r>
            <a:r>
              <a:rPr kumimoji="0" lang="en-US" altLang="en-US" sz="1300" b="0" i="0" u="none" strike="noStrike" cap="none" normalizeH="0" baseline="0" dirty="0">
                <a:ln>
                  <a:noFill/>
                </a:ln>
                <a:solidFill>
                  <a:srgbClr val="231F20"/>
                </a:solidFill>
                <a:effectLst/>
                <a:latin typeface="&amp;quot"/>
              </a:rPr>
              <a:t>, et al (</a:t>
            </a:r>
            <a:r>
              <a:rPr kumimoji="0" lang="en-US" altLang="en-US" sz="1300" b="0" i="0" u="none" strike="noStrike" cap="none" normalizeH="0" baseline="0" dirty="0">
                <a:ln>
                  <a:noFill/>
                </a:ln>
                <a:solidFill>
                  <a:srgbClr val="F0533A"/>
                </a:solidFill>
                <a:effectLst/>
                <a:latin typeface="&amp;quot"/>
                <a:hlinkClick r:id="rId3"/>
              </a:rPr>
              <a:t>1</a:t>
            </a:r>
            <a:r>
              <a:rPr kumimoji="0" lang="en-US" altLang="en-US" sz="1300" b="0" i="0" u="none" strike="noStrike" cap="none" normalizeH="0" baseline="0" dirty="0">
                <a:ln>
                  <a:noFill/>
                </a:ln>
                <a:solidFill>
                  <a:srgbClr val="231F20"/>
                </a:solidFill>
                <a:effectLst/>
                <a:latin typeface="&amp;quot"/>
              </a:rPr>
              <a:t>), the weight loss difference was not statistically significant.</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231F20"/>
                </a:solidFill>
                <a:effectLst/>
                <a:latin typeface="&amp;quot"/>
              </a:rPr>
              <a:t>I did not include </a:t>
            </a:r>
            <a:r>
              <a:rPr kumimoji="0" lang="en-US" altLang="en-US" sz="1300" b="0" i="0" u="none" strike="noStrike" cap="none" normalizeH="0" baseline="0" dirty="0" err="1">
                <a:ln>
                  <a:noFill/>
                </a:ln>
                <a:solidFill>
                  <a:srgbClr val="231F20"/>
                </a:solidFill>
                <a:effectLst/>
                <a:latin typeface="&amp;quot"/>
              </a:rPr>
              <a:t>Frassetto</a:t>
            </a:r>
            <a:r>
              <a:rPr kumimoji="0" lang="en-US" altLang="en-US" sz="1300" b="0" i="0" u="none" strike="noStrike" cap="none" normalizeH="0" baseline="0" dirty="0">
                <a:ln>
                  <a:noFill/>
                </a:ln>
                <a:solidFill>
                  <a:srgbClr val="231F20"/>
                </a:solidFill>
                <a:effectLst/>
                <a:latin typeface="&amp;quot"/>
              </a:rPr>
              <a:t>, et al (</a:t>
            </a:r>
            <a:r>
              <a:rPr kumimoji="0" lang="en-US" altLang="en-US" sz="1300" b="0" i="0" u="none" strike="noStrike" cap="none" normalizeH="0" baseline="0" dirty="0">
                <a:ln>
                  <a:noFill/>
                </a:ln>
                <a:solidFill>
                  <a:srgbClr val="F0533A"/>
                </a:solidFill>
                <a:effectLst/>
                <a:latin typeface="&amp;quot"/>
                <a:hlinkClick r:id="rId4"/>
              </a:rPr>
              <a:t>4</a:t>
            </a:r>
            <a:r>
              <a:rPr kumimoji="0" lang="en-US" altLang="en-US" sz="1300" b="0" i="0" u="none" strike="noStrike" cap="none" normalizeH="0" baseline="0" dirty="0">
                <a:ln>
                  <a:noFill/>
                </a:ln>
                <a:solidFill>
                  <a:srgbClr val="231F20"/>
                </a:solidFill>
                <a:effectLst/>
                <a:latin typeface="&amp;quot"/>
              </a:rPr>
              <a:t>) because they controlled for calories to make sure that the participants didn't lose weight.</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231F20"/>
                </a:solidFill>
                <a:effectLst/>
                <a:latin typeface="&amp;quot"/>
              </a:rPr>
              <a:t>There are several things worth mentioning here: </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300" b="0" i="0" u="none" strike="noStrike" cap="none" normalizeH="0" baseline="0" dirty="0">
                <a:ln>
                  <a:noFill/>
                </a:ln>
                <a:solidFill>
                  <a:srgbClr val="231F20"/>
                </a:solidFill>
                <a:effectLst/>
                <a:latin typeface="&amp;quot"/>
              </a:rPr>
              <a:t>None of the participants were instructed to restrict </a:t>
            </a:r>
            <a:r>
              <a:rPr kumimoji="0" lang="en-US" altLang="en-US" sz="1300" b="0" i="0" u="none" strike="noStrike" cap="none" normalizeH="0" baseline="0" dirty="0">
                <a:ln>
                  <a:noFill/>
                </a:ln>
                <a:solidFill>
                  <a:srgbClr val="05A2D3"/>
                </a:solidFill>
                <a:effectLst/>
                <a:latin typeface="&amp;quot"/>
                <a:hlinkClick r:id="rId5"/>
              </a:rPr>
              <a:t>calories</a:t>
            </a:r>
            <a:r>
              <a:rPr kumimoji="0" lang="en-US" altLang="en-US" sz="1300" b="0" i="0" u="none" strike="noStrike" cap="none" normalizeH="0" baseline="0" dirty="0">
                <a:ln>
                  <a:noFill/>
                </a:ln>
                <a:solidFill>
                  <a:srgbClr val="231F20"/>
                </a:solidFill>
                <a:effectLst/>
                <a:latin typeface="&amp;quot"/>
              </a:rPr>
              <a:t>, but they spontaneously reduced calorie intake by 300-900 calories per day.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300" b="0" i="0" u="none" strike="noStrike" cap="none" normalizeH="0" baseline="0" dirty="0">
                <a:ln>
                  <a:noFill/>
                </a:ln>
                <a:solidFill>
                  <a:srgbClr val="231F20"/>
                </a:solidFill>
                <a:effectLst/>
                <a:latin typeface="&amp;quot"/>
              </a:rPr>
              <a:t>The participants ended up eating much fewer </a:t>
            </a:r>
            <a:r>
              <a:rPr kumimoji="0" lang="en-US" altLang="en-US" sz="1300" b="0" i="0" u="none" strike="noStrike" cap="none" normalizeH="0" baseline="0" dirty="0">
                <a:ln>
                  <a:noFill/>
                </a:ln>
                <a:solidFill>
                  <a:srgbClr val="05A2D3"/>
                </a:solidFill>
                <a:effectLst/>
                <a:latin typeface="&amp;quot"/>
                <a:hlinkClick r:id="rId6"/>
              </a:rPr>
              <a:t>carbs</a:t>
            </a:r>
            <a:r>
              <a:rPr kumimoji="0" lang="en-US" altLang="en-US" sz="1300" b="0" i="0" u="none" strike="noStrike" cap="none" normalizeH="0" baseline="0" dirty="0">
                <a:ln>
                  <a:noFill/>
                </a:ln>
                <a:solidFill>
                  <a:srgbClr val="231F20"/>
                </a:solidFill>
                <a:effectLst/>
                <a:latin typeface="&amp;quot"/>
              </a:rPr>
              <a:t> and more protein, compared to what they were eating before.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231F20"/>
                </a:solidFill>
                <a:effectLst/>
                <a:latin typeface="&amp;quot"/>
              </a:rPr>
              <a:t>The graph below shows the effect on waist circumference (a marker for the harmful visceral fat around the organs).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2056" name="Picture 8" descr="weight loss and waist circumference">
            <a:extLst>
              <a:ext uri="{FF2B5EF4-FFF2-40B4-BE49-F238E27FC236}">
                <a16:creationId xmlns:a16="http://schemas.microsoft.com/office/drawing/2014/main" id="{D7EADD3C-2860-4EDB-A114-E1DF6F124BA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3138" y="896937"/>
            <a:ext cx="5334000" cy="3524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0970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CD966EA-0C40-41BE-B01B-64807FE2A996}"/>
              </a:ext>
            </a:extLst>
          </p:cNvPr>
          <p:cNvSpPr>
            <a:spLocks noChangeArrowheads="1"/>
          </p:cNvSpPr>
          <p:nvPr/>
        </p:nvSpPr>
        <p:spPr bwMode="auto">
          <a:xfrm>
            <a:off x="371474" y="376587"/>
            <a:ext cx="12811125" cy="5247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231F20"/>
                </a:solidFill>
                <a:effectLst/>
                <a:latin typeface="&amp;quot"/>
              </a:rPr>
              <a:t>The graph </a:t>
            </a:r>
            <a:r>
              <a:rPr lang="en-US" altLang="en-US" sz="1300" dirty="0">
                <a:solidFill>
                  <a:srgbClr val="231F20"/>
                </a:solidFill>
                <a:latin typeface="&amp;quot"/>
              </a:rPr>
              <a:t>above </a:t>
            </a:r>
            <a:r>
              <a:rPr kumimoji="0" lang="en-US" altLang="en-US" sz="1300" b="0" i="0" u="none" strike="noStrike" cap="none" normalizeH="0" baseline="0" dirty="0">
                <a:ln>
                  <a:noFill/>
                </a:ln>
                <a:solidFill>
                  <a:srgbClr val="231F20"/>
                </a:solidFill>
                <a:effectLst/>
                <a:latin typeface="&amp;quot"/>
              </a:rPr>
              <a:t>shows the effect on waist circumference (a marker for the harmful visceral fat around the organs).</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  </a:t>
            </a:r>
            <a:r>
              <a:rPr kumimoji="0" lang="en-US" altLang="en-US" sz="1300" b="0" i="0" u="none" strike="noStrike" cap="none" normalizeH="0" baseline="0" dirty="0">
                <a:ln>
                  <a:noFill/>
                </a:ln>
                <a:solidFill>
                  <a:srgbClr val="231F20"/>
                </a:solidFill>
                <a:effectLst/>
                <a:latin typeface="&amp;quot"/>
              </a:rPr>
              <a:t>The studies had statistically significant reductions in waist circumference, which should translate to a reduced risk of diseases like diabetes and cardiovascular disease.</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231F20"/>
                </a:solidFill>
                <a:effectLst/>
                <a:latin typeface="&amp;quot"/>
              </a:rPr>
              <a:t>It is worth mentioning again that </a:t>
            </a:r>
            <a:r>
              <a:rPr kumimoji="0" lang="en-US" altLang="en-US" sz="1300" b="0" i="0" u="none" strike="noStrike" cap="none" normalizeH="0" baseline="0" dirty="0" err="1">
                <a:ln>
                  <a:noFill/>
                </a:ln>
                <a:solidFill>
                  <a:srgbClr val="231F20"/>
                </a:solidFill>
                <a:effectLst/>
                <a:latin typeface="&amp;quot"/>
              </a:rPr>
              <a:t>Ryberg</a:t>
            </a:r>
            <a:r>
              <a:rPr kumimoji="0" lang="en-US" altLang="en-US" sz="1300" b="0" i="0" u="none" strike="noStrike" cap="none" normalizeH="0" baseline="0" dirty="0">
                <a:ln>
                  <a:noFill/>
                </a:ln>
                <a:solidFill>
                  <a:srgbClr val="231F20"/>
                </a:solidFill>
                <a:effectLst/>
                <a:latin typeface="&amp;quot"/>
              </a:rPr>
              <a:t>, et al (</a:t>
            </a:r>
            <a:r>
              <a:rPr kumimoji="0" lang="en-US" altLang="en-US" sz="1300" b="0" i="0" u="none" strike="noStrike" cap="none" normalizeH="0" baseline="0" dirty="0">
                <a:ln>
                  <a:noFill/>
                </a:ln>
                <a:solidFill>
                  <a:srgbClr val="F0533A"/>
                </a:solidFill>
                <a:effectLst/>
                <a:latin typeface="&amp;quot"/>
                <a:hlinkClick r:id="rId2"/>
              </a:rPr>
              <a:t>5</a:t>
            </a:r>
            <a:r>
              <a:rPr kumimoji="0" lang="en-US" altLang="en-US" sz="1300" b="0" i="0" u="none" strike="noStrike" cap="none" normalizeH="0" baseline="0" dirty="0">
                <a:ln>
                  <a:noFill/>
                </a:ln>
                <a:solidFill>
                  <a:srgbClr val="231F20"/>
                </a:solidFill>
                <a:effectLst/>
                <a:latin typeface="&amp;quot"/>
              </a:rPr>
              <a:t>) had an average reduction in liver fat of 47% after 5 weeks on the paleo diet, which is very impressive.</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4" name="Picture 2" descr="paleo diet and waist circumference">
            <a:extLst>
              <a:ext uri="{FF2B5EF4-FFF2-40B4-BE49-F238E27FC236}">
                <a16:creationId xmlns:a16="http://schemas.microsoft.com/office/drawing/2014/main" id="{92531E36-8825-40EC-8265-9FF8D8D26E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3299" y="1111250"/>
            <a:ext cx="5604867" cy="3371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4933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1193D0-B776-4FFF-A343-0D00D6390B81}"/>
              </a:ext>
            </a:extLst>
          </p:cNvPr>
          <p:cNvSpPr>
            <a:spLocks noChangeArrowheads="1"/>
          </p:cNvSpPr>
          <p:nvPr/>
        </p:nvSpPr>
        <p:spPr bwMode="auto">
          <a:xfrm>
            <a:off x="0" y="-6442387"/>
            <a:ext cx="9405203" cy="1334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285660" rIns="91440" bIns="952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1"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800" b="1"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1"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800" b="1"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1"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800" b="1"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1"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800" b="1"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1"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800" b="1"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1"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800" b="1"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1"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1"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800" b="1"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231F20"/>
                </a:solidFill>
                <a:effectLst/>
                <a:latin typeface="&amp;quot"/>
              </a:rPr>
              <a:t>C</a:t>
            </a:r>
            <a:r>
              <a:rPr kumimoji="0" lang="en-US" altLang="en-US" sz="2800" b="1" i="0" u="none" strike="noStrike" cap="none" normalizeH="0" baseline="0" dirty="0" bmk="">
                <a:ln>
                  <a:noFill/>
                </a:ln>
                <a:solidFill>
                  <a:srgbClr val="231F20"/>
                </a:solidFill>
                <a:effectLst/>
                <a:latin typeface="&amp;quot"/>
              </a:rPr>
              <a:t>holesterol and Triglycerides</a:t>
            </a:r>
            <a:endParaRPr kumimoji="0" lang="en-US" altLang="en-US" sz="2800" b="1"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231F20"/>
                </a:solidFill>
                <a:effectLst/>
                <a:latin typeface="&amp;quot"/>
              </a:rPr>
              <a:t>Four of the studies (2-5) reported changes in Total Cholesterol, LDL Cholesterol, HDL Cholesterol and Blood Triglycerides: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rgbClr val="231F20"/>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solidFill>
                <a:srgbClr val="231F20"/>
              </a:solidFill>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  </a:t>
            </a:r>
            <a:r>
              <a:rPr kumimoji="0" lang="en-US" altLang="en-US" sz="22000" b="0" i="0" u="none" strike="noStrike" cap="none" normalizeH="0" baseline="0" dirty="0">
                <a:ln>
                  <a:noFill/>
                </a:ln>
                <a:solidFill>
                  <a:schemeClr val="tx1"/>
                </a:solidFill>
                <a:effectLst/>
                <a:latin typeface="Arial" panose="020B0604020202020204" pitchFamily="34" charset="0"/>
              </a:rPr>
              <a:t>      </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231F20"/>
                </a:solidFill>
                <a:effectLst/>
                <a:latin typeface="&amp;quot"/>
              </a:rPr>
              <a:t>There were reductions in Total Cholesterol in two studies (</a:t>
            </a:r>
            <a:r>
              <a:rPr kumimoji="0" lang="en-US" altLang="en-US" sz="1300" b="0" i="0" u="none" strike="noStrike" cap="none" normalizeH="0" baseline="0" dirty="0">
                <a:ln>
                  <a:noFill/>
                </a:ln>
                <a:solidFill>
                  <a:srgbClr val="F0533A"/>
                </a:solidFill>
                <a:effectLst/>
                <a:latin typeface="&amp;quot"/>
                <a:hlinkClick r:id="rId2"/>
              </a:rPr>
              <a:t>4</a:t>
            </a:r>
            <a:r>
              <a:rPr kumimoji="0" lang="en-US" altLang="en-US" sz="1300" b="0" i="0" u="none" strike="noStrike" cap="none" normalizeH="0" baseline="0" dirty="0">
                <a:ln>
                  <a:noFill/>
                </a:ln>
                <a:solidFill>
                  <a:srgbClr val="231F20"/>
                </a:solidFill>
                <a:effectLst/>
                <a:latin typeface="&amp;quot"/>
              </a:rPr>
              <a:t>, </a:t>
            </a:r>
            <a:r>
              <a:rPr kumimoji="0" lang="en-US" altLang="en-US" sz="1300" b="0" i="0" u="none" strike="noStrike" cap="none" normalizeH="0" baseline="0" dirty="0">
                <a:ln>
                  <a:noFill/>
                </a:ln>
                <a:solidFill>
                  <a:srgbClr val="F0533A"/>
                </a:solidFill>
                <a:effectLst/>
                <a:latin typeface="&amp;quot"/>
                <a:hlinkClick r:id="rId3"/>
              </a:rPr>
              <a:t>5</a:t>
            </a:r>
            <a:r>
              <a:rPr kumimoji="0" lang="en-US" altLang="en-US" sz="1300" b="0" i="0" u="none" strike="noStrike" cap="none" normalizeH="0" baseline="0" dirty="0">
                <a:ln>
                  <a:noFill/>
                </a:ln>
                <a:solidFill>
                  <a:srgbClr val="231F20"/>
                </a:solidFill>
                <a:effectLst/>
                <a:latin typeface="&amp;quot"/>
              </a:rPr>
              <a:t>), but the difference was not statistically significant in the other two (</a:t>
            </a:r>
            <a:r>
              <a:rPr kumimoji="0" lang="en-US" altLang="en-US" sz="1300" b="0" i="0" u="none" strike="noStrike" cap="none" normalizeH="0" baseline="0" dirty="0">
                <a:ln>
                  <a:noFill/>
                </a:ln>
                <a:solidFill>
                  <a:srgbClr val="F0533A"/>
                </a:solidFill>
                <a:effectLst/>
                <a:latin typeface="&amp;quot"/>
                <a:hlinkClick r:id="rId4"/>
              </a:rPr>
              <a:t>2</a:t>
            </a:r>
            <a:r>
              <a:rPr kumimoji="0" lang="en-US" altLang="en-US" sz="1300" b="0" i="0" u="none" strike="noStrike" cap="none" normalizeH="0" baseline="0" dirty="0">
                <a:ln>
                  <a:noFill/>
                </a:ln>
                <a:solidFill>
                  <a:srgbClr val="231F20"/>
                </a:solidFill>
                <a:effectLst/>
                <a:latin typeface="&amp;quot"/>
              </a:rPr>
              <a:t>, </a:t>
            </a:r>
            <a:r>
              <a:rPr kumimoji="0" lang="en-US" altLang="en-US" sz="1300" b="0" i="0" u="none" strike="noStrike" cap="none" normalizeH="0" baseline="0" dirty="0">
                <a:ln>
                  <a:noFill/>
                </a:ln>
                <a:solidFill>
                  <a:srgbClr val="F0533A"/>
                </a:solidFill>
                <a:effectLst/>
                <a:latin typeface="&amp;quot"/>
                <a:hlinkClick r:id="rId5"/>
              </a:rPr>
              <a:t>3</a:t>
            </a:r>
            <a:r>
              <a:rPr kumimoji="0" lang="en-US" altLang="en-US" sz="1300" b="0" i="0" u="none" strike="noStrike" cap="none" normalizeH="0" baseline="0" dirty="0">
                <a:ln>
                  <a:noFill/>
                </a:ln>
                <a:solidFill>
                  <a:srgbClr val="231F20"/>
                </a:solidFill>
                <a:effectLst/>
                <a:latin typeface="&amp;quot"/>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4098" name="Picture 2" descr="paleo diet and total cholesterol">
            <a:extLst>
              <a:ext uri="{FF2B5EF4-FFF2-40B4-BE49-F238E27FC236}">
                <a16:creationId xmlns:a16="http://schemas.microsoft.com/office/drawing/2014/main" id="{AE3F3172-140B-4C8E-93E1-C33C7119682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3674" y="1876425"/>
            <a:ext cx="8588375" cy="410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9870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00FEC-2F5E-4FE7-A6B4-CB398DC4655B}"/>
              </a:ext>
            </a:extLst>
          </p:cNvPr>
          <p:cNvSpPr>
            <a:spLocks noGrp="1"/>
          </p:cNvSpPr>
          <p:nvPr>
            <p:ph type="title"/>
          </p:nvPr>
        </p:nvSpPr>
        <p:spPr/>
        <p:txBody>
          <a:bodyPr/>
          <a:lstStyle/>
          <a:p>
            <a:r>
              <a:rPr lang="en-US" b="1" dirty="0"/>
              <a:t>Blood Sugar and Insulin Levels</a:t>
            </a:r>
            <a:endParaRPr lang="en-US" dirty="0"/>
          </a:p>
        </p:txBody>
      </p:sp>
      <p:sp>
        <p:nvSpPr>
          <p:cNvPr id="3" name="Content Placeholder 2">
            <a:extLst>
              <a:ext uri="{FF2B5EF4-FFF2-40B4-BE49-F238E27FC236}">
                <a16:creationId xmlns:a16="http://schemas.microsoft.com/office/drawing/2014/main" id="{EC019027-A2F8-497D-98B9-6E4AC621A500}"/>
              </a:ext>
            </a:extLst>
          </p:cNvPr>
          <p:cNvSpPr>
            <a:spLocks noGrp="1"/>
          </p:cNvSpPr>
          <p:nvPr>
            <p:ph idx="1"/>
          </p:nvPr>
        </p:nvSpPr>
        <p:spPr/>
        <p:txBody>
          <a:bodyPr/>
          <a:lstStyle/>
          <a:p>
            <a:r>
              <a:rPr lang="en-US" dirty="0"/>
              <a:t>All of the studies looked at markers of blood sugar levels and insulin sensitivity.</a:t>
            </a:r>
          </a:p>
          <a:p>
            <a:r>
              <a:rPr lang="en-US" dirty="0"/>
              <a:t>However, they used many different methods, so there is no way to compare the results in a graph.</a:t>
            </a:r>
          </a:p>
          <a:p>
            <a:r>
              <a:rPr lang="en-US" dirty="0"/>
              <a:t>It is clear from looking at the studies that the paleo diet does lead to improvements in insulin sensitivity and glycemic control (</a:t>
            </a:r>
            <a:r>
              <a:rPr lang="en-US" dirty="0">
                <a:hlinkClick r:id="rId2"/>
              </a:rPr>
              <a:t>1</a:t>
            </a:r>
            <a:r>
              <a:rPr lang="en-US" dirty="0"/>
              <a:t>, </a:t>
            </a:r>
            <a:r>
              <a:rPr lang="en-US" dirty="0">
                <a:hlinkClick r:id="rId3"/>
              </a:rPr>
              <a:t>3</a:t>
            </a:r>
            <a:r>
              <a:rPr lang="en-US" dirty="0"/>
              <a:t>, </a:t>
            </a:r>
            <a:r>
              <a:rPr lang="en-US" dirty="0">
                <a:hlinkClick r:id="rId4"/>
              </a:rPr>
              <a:t>5</a:t>
            </a:r>
            <a:r>
              <a:rPr lang="en-US" dirty="0"/>
              <a:t>), although the results were not always statistically significant (</a:t>
            </a:r>
            <a:r>
              <a:rPr lang="en-US" dirty="0">
                <a:hlinkClick r:id="rId5"/>
              </a:rPr>
              <a:t>2</a:t>
            </a:r>
            <a:r>
              <a:rPr lang="en-US" dirty="0"/>
              <a:t>, </a:t>
            </a:r>
            <a:r>
              <a:rPr lang="en-US" dirty="0">
                <a:hlinkClick r:id="rId6"/>
              </a:rPr>
              <a:t>4</a:t>
            </a:r>
            <a:r>
              <a:rPr lang="en-US" dirty="0"/>
              <a:t>).</a:t>
            </a:r>
          </a:p>
          <a:p>
            <a:endParaRPr lang="en-US" dirty="0"/>
          </a:p>
        </p:txBody>
      </p:sp>
    </p:spTree>
    <p:extLst>
      <p:ext uri="{BB962C8B-B14F-4D97-AF65-F5344CB8AC3E}">
        <p14:creationId xmlns:p14="http://schemas.microsoft.com/office/powerpoint/2010/main" val="3842750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5" name="Content Placeholder 4">
            <a:extLst>
              <a:ext uri="{FF2B5EF4-FFF2-40B4-BE49-F238E27FC236}">
                <a16:creationId xmlns:a16="http://schemas.microsoft.com/office/drawing/2014/main" id="{26453580-3880-4F6D-9DC8-B5F194C763D3}"/>
              </a:ext>
            </a:extLst>
          </p:cNvPr>
          <p:cNvPicPr>
            <a:picLocks noGrp="1" noChangeAspect="1"/>
          </p:cNvPicPr>
          <p:nvPr>
            <p:ph idx="1"/>
          </p:nvPr>
        </p:nvPicPr>
        <p:blipFill>
          <a:blip r:embed="rId2"/>
          <a:stretch>
            <a:fillRect/>
          </a:stretch>
        </p:blipFill>
        <p:spPr>
          <a:xfrm>
            <a:off x="3512272" y="1066377"/>
            <a:ext cx="4604800" cy="4604800"/>
          </a:xfrm>
          <a:prstGeom prst="rect">
            <a:avLst/>
          </a:prstGeom>
        </p:spPr>
      </p:pic>
    </p:spTree>
    <p:extLst>
      <p:ext uri="{BB962C8B-B14F-4D97-AF65-F5344CB8AC3E}">
        <p14:creationId xmlns:p14="http://schemas.microsoft.com/office/powerpoint/2010/main" val="465605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A902F-6E6C-46A9-B52D-3851A263F4FB}"/>
              </a:ext>
            </a:extLst>
          </p:cNvPr>
          <p:cNvSpPr>
            <a:spLocks noGrp="1"/>
          </p:cNvSpPr>
          <p:nvPr>
            <p:ph type="title"/>
          </p:nvPr>
        </p:nvSpPr>
        <p:spPr/>
        <p:txBody>
          <a:bodyPr/>
          <a:lstStyle/>
          <a:p>
            <a:pPr algn="ctr"/>
            <a:r>
              <a:rPr lang="en-US" dirty="0"/>
              <a:t>Conclusions</a:t>
            </a:r>
          </a:p>
        </p:txBody>
      </p:sp>
      <p:sp>
        <p:nvSpPr>
          <p:cNvPr id="3" name="Content Placeholder 2">
            <a:extLst>
              <a:ext uri="{FF2B5EF4-FFF2-40B4-BE49-F238E27FC236}">
                <a16:creationId xmlns:a16="http://schemas.microsoft.com/office/drawing/2014/main" id="{9D5BD566-D8EA-4A29-86C1-D5F37A872849}"/>
              </a:ext>
            </a:extLst>
          </p:cNvPr>
          <p:cNvSpPr>
            <a:spLocks noGrp="1"/>
          </p:cNvSpPr>
          <p:nvPr>
            <p:ph idx="1"/>
          </p:nvPr>
        </p:nvSpPr>
        <p:spPr/>
        <p:txBody>
          <a:bodyPr/>
          <a:lstStyle/>
          <a:p>
            <a:r>
              <a:rPr lang="en-US" dirty="0"/>
              <a:t>These were small studies with a few number of participants</a:t>
            </a:r>
          </a:p>
          <a:p>
            <a:r>
              <a:rPr lang="en-US" dirty="0"/>
              <a:t>They were all short duration with the longest being 12 weeks</a:t>
            </a:r>
          </a:p>
          <a:p>
            <a:r>
              <a:rPr lang="en-US" dirty="0"/>
              <a:t>Switching over to food sources that have not been processed long-term could provide even more improvements.</a:t>
            </a:r>
          </a:p>
        </p:txBody>
      </p:sp>
    </p:spTree>
    <p:extLst>
      <p:ext uri="{BB962C8B-B14F-4D97-AF65-F5344CB8AC3E}">
        <p14:creationId xmlns:p14="http://schemas.microsoft.com/office/powerpoint/2010/main" val="1072071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50842-6379-43C2-AB48-6717D05A2A77}"/>
              </a:ext>
            </a:extLst>
          </p:cNvPr>
          <p:cNvSpPr>
            <a:spLocks noGrp="1"/>
          </p:cNvSpPr>
          <p:nvPr>
            <p:ph type="title"/>
          </p:nvPr>
        </p:nvSpPr>
        <p:spPr/>
        <p:txBody>
          <a:bodyPr/>
          <a:lstStyle/>
          <a:p>
            <a:pPr algn="ctr"/>
            <a:r>
              <a:rPr lang="en-US" dirty="0"/>
              <a:t>Mediterranean Diet</a:t>
            </a:r>
          </a:p>
        </p:txBody>
      </p:sp>
      <p:sp>
        <p:nvSpPr>
          <p:cNvPr id="3" name="Content Placeholder 2">
            <a:extLst>
              <a:ext uri="{FF2B5EF4-FFF2-40B4-BE49-F238E27FC236}">
                <a16:creationId xmlns:a16="http://schemas.microsoft.com/office/drawing/2014/main" id="{D399FFE5-D057-4736-8A5D-9BA680E8056A}"/>
              </a:ext>
            </a:extLst>
          </p:cNvPr>
          <p:cNvSpPr>
            <a:spLocks noGrp="1"/>
          </p:cNvSpPr>
          <p:nvPr>
            <p:ph idx="1"/>
          </p:nvPr>
        </p:nvSpPr>
        <p:spPr/>
        <p:txBody>
          <a:bodyPr/>
          <a:lstStyle/>
          <a:p>
            <a:r>
              <a:rPr lang="en-US" dirty="0"/>
              <a:t>The Mediterranean diet is high in monounsaturated fat, principally olive oil, low in saturated fat, high in complex carbohydrates from legumes, and high in fiber, mostly from vegetables and fruits. Total fat may be high (approximately 40% of total energy intake), and the monounsaturated-to-saturated fat ratio should be around 2. The high content of vegetables, fresh fruits, cereals, and olive oil guarantees a high intake of beta-carotene, vitamins C and E, polyphenols, and various important minerals. These key elements have been suggested to be responsible for the beneficial effect of the diet on human health and especially on cardiovascular disease.</a:t>
            </a:r>
          </a:p>
        </p:txBody>
      </p:sp>
    </p:spTree>
    <p:extLst>
      <p:ext uri="{BB962C8B-B14F-4D97-AF65-F5344CB8AC3E}">
        <p14:creationId xmlns:p14="http://schemas.microsoft.com/office/powerpoint/2010/main" val="467181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596197-3005-400B-B080-661111ED7EAB}"/>
              </a:ext>
            </a:extLst>
          </p:cNvPr>
          <p:cNvSpPr/>
          <p:nvPr/>
        </p:nvSpPr>
        <p:spPr>
          <a:xfrm>
            <a:off x="1133475" y="1582341"/>
            <a:ext cx="8010525" cy="2862322"/>
          </a:xfrm>
          <a:prstGeom prst="rect">
            <a:avLst/>
          </a:prstGeom>
        </p:spPr>
        <p:txBody>
          <a:bodyPr wrap="square">
            <a:spAutoFit/>
          </a:bodyPr>
          <a:lstStyle/>
          <a:p>
            <a:r>
              <a:rPr lang="en-US" dirty="0">
                <a:solidFill>
                  <a:srgbClr val="000000"/>
                </a:solidFill>
                <a:latin typeface="Times New Roman" panose="02020603050405020304" pitchFamily="18" charset="0"/>
              </a:rPr>
              <a:t>Investigators from the Lyon Heart Study (</a:t>
            </a:r>
            <a:r>
              <a:rPr lang="en-US" u="sng" dirty="0">
                <a:solidFill>
                  <a:srgbClr val="2F4A8B"/>
                </a:solidFill>
                <a:latin typeface="&amp;quot"/>
                <a:hlinkClick r:id="rId2"/>
              </a:rPr>
              <a:t>de </a:t>
            </a:r>
            <a:r>
              <a:rPr lang="en-US" u="sng" dirty="0" err="1">
                <a:solidFill>
                  <a:srgbClr val="2F4A8B"/>
                </a:solidFill>
                <a:latin typeface="&amp;quot"/>
                <a:hlinkClick r:id="rId2"/>
              </a:rPr>
              <a:t>Lorgeril</a:t>
            </a:r>
            <a:r>
              <a:rPr lang="en-US" u="sng" dirty="0">
                <a:solidFill>
                  <a:srgbClr val="2F4A8B"/>
                </a:solidFill>
                <a:latin typeface="&amp;quot"/>
                <a:hlinkClick r:id="rId2"/>
              </a:rPr>
              <a:t> et al 1999</a:t>
            </a:r>
            <a:r>
              <a:rPr lang="en-US" dirty="0">
                <a:solidFill>
                  <a:srgbClr val="000000"/>
                </a:solidFill>
                <a:latin typeface="Times New Roman" panose="02020603050405020304" pitchFamily="18" charset="0"/>
              </a:rPr>
              <a:t>) examining 605 patients aged 55–80 years with previous myocardial infarction found that the benefits of the Mediterranean diet extended to the secondary prevention of cardiovascular disease. Those who followed the Mediterranean diet had 50%–70% lower risk of recurrent heart disease compared with those who followed a diet similar to the American Heart Association (AHA) Step–I diet. Their findings illustrate the potential importance of the Mediterranean dietary pattern compared with other recommended diets, within the context of a Step–I (</a:t>
            </a:r>
            <a:r>
              <a:rPr lang="en-US" dirty="0" err="1">
                <a:solidFill>
                  <a:srgbClr val="000000"/>
                </a:solidFill>
                <a:latin typeface="Times New Roman" panose="02020603050405020304" pitchFamily="18" charset="0"/>
              </a:rPr>
              <a:t>ie</a:t>
            </a:r>
            <a:r>
              <a:rPr lang="en-US" dirty="0">
                <a:solidFill>
                  <a:srgbClr val="000000"/>
                </a:solidFill>
                <a:latin typeface="Times New Roman" panose="02020603050405020304" pitchFamily="18" charset="0"/>
              </a:rPr>
              <a:t>, total fat &lt;30% of total calories, carbohydrates &gt;55% of total calories, protein about 15% of total calories and cholesterol &lt;300 mg/dl).</a:t>
            </a:r>
            <a:endParaRPr lang="en-US" dirty="0"/>
          </a:p>
        </p:txBody>
      </p:sp>
    </p:spTree>
    <p:extLst>
      <p:ext uri="{BB962C8B-B14F-4D97-AF65-F5344CB8AC3E}">
        <p14:creationId xmlns:p14="http://schemas.microsoft.com/office/powerpoint/2010/main" val="386026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3C94DE1-54BD-4425-A7CC-2ACEF6892512}"/>
              </a:ext>
            </a:extLst>
          </p:cNvPr>
          <p:cNvPicPr>
            <a:picLocks noChangeAspect="1"/>
          </p:cNvPicPr>
          <p:nvPr/>
        </p:nvPicPr>
        <p:blipFill>
          <a:blip r:embed="rId2"/>
          <a:stretch>
            <a:fillRect/>
          </a:stretch>
        </p:blipFill>
        <p:spPr>
          <a:xfrm>
            <a:off x="1133475" y="584200"/>
            <a:ext cx="6162675" cy="5689600"/>
          </a:xfrm>
          <a:prstGeom prst="rect">
            <a:avLst/>
          </a:prstGeom>
        </p:spPr>
      </p:pic>
    </p:spTree>
    <p:extLst>
      <p:ext uri="{BB962C8B-B14F-4D97-AF65-F5344CB8AC3E}">
        <p14:creationId xmlns:p14="http://schemas.microsoft.com/office/powerpoint/2010/main" val="35470023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92FA2DD-DCE8-4F18-8A5F-C267F870CCFB}"/>
              </a:ext>
            </a:extLst>
          </p:cNvPr>
          <p:cNvSpPr/>
          <p:nvPr/>
        </p:nvSpPr>
        <p:spPr>
          <a:xfrm>
            <a:off x="885825" y="-79653"/>
            <a:ext cx="8258175" cy="5909310"/>
          </a:xfrm>
          <a:prstGeom prst="rect">
            <a:avLst/>
          </a:prstGeom>
        </p:spPr>
        <p:txBody>
          <a:bodyPr wrap="square">
            <a:spAutoFit/>
          </a:bodyPr>
          <a:lstStyle/>
          <a:p>
            <a:endParaRPr lang="en-US" dirty="0">
              <a:solidFill>
                <a:srgbClr val="000000"/>
              </a:solidFill>
              <a:latin typeface="&amp;quot"/>
            </a:endParaRPr>
          </a:p>
          <a:p>
            <a:endParaRPr lang="en-US" dirty="0">
              <a:solidFill>
                <a:srgbClr val="000000"/>
              </a:solidFill>
              <a:latin typeface="&amp;quot"/>
            </a:endParaRPr>
          </a:p>
          <a:p>
            <a:endParaRPr lang="en-US" dirty="0">
              <a:solidFill>
                <a:srgbClr val="000000"/>
              </a:solidFill>
              <a:latin typeface="&amp;quot"/>
            </a:endParaRPr>
          </a:p>
          <a:p>
            <a:r>
              <a:rPr lang="en-US" dirty="0">
                <a:solidFill>
                  <a:srgbClr val="000000"/>
                </a:solidFill>
                <a:latin typeface="&amp;quot"/>
              </a:rPr>
              <a:t>The traditional “Mediterranean diet” refers to specific food consumption patterns typical of some Mediterranean regions in the early 1960s, such as Crete, other parts of Greece, Spain, and southern Italy. In general, the traditional Mediterranean diet is characterized by a diet high in fruits, vegetables, cereals, potatoes, poultry, beans, nuts, lean fish, dairy products, small quantities of red meat, moderate alcohol consumption, and olive oil as an important fat source. In particular, this dietary pattern consists of agents, as follows: </a:t>
            </a:r>
          </a:p>
          <a:p>
            <a:pPr>
              <a:buFont typeface="Arial" panose="020B0604020202020204" pitchFamily="34" charset="0"/>
              <a:buChar char="•"/>
            </a:pPr>
            <a:r>
              <a:rPr lang="en-US" dirty="0">
                <a:solidFill>
                  <a:srgbClr val="000000"/>
                </a:solidFill>
                <a:latin typeface="&amp;quot"/>
              </a:rPr>
              <a:t>Daily consumption: non-refined cereals and products (whole grain bread, pasta, brown rice, </a:t>
            </a:r>
            <a:r>
              <a:rPr lang="en-US" dirty="0" err="1">
                <a:solidFill>
                  <a:srgbClr val="000000"/>
                </a:solidFill>
                <a:latin typeface="&amp;quot"/>
              </a:rPr>
              <a:t>etc</a:t>
            </a:r>
            <a:r>
              <a:rPr lang="en-US" dirty="0">
                <a:solidFill>
                  <a:srgbClr val="000000"/>
                </a:solidFill>
                <a:latin typeface="&amp;quot"/>
              </a:rPr>
              <a:t>), vegetables (2–3 servings/day), fruits (6 servings/day), olive oil (as the main added lipid) and dairy products (1–2 servings/day):</a:t>
            </a:r>
          </a:p>
          <a:p>
            <a:pPr>
              <a:buFont typeface="Arial" panose="020B0604020202020204" pitchFamily="34" charset="0"/>
              <a:buChar char="•"/>
            </a:pPr>
            <a:r>
              <a:rPr lang="en-US" dirty="0">
                <a:solidFill>
                  <a:srgbClr val="000000"/>
                </a:solidFill>
                <a:latin typeface="&amp;quot"/>
              </a:rPr>
              <a:t>Weekly consumption: fish (4–5 servings/week), poultry (3–4 servings/week), olives, pulses, and nuts (3 servings/week), potatoes, eggs, and sweets (3–4 servings/week):</a:t>
            </a:r>
          </a:p>
          <a:p>
            <a:pPr>
              <a:buFont typeface="Arial" panose="020B0604020202020204" pitchFamily="34" charset="0"/>
              <a:buChar char="•"/>
            </a:pPr>
            <a:r>
              <a:rPr lang="en-US" dirty="0">
                <a:solidFill>
                  <a:srgbClr val="000000"/>
                </a:solidFill>
                <a:latin typeface="&amp;quot"/>
              </a:rPr>
              <a:t>Monthly consumption: red meat and meat products (4–5 servings/month).</a:t>
            </a:r>
          </a:p>
          <a:p>
            <a:r>
              <a:rPr lang="en-US" dirty="0">
                <a:solidFill>
                  <a:srgbClr val="000000"/>
                </a:solidFill>
                <a:latin typeface="&amp;quot"/>
              </a:rPr>
              <a:t>The Mediterranean diet also is characterized by moderate consumption of red or white wine (</a:t>
            </a:r>
            <a:r>
              <a:rPr lang="en-US" dirty="0" err="1">
                <a:solidFill>
                  <a:srgbClr val="000000"/>
                </a:solidFill>
                <a:latin typeface="&amp;quot"/>
              </a:rPr>
              <a:t>ie</a:t>
            </a:r>
            <a:r>
              <a:rPr lang="en-US" dirty="0">
                <a:solidFill>
                  <a:srgbClr val="000000"/>
                </a:solidFill>
                <a:latin typeface="&amp;quot"/>
              </a:rPr>
              <a:t>, more than 100–200 mL per day) and almost always during meals. Although the intake of milk is moderate, the consumption of cheese and yogurt is high. Feta cheese is added regularly to salads and to accompany vegetable stews. This traditional dietary pattern is illustrated in a diet-pyramid .</a:t>
            </a:r>
            <a:endParaRPr lang="en-US" b="0" i="0" u="none" strike="noStrike" dirty="0">
              <a:solidFill>
                <a:srgbClr val="000000"/>
              </a:solidFill>
              <a:effectLst/>
              <a:latin typeface="&amp;quot"/>
            </a:endParaRPr>
          </a:p>
        </p:txBody>
      </p:sp>
    </p:spTree>
    <p:extLst>
      <p:ext uri="{BB962C8B-B14F-4D97-AF65-F5344CB8AC3E}">
        <p14:creationId xmlns:p14="http://schemas.microsoft.com/office/powerpoint/2010/main" val="22489857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71DF639-CBD1-43CE-8755-447D9DEB7E27}"/>
              </a:ext>
            </a:extLst>
          </p:cNvPr>
          <p:cNvSpPr>
            <a:spLocks noGrp="1"/>
          </p:cNvSpPr>
          <p:nvPr>
            <p:ph type="title"/>
          </p:nvPr>
        </p:nvSpPr>
        <p:spPr/>
        <p:txBody>
          <a:bodyPr/>
          <a:lstStyle/>
          <a:p>
            <a:pPr algn="ctr"/>
            <a:r>
              <a:rPr lang="en-US" dirty="0"/>
              <a:t>Whole 30</a:t>
            </a:r>
          </a:p>
        </p:txBody>
      </p:sp>
      <p:sp>
        <p:nvSpPr>
          <p:cNvPr id="6" name="Content Placeholder 5">
            <a:extLst>
              <a:ext uri="{FF2B5EF4-FFF2-40B4-BE49-F238E27FC236}">
                <a16:creationId xmlns:a16="http://schemas.microsoft.com/office/drawing/2014/main" id="{997D8453-4983-4532-A705-543EDCD2227F}"/>
              </a:ext>
            </a:extLst>
          </p:cNvPr>
          <p:cNvSpPr>
            <a:spLocks noGrp="1"/>
          </p:cNvSpPr>
          <p:nvPr>
            <p:ph idx="1"/>
          </p:nvPr>
        </p:nvSpPr>
        <p:spPr/>
        <p:txBody>
          <a:bodyPr>
            <a:normAutofit fontScale="92500" lnSpcReduction="20000"/>
          </a:bodyPr>
          <a:lstStyle/>
          <a:p>
            <a:pPr algn="ctr"/>
            <a:r>
              <a:rPr lang="en-US" dirty="0"/>
              <a:t>The rules</a:t>
            </a:r>
          </a:p>
          <a:p>
            <a:r>
              <a:rPr lang="en-US" dirty="0"/>
              <a:t>Eat Real Food: Eat moderate portions of meat, seafood, and eggs; lots of vegetables; some fruit, plenty of natural fats; and herbs, spices and seasonings.  Eat foods with very few ingredients, all pronounceable ingredients or better yet, no ingredients listed at all because they’re whole and unprocessed.</a:t>
            </a:r>
          </a:p>
          <a:p>
            <a:r>
              <a:rPr lang="en-US" dirty="0"/>
              <a:t>No sugar or artificial sweeteners</a:t>
            </a:r>
          </a:p>
          <a:p>
            <a:r>
              <a:rPr lang="en-US" dirty="0"/>
              <a:t>No Alcohol</a:t>
            </a:r>
          </a:p>
          <a:p>
            <a:r>
              <a:rPr lang="en-US" dirty="0"/>
              <a:t>No grains</a:t>
            </a:r>
          </a:p>
          <a:p>
            <a:r>
              <a:rPr lang="en-US" dirty="0"/>
              <a:t>No legumes</a:t>
            </a:r>
          </a:p>
          <a:p>
            <a:r>
              <a:rPr lang="en-US" dirty="0"/>
              <a:t>No dairy</a:t>
            </a:r>
          </a:p>
          <a:p>
            <a:r>
              <a:rPr lang="en-US" dirty="0"/>
              <a:t>No carrageenan, Msg or sulfites</a:t>
            </a:r>
          </a:p>
          <a:p>
            <a:r>
              <a:rPr lang="en-US" dirty="0"/>
              <a:t>Do not consumed bake goods, junk food or treats with approved ingredients</a:t>
            </a:r>
          </a:p>
        </p:txBody>
      </p:sp>
    </p:spTree>
    <p:extLst>
      <p:ext uri="{BB962C8B-B14F-4D97-AF65-F5344CB8AC3E}">
        <p14:creationId xmlns:p14="http://schemas.microsoft.com/office/powerpoint/2010/main" val="16338586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590922-7FA1-45F3-BA86-0F6A63D4D4EF}"/>
              </a:ext>
            </a:extLst>
          </p:cNvPr>
          <p:cNvSpPr>
            <a:spLocks noGrp="1"/>
          </p:cNvSpPr>
          <p:nvPr>
            <p:ph type="title"/>
          </p:nvPr>
        </p:nvSpPr>
        <p:spPr/>
        <p:txBody>
          <a:bodyPr/>
          <a:lstStyle/>
          <a:p>
            <a:pPr algn="ctr"/>
            <a:r>
              <a:rPr lang="en-US" dirty="0"/>
              <a:t>Purpose of the Whole 30</a:t>
            </a:r>
          </a:p>
        </p:txBody>
      </p:sp>
      <p:sp>
        <p:nvSpPr>
          <p:cNvPr id="5" name="Content Placeholder 4">
            <a:extLst>
              <a:ext uri="{FF2B5EF4-FFF2-40B4-BE49-F238E27FC236}">
                <a16:creationId xmlns:a16="http://schemas.microsoft.com/office/drawing/2014/main" id="{FA29FD47-4259-4EFC-A7CF-53F5C71CE69B}"/>
              </a:ext>
            </a:extLst>
          </p:cNvPr>
          <p:cNvSpPr>
            <a:spLocks noGrp="1"/>
          </p:cNvSpPr>
          <p:nvPr>
            <p:ph idx="1"/>
          </p:nvPr>
        </p:nvSpPr>
        <p:spPr/>
        <p:txBody>
          <a:bodyPr/>
          <a:lstStyle/>
          <a:p>
            <a:endParaRPr lang="en-US" dirty="0"/>
          </a:p>
          <a:p>
            <a:r>
              <a:rPr lang="en-US" dirty="0"/>
              <a:t>Do not weigh for 30 days</a:t>
            </a:r>
          </a:p>
          <a:p>
            <a:r>
              <a:rPr lang="en-US" dirty="0"/>
              <a:t>Do not count calories</a:t>
            </a:r>
          </a:p>
          <a:p>
            <a:r>
              <a:rPr lang="en-US" dirty="0"/>
              <a:t>Learning to eat unprocessed food and truly nourish your body</a:t>
            </a:r>
          </a:p>
          <a:p>
            <a:r>
              <a:rPr lang="en-US" dirty="0"/>
              <a:t>Take charge and make choices about food instead of eating blindly.</a:t>
            </a:r>
          </a:p>
          <a:p>
            <a:r>
              <a:rPr lang="en-US" dirty="0"/>
              <a:t>Learn by reintroduction after the 30 days what food makes you feel good and what foods really are not helping you to function better.</a:t>
            </a:r>
          </a:p>
        </p:txBody>
      </p:sp>
    </p:spTree>
    <p:extLst>
      <p:ext uri="{BB962C8B-B14F-4D97-AF65-F5344CB8AC3E}">
        <p14:creationId xmlns:p14="http://schemas.microsoft.com/office/powerpoint/2010/main" val="787135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6E9229-E5EA-4A44-B287-710C7FE90C0A}"/>
              </a:ext>
            </a:extLst>
          </p:cNvPr>
          <p:cNvSpPr>
            <a:spLocks noGrp="1"/>
          </p:cNvSpPr>
          <p:nvPr>
            <p:ph type="title"/>
          </p:nvPr>
        </p:nvSpPr>
        <p:spPr>
          <a:xfrm>
            <a:off x="652481" y="1382486"/>
            <a:ext cx="3547581" cy="4093028"/>
          </a:xfrm>
        </p:spPr>
        <p:txBody>
          <a:bodyPr anchor="ctr">
            <a:normAutofit/>
          </a:bodyPr>
          <a:lstStyle/>
          <a:p>
            <a:r>
              <a:rPr lang="en-US" sz="4400"/>
              <a:t>Summary</a:t>
            </a:r>
          </a:p>
        </p:txBody>
      </p:sp>
      <p:grpSp>
        <p:nvGrpSpPr>
          <p:cNvPr id="12" name="Group 11">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3" name="Straight Connector 12">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3" name="Rectangle 22">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668703F6-6549-4D94-B5CB-3ACD98EFDD62}"/>
              </a:ext>
            </a:extLst>
          </p:cNvPr>
          <p:cNvGraphicFramePr>
            <a:graphicFrameLocks noGrp="1"/>
          </p:cNvGraphicFramePr>
          <p:nvPr>
            <p:ph idx="1"/>
            <p:extLst>
              <p:ext uri="{D42A27DB-BD31-4B8C-83A1-F6EECF244321}">
                <p14:modId xmlns:p14="http://schemas.microsoft.com/office/powerpoint/2010/main" val="23632494"/>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0026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505C1-C63B-4622-B7B8-0D585B16D1DD}"/>
              </a:ext>
            </a:extLst>
          </p:cNvPr>
          <p:cNvSpPr>
            <a:spLocks noGrp="1"/>
          </p:cNvSpPr>
          <p:nvPr>
            <p:ph type="title"/>
          </p:nvPr>
        </p:nvSpPr>
        <p:spPr/>
        <p:txBody>
          <a:bodyPr/>
          <a:lstStyle/>
          <a:p>
            <a:pPr algn="ctr"/>
            <a:r>
              <a:rPr lang="en-US" dirty="0"/>
              <a:t>Nutrition and Your ITP</a:t>
            </a:r>
          </a:p>
        </p:txBody>
      </p:sp>
      <p:sp>
        <p:nvSpPr>
          <p:cNvPr id="3" name="Content Placeholder 2">
            <a:extLst>
              <a:ext uri="{FF2B5EF4-FFF2-40B4-BE49-F238E27FC236}">
                <a16:creationId xmlns:a16="http://schemas.microsoft.com/office/drawing/2014/main" id="{4E9DF321-3D8D-4175-81FE-FFFAF83F3BBD}"/>
              </a:ext>
            </a:extLst>
          </p:cNvPr>
          <p:cNvSpPr>
            <a:spLocks noGrp="1"/>
          </p:cNvSpPr>
          <p:nvPr>
            <p:ph idx="1"/>
          </p:nvPr>
        </p:nvSpPr>
        <p:spPr/>
        <p:txBody>
          <a:bodyPr/>
          <a:lstStyle/>
          <a:p>
            <a:r>
              <a:rPr lang="en-US" dirty="0"/>
              <a:t>Obtain your baseline information such as weight, BMI, and dietary tool such as rate your plate.</a:t>
            </a:r>
          </a:p>
          <a:p>
            <a:r>
              <a:rPr lang="en-US" dirty="0"/>
              <a:t>Utilize your dietician if possible for further instructions and if not possible find ways to incorporate diet education into your exercise sessions.</a:t>
            </a:r>
          </a:p>
          <a:p>
            <a:r>
              <a:rPr lang="en-US" dirty="0"/>
              <a:t>Provide patients with weekly recipes especially ones that can increase their intake of vegetables because that is an area that is usually lacking.</a:t>
            </a:r>
          </a:p>
          <a:p>
            <a:r>
              <a:rPr lang="en-US" dirty="0"/>
              <a:t>Make your message clear and consistent: Fruits, vegetables, lean protein, nuts and seeds should make up the majority of the diet.</a:t>
            </a:r>
          </a:p>
          <a:p>
            <a:r>
              <a:rPr lang="en-US" dirty="0"/>
              <a:t>The ingredients are more important then the numbers on the package</a:t>
            </a:r>
          </a:p>
          <a:p>
            <a:r>
              <a:rPr lang="en-US" dirty="0"/>
              <a:t>Reevaluate  your patients by periodic weigh ins and have them repeat the dietary tool when they finish to see if their habits have changed.</a:t>
            </a:r>
          </a:p>
        </p:txBody>
      </p:sp>
    </p:spTree>
    <p:extLst>
      <p:ext uri="{BB962C8B-B14F-4D97-AF65-F5344CB8AC3E}">
        <p14:creationId xmlns:p14="http://schemas.microsoft.com/office/powerpoint/2010/main" val="3278009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C8C5243-5A5B-4298-A7CE-15E7ED030BB0}"/>
              </a:ext>
            </a:extLst>
          </p:cNvPr>
          <p:cNvSpPr/>
          <p:nvPr/>
        </p:nvSpPr>
        <p:spPr>
          <a:xfrm>
            <a:off x="828136" y="1615363"/>
            <a:ext cx="8315864" cy="3220433"/>
          </a:xfrm>
          <a:prstGeom prst="rect">
            <a:avLst/>
          </a:prstGeom>
        </p:spPr>
        <p:txBody>
          <a:bodyPr wrap="square">
            <a:spAutoFit/>
          </a:bodyPr>
          <a:lstStyle/>
          <a:p>
            <a:pPr fontAlgn="base">
              <a:lnSpc>
                <a:spcPct val="107000"/>
              </a:lnSpc>
            </a:pPr>
            <a:r>
              <a:rPr lang="en-US"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Impact of dietary shift to higher-antioxidant foods in COPD: a </a:t>
            </a:r>
            <a:r>
              <a:rPr lang="en-US" dirty="0" err="1">
                <a:solidFill>
                  <a:srgbClr val="000000"/>
                </a:solidFill>
                <a:latin typeface="Georgia" panose="02040502050405020303" pitchFamily="18" charset="0"/>
                <a:ea typeface="Times New Roman" panose="02020603050405020304" pitchFamily="18" charset="0"/>
                <a:cs typeface="Times New Roman" panose="02020603050405020304" pitchFamily="18" charset="0"/>
              </a:rPr>
              <a:t>randomised</a:t>
            </a:r>
            <a:r>
              <a:rPr lang="en-US"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 trial</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pPr>
            <a:r>
              <a:rPr lang="en-US" dirty="0">
                <a:solidFill>
                  <a:srgbClr val="000000"/>
                </a:solidFill>
                <a:latin typeface="inherit"/>
                <a:ea typeface="Times New Roman" panose="02020603050405020304" pitchFamily="18" charset="0"/>
                <a:cs typeface="Times New Roman" panose="02020603050405020304" pitchFamily="18" charset="0"/>
              </a:rPr>
              <a:t>E. </a:t>
            </a:r>
            <a:r>
              <a:rPr lang="en-US" dirty="0" err="1">
                <a:solidFill>
                  <a:srgbClr val="000000"/>
                </a:solidFill>
                <a:latin typeface="inherit"/>
                <a:ea typeface="Times New Roman" panose="02020603050405020304" pitchFamily="18" charset="0"/>
                <a:cs typeface="Times New Roman" panose="02020603050405020304" pitchFamily="18" charset="0"/>
              </a:rPr>
              <a:t>Keranis</a:t>
            </a:r>
            <a:r>
              <a:rPr lang="en-US" dirty="0">
                <a:solidFill>
                  <a:srgbClr val="000000"/>
                </a:solidFill>
                <a:latin typeface="inherit"/>
                <a:ea typeface="Times New Roman" panose="02020603050405020304" pitchFamily="18" charset="0"/>
                <a:cs typeface="Times New Roman" panose="02020603050405020304" pitchFamily="18" charset="0"/>
              </a:rPr>
              <a:t>, D. Makris, P. </a:t>
            </a:r>
            <a:r>
              <a:rPr lang="en-US" dirty="0" err="1">
                <a:solidFill>
                  <a:srgbClr val="000000"/>
                </a:solidFill>
                <a:latin typeface="inherit"/>
                <a:ea typeface="Times New Roman" panose="02020603050405020304" pitchFamily="18" charset="0"/>
                <a:cs typeface="Times New Roman" panose="02020603050405020304" pitchFamily="18" charset="0"/>
              </a:rPr>
              <a:t>Rodopoulou</a:t>
            </a:r>
            <a:r>
              <a:rPr lang="en-US" dirty="0">
                <a:solidFill>
                  <a:srgbClr val="000000"/>
                </a:solidFill>
                <a:latin typeface="inherit"/>
                <a:ea typeface="Times New Roman" panose="02020603050405020304" pitchFamily="18" charset="0"/>
                <a:cs typeface="Times New Roman" panose="02020603050405020304" pitchFamily="18" charset="0"/>
              </a:rPr>
              <a:t>, H. </a:t>
            </a:r>
            <a:r>
              <a:rPr lang="en-US" dirty="0" err="1">
                <a:solidFill>
                  <a:srgbClr val="000000"/>
                </a:solidFill>
                <a:latin typeface="inherit"/>
                <a:ea typeface="Times New Roman" panose="02020603050405020304" pitchFamily="18" charset="0"/>
                <a:cs typeface="Times New Roman" panose="02020603050405020304" pitchFamily="18" charset="0"/>
              </a:rPr>
              <a:t>Martinou</a:t>
            </a:r>
            <a:r>
              <a:rPr lang="en-US" dirty="0">
                <a:solidFill>
                  <a:srgbClr val="000000"/>
                </a:solidFill>
                <a:latin typeface="inherit"/>
                <a:ea typeface="Times New Roman" panose="02020603050405020304" pitchFamily="18" charset="0"/>
                <a:cs typeface="Times New Roman" panose="02020603050405020304" pitchFamily="18" charset="0"/>
              </a:rPr>
              <a:t>, G. </a:t>
            </a:r>
            <a:r>
              <a:rPr lang="en-US" dirty="0" err="1">
                <a:solidFill>
                  <a:srgbClr val="000000"/>
                </a:solidFill>
                <a:latin typeface="inherit"/>
                <a:ea typeface="Times New Roman" panose="02020603050405020304" pitchFamily="18" charset="0"/>
                <a:cs typeface="Times New Roman" panose="02020603050405020304" pitchFamily="18" charset="0"/>
              </a:rPr>
              <a:t>Papamakarios</a:t>
            </a:r>
            <a:r>
              <a:rPr lang="en-US" dirty="0">
                <a:solidFill>
                  <a:srgbClr val="000000"/>
                </a:solidFill>
                <a:latin typeface="inherit"/>
                <a:ea typeface="Times New Roman" panose="02020603050405020304" pitchFamily="18" charset="0"/>
                <a:cs typeface="Times New Roman" panose="02020603050405020304" pitchFamily="18" charset="0"/>
              </a:rPr>
              <a:t>, Z. Daniil, E. </a:t>
            </a:r>
            <a:r>
              <a:rPr lang="en-US" dirty="0" err="1">
                <a:solidFill>
                  <a:srgbClr val="000000"/>
                </a:solidFill>
                <a:latin typeface="inherit"/>
                <a:ea typeface="Times New Roman" panose="02020603050405020304" pitchFamily="18" charset="0"/>
                <a:cs typeface="Times New Roman" panose="02020603050405020304" pitchFamily="18" charset="0"/>
              </a:rPr>
              <a:t>Zintzaras</a:t>
            </a:r>
            <a:r>
              <a:rPr lang="en-US" dirty="0">
                <a:solidFill>
                  <a:srgbClr val="000000"/>
                </a:solidFill>
                <a:latin typeface="inherit"/>
                <a:ea typeface="Times New Roman" panose="02020603050405020304" pitchFamily="18" charset="0"/>
                <a:cs typeface="Times New Roman" panose="02020603050405020304" pitchFamily="18" charset="0"/>
              </a:rPr>
              <a:t>, K.I. </a:t>
            </a:r>
            <a:r>
              <a:rPr lang="en-US" dirty="0" err="1">
                <a:solidFill>
                  <a:srgbClr val="000000"/>
                </a:solidFill>
                <a:latin typeface="inherit"/>
                <a:ea typeface="Times New Roman" panose="02020603050405020304" pitchFamily="18" charset="0"/>
                <a:cs typeface="Times New Roman" panose="02020603050405020304" pitchFamily="18" charset="0"/>
              </a:rPr>
              <a:t>Gourgoulianis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pPr>
            <a:r>
              <a:rPr lang="en-US" dirty="0">
                <a:solidFill>
                  <a:srgbClr val="000000"/>
                </a:solidFill>
                <a:latin typeface="inherit"/>
                <a:ea typeface="Times New Roman" panose="02020603050405020304" pitchFamily="18" charset="0"/>
                <a:cs typeface="Times New Roman" panose="02020603050405020304" pitchFamily="18" charset="0"/>
              </a:rPr>
              <a:t>European Respiratory Journal Oct 2010, 36 (4) 774-780; </a:t>
            </a:r>
            <a:r>
              <a:rPr lang="en-US" b="1" dirty="0">
                <a:solidFill>
                  <a:srgbClr val="000000"/>
                </a:solidFill>
                <a:latin typeface="inherit"/>
                <a:ea typeface="Times New Roman" panose="02020603050405020304" pitchFamily="18" charset="0"/>
                <a:cs typeface="Times New Roman" panose="02020603050405020304" pitchFamily="18" charset="0"/>
              </a:rPr>
              <a:t>DOI:</a:t>
            </a:r>
            <a:r>
              <a:rPr lang="en-US" dirty="0">
                <a:solidFill>
                  <a:srgbClr val="000000"/>
                </a:solidFill>
                <a:latin typeface="inherit"/>
                <a:ea typeface="Times New Roman" panose="02020603050405020304" pitchFamily="18" charset="0"/>
                <a:cs typeface="Times New Roman" panose="02020603050405020304" pitchFamily="18" charset="0"/>
              </a:rPr>
              <a:t> 10.1183/09031936.00113809 </a:t>
            </a:r>
            <a:endParaRPr lang="en-US" sz="16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fontAlgn="base">
              <a:lnSpc>
                <a:spcPct val="107000"/>
              </a:lnSpc>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sciencedrivennutrition.com/the-ketogenic-diet/</a:t>
            </a:r>
          </a:p>
          <a:p>
            <a:pPr>
              <a:lnSpc>
                <a:spcPct val="107000"/>
              </a:lnSpc>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://www.healthline.com/nutrition/5-studies-on-the-paleo-diet#section5</a:t>
            </a:r>
            <a:r>
              <a:rPr lang="en-US" dirty="0"/>
              <a:t> </a:t>
            </a:r>
            <a:r>
              <a:rPr lang="en-US" sz="16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https://www.ncbi.nlm.nih.gov/pmc/articles/PMC2684076/</a:t>
            </a:r>
          </a:p>
          <a:p>
            <a:pPr>
              <a:lnSpc>
                <a:spcPct val="107000"/>
              </a:lnSpc>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6510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7FD58-D853-4FD3-A55D-B62C90516CE9}"/>
              </a:ext>
            </a:extLst>
          </p:cNvPr>
          <p:cNvSpPr>
            <a:spLocks noGrp="1"/>
          </p:cNvSpPr>
          <p:nvPr>
            <p:ph type="title"/>
          </p:nvPr>
        </p:nvSpPr>
        <p:spPr/>
        <p:txBody>
          <a:bodyPr/>
          <a:lstStyle/>
          <a:p>
            <a:pPr algn="ctr"/>
            <a:r>
              <a:rPr lang="en-US" dirty="0"/>
              <a:t>Nutrition Vs Diet</a:t>
            </a:r>
          </a:p>
        </p:txBody>
      </p:sp>
      <p:sp>
        <p:nvSpPr>
          <p:cNvPr id="3" name="Content Placeholder 2">
            <a:extLst>
              <a:ext uri="{FF2B5EF4-FFF2-40B4-BE49-F238E27FC236}">
                <a16:creationId xmlns:a16="http://schemas.microsoft.com/office/drawing/2014/main" id="{65A1AC37-AA00-43D7-8475-7BCB5F70B52C}"/>
              </a:ext>
            </a:extLst>
          </p:cNvPr>
          <p:cNvSpPr>
            <a:spLocks noGrp="1"/>
          </p:cNvSpPr>
          <p:nvPr>
            <p:ph idx="1"/>
          </p:nvPr>
        </p:nvSpPr>
        <p:spPr/>
        <p:txBody>
          <a:bodyPr/>
          <a:lstStyle/>
          <a:p>
            <a:r>
              <a:rPr lang="en-US" dirty="0"/>
              <a:t>The process of providing or obtaining food necessary for health and growth</a:t>
            </a:r>
          </a:p>
          <a:p>
            <a:endParaRPr lang="en-US" dirty="0"/>
          </a:p>
          <a:p>
            <a:r>
              <a:rPr lang="en-US" dirty="0"/>
              <a:t>The kinds of food that a person, animal or community habitually eats</a:t>
            </a:r>
          </a:p>
        </p:txBody>
      </p:sp>
    </p:spTree>
    <p:extLst>
      <p:ext uri="{BB962C8B-B14F-4D97-AF65-F5344CB8AC3E}">
        <p14:creationId xmlns:p14="http://schemas.microsoft.com/office/powerpoint/2010/main" val="183873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Group 9">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61BA7443-3AD0-4761-8E7D-59422E863E58}"/>
              </a:ext>
            </a:extLst>
          </p:cNvPr>
          <p:cNvSpPr>
            <a:spLocks noGrp="1"/>
          </p:cNvSpPr>
          <p:nvPr>
            <p:ph type="title"/>
          </p:nvPr>
        </p:nvSpPr>
        <p:spPr>
          <a:xfrm>
            <a:off x="6094855" y="1261331"/>
            <a:ext cx="3497565" cy="3002662"/>
          </a:xfrm>
        </p:spPr>
        <p:txBody>
          <a:bodyPr vert="horz" lIns="91440" tIns="45720" rIns="91440" bIns="45720" rtlCol="0" anchor="b">
            <a:normAutofit/>
          </a:bodyPr>
          <a:lstStyle/>
          <a:p>
            <a:r>
              <a:rPr lang="en-US" sz="4400" kern="1200">
                <a:solidFill>
                  <a:schemeClr val="accent1"/>
                </a:solidFill>
                <a:latin typeface="+mj-lt"/>
                <a:ea typeface="+mj-ea"/>
                <a:cs typeface="+mj-cs"/>
              </a:rPr>
              <a:t>Diet and COPD Patients</a:t>
            </a:r>
          </a:p>
        </p:txBody>
      </p:sp>
      <p:sp>
        <p:nvSpPr>
          <p:cNvPr id="22" name="Isosceles Triangle 21">
            <a:extLst>
              <a:ext uri="{FF2B5EF4-FFF2-40B4-BE49-F238E27FC236}">
                <a16:creationId xmlns:a16="http://schemas.microsoft.com/office/drawing/2014/main" id="{AA330523-F25B-4007-B3E5-ABB5637D16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5" name="Content Placeholder 4">
            <a:extLst>
              <a:ext uri="{FF2B5EF4-FFF2-40B4-BE49-F238E27FC236}">
                <a16:creationId xmlns:a16="http://schemas.microsoft.com/office/drawing/2014/main" id="{4432B668-636F-442E-8204-16FB1B09CB84}"/>
              </a:ext>
            </a:extLst>
          </p:cNvPr>
          <p:cNvPicPr>
            <a:picLocks noGrp="1" noChangeAspect="1"/>
          </p:cNvPicPr>
          <p:nvPr>
            <p:ph idx="1"/>
          </p:nvPr>
        </p:nvPicPr>
        <p:blipFill>
          <a:blip r:embed="rId2"/>
          <a:stretch>
            <a:fillRect/>
          </a:stretch>
        </p:blipFill>
        <p:spPr>
          <a:xfrm>
            <a:off x="888603" y="1962794"/>
            <a:ext cx="4887354" cy="2932412"/>
          </a:xfrm>
          <a:prstGeom prst="rect">
            <a:avLst/>
          </a:prstGeom>
        </p:spPr>
      </p:pic>
    </p:spTree>
    <p:extLst>
      <p:ext uri="{BB962C8B-B14F-4D97-AF65-F5344CB8AC3E}">
        <p14:creationId xmlns:p14="http://schemas.microsoft.com/office/powerpoint/2010/main" val="4105488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D9D71251-5F99-4F1F-9FF3-8B81EC36BC06}"/>
              </a:ext>
            </a:extLst>
          </p:cNvPr>
          <p:cNvSpPr>
            <a:spLocks noGrp="1"/>
          </p:cNvSpPr>
          <p:nvPr>
            <p:ph type="title"/>
          </p:nvPr>
        </p:nvSpPr>
        <p:spPr>
          <a:xfrm>
            <a:off x="985969" y="4553712"/>
            <a:ext cx="8288032" cy="1096316"/>
          </a:xfrm>
        </p:spPr>
        <p:txBody>
          <a:bodyPr vert="horz" lIns="91440" tIns="45720" rIns="91440" bIns="45720" rtlCol="0" anchor="b">
            <a:normAutofit/>
          </a:bodyPr>
          <a:lstStyle/>
          <a:p>
            <a:pPr algn="ctr">
              <a:lnSpc>
                <a:spcPct val="90000"/>
              </a:lnSpc>
            </a:pPr>
            <a:r>
              <a:rPr lang="en-US" sz="1200" kern="1200" dirty="0">
                <a:solidFill>
                  <a:schemeClr val="accent1"/>
                </a:solidFill>
                <a:latin typeface="+mj-lt"/>
                <a:ea typeface="+mj-ea"/>
                <a:cs typeface="+mj-cs"/>
              </a:rPr>
              <a:t>Change in forced expiratory volume in 1 s (FEV</a:t>
            </a:r>
            <a:r>
              <a:rPr lang="en-US" sz="1200" kern="1200" baseline="-25000" dirty="0">
                <a:solidFill>
                  <a:schemeClr val="accent1"/>
                </a:solidFill>
                <a:latin typeface="+mj-lt"/>
                <a:ea typeface="+mj-ea"/>
                <a:cs typeface="+mj-cs"/>
              </a:rPr>
              <a:t>1</a:t>
            </a:r>
            <a:r>
              <a:rPr lang="en-US" sz="1200" kern="1200" dirty="0">
                <a:solidFill>
                  <a:schemeClr val="accent1"/>
                </a:solidFill>
                <a:latin typeface="+mj-lt"/>
                <a:ea typeface="+mj-ea"/>
                <a:cs typeface="+mj-cs"/>
              </a:rPr>
              <a:t>) over the 3-yr dietetic intervention study period in patients who followed a diet rich in fruit and vegetables (□) and in those who followed a free diet (▪). Data are presented as </a:t>
            </a:r>
            <a:r>
              <a:rPr lang="en-US" sz="1200" kern="1200" dirty="0" err="1">
                <a:solidFill>
                  <a:schemeClr val="accent1"/>
                </a:solidFill>
                <a:latin typeface="+mj-lt"/>
                <a:ea typeface="+mj-ea"/>
                <a:cs typeface="+mj-cs"/>
              </a:rPr>
              <a:t>mean±</a:t>
            </a:r>
            <a:r>
              <a:rPr lang="en-US" sz="1200" kern="1200" cap="small" dirty="0" err="1">
                <a:solidFill>
                  <a:schemeClr val="accent1"/>
                </a:solidFill>
                <a:latin typeface="+mj-lt"/>
                <a:ea typeface="+mj-ea"/>
                <a:cs typeface="+mj-cs"/>
              </a:rPr>
              <a:t>sem</a:t>
            </a:r>
            <a:r>
              <a:rPr lang="en-US" sz="1200" kern="1200" dirty="0">
                <a:solidFill>
                  <a:schemeClr val="accent1"/>
                </a:solidFill>
                <a:latin typeface="+mj-lt"/>
                <a:ea typeface="+mj-ea"/>
                <a:cs typeface="+mj-cs"/>
              </a:rPr>
              <a:t>. The difference in mean annual decline in FEV</a:t>
            </a:r>
            <a:r>
              <a:rPr lang="en-US" sz="1200" kern="1200" baseline="-25000" dirty="0">
                <a:solidFill>
                  <a:schemeClr val="accent1"/>
                </a:solidFill>
                <a:latin typeface="+mj-lt"/>
                <a:ea typeface="+mj-ea"/>
                <a:cs typeface="+mj-cs"/>
              </a:rPr>
              <a:t>1</a:t>
            </a:r>
            <a:r>
              <a:rPr lang="en-US" sz="1200" kern="1200" dirty="0">
                <a:solidFill>
                  <a:schemeClr val="accent1"/>
                </a:solidFill>
                <a:latin typeface="+mj-lt"/>
                <a:ea typeface="+mj-ea"/>
                <a:cs typeface="+mj-cs"/>
              </a:rPr>
              <a:t> between the two groups obtained by a general linear model for repeated measures with Bonferroni adjustment gave a p-value of 0.03. % </a:t>
            </a:r>
            <a:r>
              <a:rPr lang="en-US" sz="1200" kern="1200" dirty="0" err="1">
                <a:solidFill>
                  <a:schemeClr val="accent1"/>
                </a:solidFill>
                <a:latin typeface="+mj-lt"/>
                <a:ea typeface="+mj-ea"/>
                <a:cs typeface="+mj-cs"/>
              </a:rPr>
              <a:t>pred</a:t>
            </a:r>
            <a:r>
              <a:rPr lang="en-US" sz="1200" kern="1200" dirty="0">
                <a:solidFill>
                  <a:schemeClr val="accent1"/>
                </a:solidFill>
                <a:latin typeface="+mj-lt"/>
                <a:ea typeface="+mj-ea"/>
                <a:cs typeface="+mj-cs"/>
              </a:rPr>
              <a:t>: % predicted.</a:t>
            </a:r>
          </a:p>
        </p:txBody>
      </p:sp>
      <p:pic>
        <p:nvPicPr>
          <p:cNvPr id="5" name="Content Placeholder 4">
            <a:extLst>
              <a:ext uri="{FF2B5EF4-FFF2-40B4-BE49-F238E27FC236}">
                <a16:creationId xmlns:a16="http://schemas.microsoft.com/office/drawing/2014/main" id="{D94BA96C-96E1-4C6D-9554-3F6564767A81}"/>
              </a:ext>
            </a:extLst>
          </p:cNvPr>
          <p:cNvPicPr>
            <a:picLocks noGrp="1" noChangeAspect="1"/>
          </p:cNvPicPr>
          <p:nvPr>
            <p:ph idx="1"/>
          </p:nvPr>
        </p:nvPicPr>
        <p:blipFill>
          <a:blip r:embed="rId2"/>
          <a:stretch>
            <a:fillRect/>
          </a:stretch>
        </p:blipFill>
        <p:spPr>
          <a:xfrm>
            <a:off x="2509483" y="934222"/>
            <a:ext cx="5241003" cy="3299450"/>
          </a:xfrm>
          <a:prstGeom prst="rect">
            <a:avLst/>
          </a:prstGeom>
        </p:spPr>
      </p:pic>
    </p:spTree>
    <p:extLst>
      <p:ext uri="{BB962C8B-B14F-4D97-AF65-F5344CB8AC3E}">
        <p14:creationId xmlns:p14="http://schemas.microsoft.com/office/powerpoint/2010/main" val="2440126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4464-90E6-4D29-A4FA-E365BF36BC33}"/>
              </a:ext>
            </a:extLst>
          </p:cNvPr>
          <p:cNvSpPr>
            <a:spLocks noGrp="1"/>
          </p:cNvSpPr>
          <p:nvPr>
            <p:ph type="title"/>
          </p:nvPr>
        </p:nvSpPr>
        <p:spPr/>
        <p:txBody>
          <a:bodyPr/>
          <a:lstStyle/>
          <a:p>
            <a:pPr algn="ctr"/>
            <a:r>
              <a:rPr lang="en-US" dirty="0"/>
              <a:t>Conclusions</a:t>
            </a:r>
          </a:p>
        </p:txBody>
      </p:sp>
      <p:sp>
        <p:nvSpPr>
          <p:cNvPr id="3" name="Content Placeholder 2">
            <a:extLst>
              <a:ext uri="{FF2B5EF4-FFF2-40B4-BE49-F238E27FC236}">
                <a16:creationId xmlns:a16="http://schemas.microsoft.com/office/drawing/2014/main" id="{65700B3D-318F-4A29-ACDB-14E7B8B90B4A}"/>
              </a:ext>
            </a:extLst>
          </p:cNvPr>
          <p:cNvSpPr>
            <a:spLocks noGrp="1"/>
          </p:cNvSpPr>
          <p:nvPr>
            <p:ph idx="1"/>
          </p:nvPr>
        </p:nvSpPr>
        <p:spPr/>
        <p:txBody>
          <a:bodyPr/>
          <a:lstStyle/>
          <a:p>
            <a:r>
              <a:rPr lang="en-US" dirty="0"/>
              <a:t>3 year study including 120 patients</a:t>
            </a:r>
          </a:p>
          <a:p>
            <a:r>
              <a:rPr lang="en-US" dirty="0"/>
              <a:t>Patients with the increased fruits and vegetables had an increase in lung function demonstrated by increase in FEV1</a:t>
            </a:r>
          </a:p>
          <a:p>
            <a:r>
              <a:rPr lang="en-US" dirty="0"/>
              <a:t>Patients with Standard diet had a decrease in FEV1</a:t>
            </a:r>
          </a:p>
          <a:p>
            <a:r>
              <a:rPr lang="en-US" dirty="0"/>
              <a:t>Encourage our COPD patients to increase fruits and vegetables could have a positive impact on their outcomes and quality of life</a:t>
            </a:r>
          </a:p>
        </p:txBody>
      </p:sp>
    </p:spTree>
    <p:extLst>
      <p:ext uri="{BB962C8B-B14F-4D97-AF65-F5344CB8AC3E}">
        <p14:creationId xmlns:p14="http://schemas.microsoft.com/office/powerpoint/2010/main" val="4100974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7F836-5D23-4970-BB0A-D7F51D641600}"/>
              </a:ext>
            </a:extLst>
          </p:cNvPr>
          <p:cNvSpPr>
            <a:spLocks noGrp="1"/>
          </p:cNvSpPr>
          <p:nvPr>
            <p:ph type="title"/>
          </p:nvPr>
        </p:nvSpPr>
        <p:spPr/>
        <p:txBody>
          <a:bodyPr/>
          <a:lstStyle/>
          <a:p>
            <a:pPr algn="ctr"/>
            <a:r>
              <a:rPr lang="en-US" dirty="0"/>
              <a:t>Vitamin A</a:t>
            </a:r>
          </a:p>
        </p:txBody>
      </p:sp>
      <p:sp>
        <p:nvSpPr>
          <p:cNvPr id="3" name="Content Placeholder 2">
            <a:extLst>
              <a:ext uri="{FF2B5EF4-FFF2-40B4-BE49-F238E27FC236}">
                <a16:creationId xmlns:a16="http://schemas.microsoft.com/office/drawing/2014/main" id="{B2B8A125-4423-422E-8A41-2EAACE2D2ED6}"/>
              </a:ext>
            </a:extLst>
          </p:cNvPr>
          <p:cNvSpPr>
            <a:spLocks noGrp="1"/>
          </p:cNvSpPr>
          <p:nvPr>
            <p:ph idx="1"/>
          </p:nvPr>
        </p:nvSpPr>
        <p:spPr/>
        <p:txBody>
          <a:bodyPr/>
          <a:lstStyle/>
          <a:p>
            <a:r>
              <a:rPr lang="en-US" dirty="0"/>
              <a:t>Georgetown University School of Medicine</a:t>
            </a:r>
          </a:p>
          <a:p>
            <a:r>
              <a:rPr lang="en-US" dirty="0"/>
              <a:t>Studied rats with emphysema</a:t>
            </a:r>
          </a:p>
          <a:p>
            <a:r>
              <a:rPr lang="en-US" dirty="0"/>
              <a:t>The rats given the a form of Vitamin A supplement were able to </a:t>
            </a:r>
          </a:p>
          <a:p>
            <a:r>
              <a:rPr lang="en-US" dirty="0"/>
              <a:t>Regenerate alveoli to normal size and number in essence reversing the emphysema changes</a:t>
            </a:r>
          </a:p>
          <a:p>
            <a:endParaRPr lang="en-US" dirty="0"/>
          </a:p>
        </p:txBody>
      </p:sp>
    </p:spTree>
    <p:extLst>
      <p:ext uri="{BB962C8B-B14F-4D97-AF65-F5344CB8AC3E}">
        <p14:creationId xmlns:p14="http://schemas.microsoft.com/office/powerpoint/2010/main" val="467529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6F462-ED3B-459A-A7C7-467BCC93484C}"/>
              </a:ext>
            </a:extLst>
          </p:cNvPr>
          <p:cNvSpPr>
            <a:spLocks noGrp="1"/>
          </p:cNvSpPr>
          <p:nvPr>
            <p:ph type="title"/>
          </p:nvPr>
        </p:nvSpPr>
        <p:spPr/>
        <p:txBody>
          <a:bodyPr/>
          <a:lstStyle/>
          <a:p>
            <a:pPr algn="ctr"/>
            <a:r>
              <a:rPr lang="en-US" dirty="0"/>
              <a:t>Vitamin D</a:t>
            </a:r>
          </a:p>
        </p:txBody>
      </p:sp>
      <p:sp>
        <p:nvSpPr>
          <p:cNvPr id="3" name="Content Placeholder 2">
            <a:extLst>
              <a:ext uri="{FF2B5EF4-FFF2-40B4-BE49-F238E27FC236}">
                <a16:creationId xmlns:a16="http://schemas.microsoft.com/office/drawing/2014/main" id="{603946F4-907C-4BE4-9DB1-036B60AA09F4}"/>
              </a:ext>
            </a:extLst>
          </p:cNvPr>
          <p:cNvSpPr>
            <a:spLocks noGrp="1"/>
          </p:cNvSpPr>
          <p:nvPr>
            <p:ph idx="1"/>
          </p:nvPr>
        </p:nvSpPr>
        <p:spPr/>
        <p:txBody>
          <a:bodyPr/>
          <a:lstStyle/>
          <a:p>
            <a:r>
              <a:rPr lang="en-US" dirty="0"/>
              <a:t>Study performed in a </a:t>
            </a:r>
            <a:r>
              <a:rPr lang="en-US" dirty="0" err="1"/>
              <a:t>Belguim</a:t>
            </a:r>
            <a:r>
              <a:rPr lang="en-US" dirty="0"/>
              <a:t> pulmonary rehabilitation program</a:t>
            </a:r>
          </a:p>
          <a:p>
            <a:r>
              <a:rPr lang="en-US" dirty="0"/>
              <a:t>3 months and 50 patients were randomized</a:t>
            </a:r>
          </a:p>
          <a:p>
            <a:r>
              <a:rPr lang="en-US" dirty="0"/>
              <a:t>Half got Vitamin D supplement half placebo</a:t>
            </a:r>
          </a:p>
          <a:p>
            <a:r>
              <a:rPr lang="en-US" dirty="0"/>
              <a:t>The group who got the Vitamin D had improvement in respiratory muscle strength and could exercise for longer and more intensity than the placebo group.</a:t>
            </a:r>
          </a:p>
          <a:p>
            <a:endParaRPr lang="en-US" dirty="0"/>
          </a:p>
        </p:txBody>
      </p:sp>
    </p:spTree>
    <p:extLst>
      <p:ext uri="{BB962C8B-B14F-4D97-AF65-F5344CB8AC3E}">
        <p14:creationId xmlns:p14="http://schemas.microsoft.com/office/powerpoint/2010/main" val="984329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A40C6-2FC3-4BE0-BE0F-137B0C03182C}"/>
              </a:ext>
            </a:extLst>
          </p:cNvPr>
          <p:cNvSpPr>
            <a:spLocks noGrp="1"/>
          </p:cNvSpPr>
          <p:nvPr>
            <p:ph type="title"/>
          </p:nvPr>
        </p:nvSpPr>
        <p:spPr/>
        <p:txBody>
          <a:bodyPr/>
          <a:lstStyle/>
          <a:p>
            <a:pPr algn="ctr"/>
            <a:r>
              <a:rPr lang="en-US" dirty="0"/>
              <a:t>Foods high in Vitamin A &amp; D</a:t>
            </a:r>
          </a:p>
        </p:txBody>
      </p:sp>
      <p:sp>
        <p:nvSpPr>
          <p:cNvPr id="3" name="Content Placeholder 2">
            <a:extLst>
              <a:ext uri="{FF2B5EF4-FFF2-40B4-BE49-F238E27FC236}">
                <a16:creationId xmlns:a16="http://schemas.microsoft.com/office/drawing/2014/main" id="{15E167C9-DF33-4823-A7FB-BCCBA5A5ADA3}"/>
              </a:ext>
            </a:extLst>
          </p:cNvPr>
          <p:cNvSpPr>
            <a:spLocks noGrp="1"/>
          </p:cNvSpPr>
          <p:nvPr>
            <p:ph idx="1"/>
          </p:nvPr>
        </p:nvSpPr>
        <p:spPr/>
        <p:txBody>
          <a:bodyPr/>
          <a:lstStyle/>
          <a:p>
            <a:r>
              <a:rPr lang="en-US" dirty="0"/>
              <a:t>Vitamin A foods: Carrots, Sweet Potatoes, King Mackerel, Salmon, Goat Cheese, Cheddar Cheese, Eggs, Trout, Paprika, Mangoes, Mustard Greens,</a:t>
            </a:r>
          </a:p>
          <a:p>
            <a:r>
              <a:rPr lang="en-US" dirty="0"/>
              <a:t>Butternut squash, whole milk, Dried Basil, Kale, Grapefruit</a:t>
            </a:r>
          </a:p>
          <a:p>
            <a:endParaRPr lang="en-US" dirty="0"/>
          </a:p>
          <a:p>
            <a:r>
              <a:rPr lang="en-US" dirty="0"/>
              <a:t>Vitamin D foods: Cod liver oil, Salmon, Tuna, Trout, Fortified Milk, Fortified yogurt, Almond Milk, Orange Juice, Pork Chops, Sardines,  Eggs, Chicken, Beef, Cod, Cheddar Cheese, Mushrooms</a:t>
            </a:r>
          </a:p>
          <a:p>
            <a:r>
              <a:rPr lang="en-US" dirty="0"/>
              <a:t>Food sources of vitamins are safer and better than supplements</a:t>
            </a:r>
          </a:p>
          <a:p>
            <a:endParaRPr lang="en-US" dirty="0"/>
          </a:p>
        </p:txBody>
      </p:sp>
    </p:spTree>
    <p:extLst>
      <p:ext uri="{BB962C8B-B14F-4D97-AF65-F5344CB8AC3E}">
        <p14:creationId xmlns:p14="http://schemas.microsoft.com/office/powerpoint/2010/main" val="374204436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9</TotalTime>
  <Words>1860</Words>
  <Application>Microsoft Office PowerPoint</Application>
  <PresentationFormat>Widescreen</PresentationFormat>
  <Paragraphs>170</Paragraphs>
  <Slides>29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&amp;quot</vt:lpstr>
      <vt:lpstr>Arial</vt:lpstr>
      <vt:lpstr>Calibri</vt:lpstr>
      <vt:lpstr>Georgia</vt:lpstr>
      <vt:lpstr>inherit</vt:lpstr>
      <vt:lpstr>Times New Roman</vt:lpstr>
      <vt:lpstr>Trebuchet MS</vt:lpstr>
      <vt:lpstr>Wingdings 3</vt:lpstr>
      <vt:lpstr>Facet</vt:lpstr>
      <vt:lpstr>Nutrition Trends: What the Evidence Supports</vt:lpstr>
      <vt:lpstr>PowerPoint Presentation</vt:lpstr>
      <vt:lpstr>Nutrition Vs Diet</vt:lpstr>
      <vt:lpstr>Diet and COPD Patients</vt:lpstr>
      <vt:lpstr>Change in forced expiratory volume in 1 s (FEV1) over the 3-yr dietetic intervention study period in patients who followed a diet rich in fruit and vegetables (□) and in those who followed a free diet (▪). Data are presented as mean±sem. The difference in mean annual decline in FEV1 between the two groups obtained by a general linear model for repeated measures with Bonferroni adjustment gave a p-value of 0.03. % pred: % predicted.</vt:lpstr>
      <vt:lpstr>Conclusions</vt:lpstr>
      <vt:lpstr>Vitamin A</vt:lpstr>
      <vt:lpstr>Vitamin D</vt:lpstr>
      <vt:lpstr>Foods high in Vitamin A &amp; D</vt:lpstr>
      <vt:lpstr>Keto Diet</vt:lpstr>
      <vt:lpstr>PowerPoint Presentation</vt:lpstr>
      <vt:lpstr>PowerPoint Presentation</vt:lpstr>
      <vt:lpstr>PowerPoint Presentation</vt:lpstr>
      <vt:lpstr>Keto vs Low Calorie</vt:lpstr>
      <vt:lpstr>Paleo Diet</vt:lpstr>
      <vt:lpstr>PowerPoint Presentation</vt:lpstr>
      <vt:lpstr>PowerPoint Presentation</vt:lpstr>
      <vt:lpstr>PowerPoint Presentation</vt:lpstr>
      <vt:lpstr>Blood Sugar and Insulin Levels</vt:lpstr>
      <vt:lpstr>Conclusions</vt:lpstr>
      <vt:lpstr>Mediterranean Diet</vt:lpstr>
      <vt:lpstr>PowerPoint Presentation</vt:lpstr>
      <vt:lpstr>PowerPoint Presentation</vt:lpstr>
      <vt:lpstr>PowerPoint Presentation</vt:lpstr>
      <vt:lpstr>Whole 30</vt:lpstr>
      <vt:lpstr>Purpose of the Whole 30</vt:lpstr>
      <vt:lpstr>Summary</vt:lpstr>
      <vt:lpstr>Nutrition and Your ITP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Trends: What the Evidence Supports</dc:title>
  <dc:creator>Connie Wilson</dc:creator>
  <cp:lastModifiedBy>Newman, Joey A</cp:lastModifiedBy>
  <cp:revision>1</cp:revision>
  <dcterms:created xsi:type="dcterms:W3CDTF">2019-03-30T19:06:06Z</dcterms:created>
  <dcterms:modified xsi:type="dcterms:W3CDTF">2019-04-02T13:24:13Z</dcterms:modified>
</cp:coreProperties>
</file>