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0" r:id="rId2"/>
    <p:sldId id="261" r:id="rId3"/>
    <p:sldId id="262" r:id="rId4"/>
    <p:sldId id="263" r:id="rId5"/>
    <p:sldId id="267" r:id="rId6"/>
    <p:sldId id="264" r:id="rId7"/>
    <p:sldId id="268" r:id="rId8"/>
    <p:sldId id="266" r:id="rId9"/>
    <p:sldId id="265" r:id="rId10"/>
    <p:sldId id="269" r:id="rId11"/>
    <p:sldId id="271" r:id="rId12"/>
    <p:sldId id="272" r:id="rId13"/>
    <p:sldId id="273" r:id="rId14"/>
    <p:sldId id="274" r:id="rId15"/>
    <p:sldId id="276" r:id="rId16"/>
    <p:sldId id="287" r:id="rId17"/>
    <p:sldId id="275" r:id="rId18"/>
    <p:sldId id="283" r:id="rId19"/>
    <p:sldId id="286" r:id="rId20"/>
    <p:sldId id="278" r:id="rId21"/>
    <p:sldId id="279" r:id="rId22"/>
    <p:sldId id="280" r:id="rId23"/>
    <p:sldId id="282" r:id="rId24"/>
    <p:sldId id="284" r:id="rId25"/>
    <p:sldId id="285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" name="Microsoft Office User" initials="Office [14]" lastIdx="1" clrIdx="3"/>
  <p:cmAuthor id="11" name="Microsoft Office User" initials="Office [11]" lastIdx="1" clrIdx="0"/>
  <p:cmAuthor id="12" name="Microsoft Office User" initials="Office [12]" lastIdx="1" clrIdx="1"/>
  <p:cmAuthor id="13" name="Microsoft Office User" initials="Office [13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060A"/>
    <a:srgbClr val="6608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5"/>
    <p:restoredTop sz="88367" autoAdjust="0"/>
  </p:normalViewPr>
  <p:slideViewPr>
    <p:cSldViewPr snapToGrid="0" snapToObjects="1">
      <p:cViewPr varScale="1">
        <p:scale>
          <a:sx n="102" d="100"/>
          <a:sy n="102" d="100"/>
        </p:scale>
        <p:origin x="222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3" dt="2018-07-18T23:04:54.796" idx="1">
    <p:pos x="5199" y="3297"/>
    <p:text>Imaging evaluation of implantation site of permanent direct His bundle pacing lead Vijayaraman et al. 
Heart Rhythm 2014
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8A8FC6-1DC0-4C9C-A4C0-F519FC9A70A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DB14A5-5597-49D2-A3D6-07B6CE3F83F0}">
      <dgm:prSet phldrT="[Text]"/>
      <dgm:spPr/>
      <dgm:t>
        <a:bodyPr/>
        <a:lstStyle/>
        <a:p>
          <a:r>
            <a:rPr lang="en-US" dirty="0"/>
            <a:t>Standing / postural change</a:t>
          </a:r>
        </a:p>
      </dgm:t>
    </dgm:pt>
    <dgm:pt modelId="{E7DF7E58-F178-4A16-B332-10838DDA1304}" type="parTrans" cxnId="{72B8E73A-D945-4746-906D-9468143BE65E}">
      <dgm:prSet/>
      <dgm:spPr/>
      <dgm:t>
        <a:bodyPr/>
        <a:lstStyle/>
        <a:p>
          <a:endParaRPr lang="en-US"/>
        </a:p>
      </dgm:t>
    </dgm:pt>
    <dgm:pt modelId="{2FC7760C-7284-4AA8-96D4-1CA95C119371}" type="sibTrans" cxnId="{72B8E73A-D945-4746-906D-9468143BE65E}">
      <dgm:prSet/>
      <dgm:spPr/>
      <dgm:t>
        <a:bodyPr/>
        <a:lstStyle/>
        <a:p>
          <a:endParaRPr lang="en-US"/>
        </a:p>
      </dgm:t>
    </dgm:pt>
    <dgm:pt modelId="{93CEC168-4F95-4F6E-A7D6-C1F69090832C}">
      <dgm:prSet phldrT="[Text]"/>
      <dgm:spPr/>
      <dgm:t>
        <a:bodyPr/>
        <a:lstStyle/>
        <a:p>
          <a:r>
            <a:rPr lang="en-US" dirty="0"/>
            <a:t>Gravity causing blood pooling and shift in plasma volume into interstitial space within abdomen and lower extremities</a:t>
          </a:r>
        </a:p>
      </dgm:t>
    </dgm:pt>
    <dgm:pt modelId="{230CF071-7BF7-468D-8761-FAE8FEED283A}" type="parTrans" cxnId="{9C3D48E1-794A-45EA-A0AE-96F96AB69F2E}">
      <dgm:prSet/>
      <dgm:spPr/>
      <dgm:t>
        <a:bodyPr/>
        <a:lstStyle/>
        <a:p>
          <a:endParaRPr lang="en-US"/>
        </a:p>
      </dgm:t>
    </dgm:pt>
    <dgm:pt modelId="{67938640-96F8-47EB-8350-A33606388869}" type="sibTrans" cxnId="{9C3D48E1-794A-45EA-A0AE-96F96AB69F2E}">
      <dgm:prSet/>
      <dgm:spPr/>
      <dgm:t>
        <a:bodyPr/>
        <a:lstStyle/>
        <a:p>
          <a:endParaRPr lang="en-US"/>
        </a:p>
      </dgm:t>
    </dgm:pt>
    <dgm:pt modelId="{F76C8A22-D7D0-43EE-B043-2A364EA09DB4}">
      <dgm:prSet phldrT="[Text]"/>
      <dgm:spPr/>
      <dgm:t>
        <a:bodyPr/>
        <a:lstStyle/>
        <a:p>
          <a:r>
            <a:rPr lang="en-US" dirty="0"/>
            <a:t>Decreased venous return and stroke volume</a:t>
          </a:r>
        </a:p>
      </dgm:t>
    </dgm:pt>
    <dgm:pt modelId="{85AA38F9-3D15-4599-8AD8-1A7F55021060}" type="parTrans" cxnId="{136995E6-0C0D-4A93-BAF1-4638BD41E62E}">
      <dgm:prSet/>
      <dgm:spPr/>
      <dgm:t>
        <a:bodyPr/>
        <a:lstStyle/>
        <a:p>
          <a:endParaRPr lang="en-US"/>
        </a:p>
      </dgm:t>
    </dgm:pt>
    <dgm:pt modelId="{A49C78E0-F81D-486C-811F-06DEAF002443}" type="sibTrans" cxnId="{136995E6-0C0D-4A93-BAF1-4638BD41E62E}">
      <dgm:prSet/>
      <dgm:spPr/>
      <dgm:t>
        <a:bodyPr/>
        <a:lstStyle/>
        <a:p>
          <a:endParaRPr lang="en-US"/>
        </a:p>
      </dgm:t>
    </dgm:pt>
    <dgm:pt modelId="{C955571C-CCEB-4114-873B-03593207FA04}">
      <dgm:prSet/>
      <dgm:spPr/>
      <dgm:t>
        <a:bodyPr/>
        <a:lstStyle/>
        <a:p>
          <a:r>
            <a:rPr lang="en-US" dirty="0"/>
            <a:t>Arterial baroreceptor unloading even without decreased MAP</a:t>
          </a:r>
        </a:p>
      </dgm:t>
    </dgm:pt>
    <dgm:pt modelId="{E3E1E804-86EE-49FB-9900-ECA1575370B7}" type="parTrans" cxnId="{E4B9B3C4-F0F2-490C-B2AD-EF44CA937AB2}">
      <dgm:prSet/>
      <dgm:spPr/>
      <dgm:t>
        <a:bodyPr/>
        <a:lstStyle/>
        <a:p>
          <a:endParaRPr lang="en-US"/>
        </a:p>
      </dgm:t>
    </dgm:pt>
    <dgm:pt modelId="{47F69C9F-EA97-42DC-AD49-31FEBB3C202C}" type="sibTrans" cxnId="{E4B9B3C4-F0F2-490C-B2AD-EF44CA937AB2}">
      <dgm:prSet/>
      <dgm:spPr/>
      <dgm:t>
        <a:bodyPr/>
        <a:lstStyle/>
        <a:p>
          <a:endParaRPr lang="en-US"/>
        </a:p>
      </dgm:t>
    </dgm:pt>
    <dgm:pt modelId="{1174EAF4-0955-424C-916C-BB4D18BB5D53}">
      <dgm:prSet/>
      <dgm:spPr/>
      <dgm:t>
        <a:bodyPr/>
        <a:lstStyle/>
        <a:p>
          <a:r>
            <a:rPr lang="en-US" dirty="0"/>
            <a:t>Compensatory vagal withdrawal and sympathetic activation increasing HR, contractility, and PVR</a:t>
          </a:r>
        </a:p>
      </dgm:t>
    </dgm:pt>
    <dgm:pt modelId="{74DF536E-2993-41D4-A80E-B1B2ACBC5168}" type="parTrans" cxnId="{14E65F28-5390-47B6-B220-AB50DCF1F24F}">
      <dgm:prSet/>
      <dgm:spPr/>
      <dgm:t>
        <a:bodyPr/>
        <a:lstStyle/>
        <a:p>
          <a:endParaRPr lang="en-US"/>
        </a:p>
      </dgm:t>
    </dgm:pt>
    <dgm:pt modelId="{55DB7AD4-A1D4-48DA-A41B-BE7B1E54C284}" type="sibTrans" cxnId="{14E65F28-5390-47B6-B220-AB50DCF1F24F}">
      <dgm:prSet/>
      <dgm:spPr/>
      <dgm:t>
        <a:bodyPr/>
        <a:lstStyle/>
        <a:p>
          <a:endParaRPr lang="en-US"/>
        </a:p>
      </dgm:t>
    </dgm:pt>
    <dgm:pt modelId="{70B0BADA-8161-4985-8767-D9ACCB3F8BEC}">
      <dgm:prSet/>
      <dgm:spPr/>
      <dgm:t>
        <a:bodyPr/>
        <a:lstStyle/>
        <a:p>
          <a:endParaRPr lang="en-US"/>
        </a:p>
      </dgm:t>
    </dgm:pt>
    <dgm:pt modelId="{C068EF55-2CC8-4C98-B1DF-56004A4B022A}" type="parTrans" cxnId="{8BA047CC-E226-44A6-A6B2-2E68B058EEBD}">
      <dgm:prSet/>
      <dgm:spPr/>
      <dgm:t>
        <a:bodyPr/>
        <a:lstStyle/>
        <a:p>
          <a:endParaRPr lang="en-US"/>
        </a:p>
      </dgm:t>
    </dgm:pt>
    <dgm:pt modelId="{1F38C2B1-2AF6-46EA-ADA2-44D959906D88}" type="sibTrans" cxnId="{8BA047CC-E226-44A6-A6B2-2E68B058EEBD}">
      <dgm:prSet/>
      <dgm:spPr/>
      <dgm:t>
        <a:bodyPr/>
        <a:lstStyle/>
        <a:p>
          <a:endParaRPr lang="en-US"/>
        </a:p>
      </dgm:t>
    </dgm:pt>
    <dgm:pt modelId="{2FB52879-0B15-491A-BE98-EE596314271B}">
      <dgm:prSet/>
      <dgm:spPr/>
      <dgm:t>
        <a:bodyPr/>
        <a:lstStyle/>
        <a:p>
          <a:endParaRPr lang="en-US"/>
        </a:p>
      </dgm:t>
    </dgm:pt>
    <dgm:pt modelId="{5595D076-9539-4B01-96C9-7F51078FA416}" type="parTrans" cxnId="{106BD27F-EB71-47F3-809D-B71D6B9E2DA5}">
      <dgm:prSet/>
      <dgm:spPr/>
      <dgm:t>
        <a:bodyPr/>
        <a:lstStyle/>
        <a:p>
          <a:endParaRPr lang="en-US"/>
        </a:p>
      </dgm:t>
    </dgm:pt>
    <dgm:pt modelId="{3C5B0065-EB32-45FE-9CC7-EA8F4048927B}" type="sibTrans" cxnId="{106BD27F-EB71-47F3-809D-B71D6B9E2DA5}">
      <dgm:prSet/>
      <dgm:spPr/>
      <dgm:t>
        <a:bodyPr/>
        <a:lstStyle/>
        <a:p>
          <a:endParaRPr lang="en-US"/>
        </a:p>
      </dgm:t>
    </dgm:pt>
    <dgm:pt modelId="{B1D29031-3536-4BE1-BBE8-5E30E1FD1582}" type="pres">
      <dgm:prSet presAssocID="{768A8FC6-1DC0-4C9C-A4C0-F519FC9A70A4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2D993B-BA55-47E0-974F-0762ECC10D5F}" type="pres">
      <dgm:prSet presAssocID="{768A8FC6-1DC0-4C9C-A4C0-F519FC9A70A4}" presName="dummyMaxCanvas" presStyleCnt="0">
        <dgm:presLayoutVars/>
      </dgm:prSet>
      <dgm:spPr/>
    </dgm:pt>
    <dgm:pt modelId="{E17C6DCF-8BB6-4CD9-9C77-69CD2F1FE824}" type="pres">
      <dgm:prSet presAssocID="{768A8FC6-1DC0-4C9C-A4C0-F519FC9A70A4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AD740C-2E27-4775-A6B6-93CC238655DF}" type="pres">
      <dgm:prSet presAssocID="{768A8FC6-1DC0-4C9C-A4C0-F519FC9A70A4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5A6AC-9A5E-41C1-B6A8-2ED10F3A718D}" type="pres">
      <dgm:prSet presAssocID="{768A8FC6-1DC0-4C9C-A4C0-F519FC9A70A4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164C95-5ABC-414C-A5A4-CAF6C96CB4C8}" type="pres">
      <dgm:prSet presAssocID="{768A8FC6-1DC0-4C9C-A4C0-F519FC9A70A4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1E30F0-03AF-4EDE-9405-181527D3A684}" type="pres">
      <dgm:prSet presAssocID="{768A8FC6-1DC0-4C9C-A4C0-F519FC9A70A4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1F9D9F-B11C-4FA4-88D4-5FB7393E1577}" type="pres">
      <dgm:prSet presAssocID="{768A8FC6-1DC0-4C9C-A4C0-F519FC9A70A4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1E7BEE-31F0-4946-BEB3-794FC9D8CA46}" type="pres">
      <dgm:prSet presAssocID="{768A8FC6-1DC0-4C9C-A4C0-F519FC9A70A4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74C1A-9B51-454B-B5EA-C9562923A8DE}" type="pres">
      <dgm:prSet presAssocID="{768A8FC6-1DC0-4C9C-A4C0-F519FC9A70A4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41A0B-02B1-4FD0-942F-699B3CC710A2}" type="pres">
      <dgm:prSet presAssocID="{768A8FC6-1DC0-4C9C-A4C0-F519FC9A70A4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B6F32C-9A8F-430B-9855-109A445B94BD}" type="pres">
      <dgm:prSet presAssocID="{768A8FC6-1DC0-4C9C-A4C0-F519FC9A70A4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45F584-E0B6-41A4-8912-90EC34766B64}" type="pres">
      <dgm:prSet presAssocID="{768A8FC6-1DC0-4C9C-A4C0-F519FC9A70A4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2BD862-C0F8-4DF5-B82F-E4C591C629C1}" type="pres">
      <dgm:prSet presAssocID="{768A8FC6-1DC0-4C9C-A4C0-F519FC9A70A4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3DC355-E376-4466-9BB8-F7504445C2C0}" type="pres">
      <dgm:prSet presAssocID="{768A8FC6-1DC0-4C9C-A4C0-F519FC9A70A4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D6C4A8-871A-4B41-A634-9A170128D247}" type="pres">
      <dgm:prSet presAssocID="{768A8FC6-1DC0-4C9C-A4C0-F519FC9A70A4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B9B3C4-F0F2-490C-B2AD-EF44CA937AB2}" srcId="{768A8FC6-1DC0-4C9C-A4C0-F519FC9A70A4}" destId="{C955571C-CCEB-4114-873B-03593207FA04}" srcOrd="3" destOrd="0" parTransId="{E3E1E804-86EE-49FB-9900-ECA1575370B7}" sibTransId="{47F69C9F-EA97-42DC-AD49-31FEBB3C202C}"/>
    <dgm:cxn modelId="{E6F7BA97-CFF0-4E77-A569-5B771290D720}" type="presOf" srcId="{C955571C-CCEB-4114-873B-03593207FA04}" destId="{B3164C95-5ABC-414C-A5A4-CAF6C96CB4C8}" srcOrd="0" destOrd="0" presId="urn:microsoft.com/office/officeart/2005/8/layout/vProcess5"/>
    <dgm:cxn modelId="{5D656AFD-81B3-456A-8473-1D4ABC5CCCDE}" type="presOf" srcId="{2FC7760C-7284-4AA8-96D4-1CA95C119371}" destId="{D91F9D9F-B11C-4FA4-88D4-5FB7393E1577}" srcOrd="0" destOrd="0" presId="urn:microsoft.com/office/officeart/2005/8/layout/vProcess5"/>
    <dgm:cxn modelId="{106BD27F-EB71-47F3-809D-B71D6B9E2DA5}" srcId="{768A8FC6-1DC0-4C9C-A4C0-F519FC9A70A4}" destId="{2FB52879-0B15-491A-BE98-EE596314271B}" srcOrd="5" destOrd="0" parTransId="{5595D076-9539-4B01-96C9-7F51078FA416}" sibTransId="{3C5B0065-EB32-45FE-9CC7-EA8F4048927B}"/>
    <dgm:cxn modelId="{A8C54768-EA83-415F-B403-26E9EC7082DA}" type="presOf" srcId="{67938640-96F8-47EB-8350-A33606388869}" destId="{B91E7BEE-31F0-4946-BEB3-794FC9D8CA46}" srcOrd="0" destOrd="0" presId="urn:microsoft.com/office/officeart/2005/8/layout/vProcess5"/>
    <dgm:cxn modelId="{14E65F28-5390-47B6-B220-AB50DCF1F24F}" srcId="{768A8FC6-1DC0-4C9C-A4C0-F519FC9A70A4}" destId="{1174EAF4-0955-424C-916C-BB4D18BB5D53}" srcOrd="4" destOrd="0" parTransId="{74DF536E-2993-41D4-A80E-B1B2ACBC5168}" sibTransId="{55DB7AD4-A1D4-48DA-A41B-BE7B1E54C284}"/>
    <dgm:cxn modelId="{C404BBD8-313C-4519-B232-0FAAA69CD1F3}" type="presOf" srcId="{F76C8A22-D7D0-43EE-B043-2A364EA09DB4}" destId="{B72BD862-C0F8-4DF5-B82F-E4C591C629C1}" srcOrd="1" destOrd="0" presId="urn:microsoft.com/office/officeart/2005/8/layout/vProcess5"/>
    <dgm:cxn modelId="{8AE2F612-0D01-4576-9648-ED06C02C5507}" type="presOf" srcId="{93CEC168-4F95-4F6E-A7D6-C1F69090832C}" destId="{4545F584-E0B6-41A4-8912-90EC34766B64}" srcOrd="1" destOrd="0" presId="urn:microsoft.com/office/officeart/2005/8/layout/vProcess5"/>
    <dgm:cxn modelId="{3BE40D49-9C9F-43C7-8C3C-20C8BB11CCF4}" type="presOf" srcId="{A3DB14A5-5597-49D2-A3D6-07B6CE3F83F0}" destId="{7CB6F32C-9A8F-430B-9855-109A445B94BD}" srcOrd="1" destOrd="0" presId="urn:microsoft.com/office/officeart/2005/8/layout/vProcess5"/>
    <dgm:cxn modelId="{0485AED2-4B60-4C33-8D0C-65F1BAC7CD53}" type="presOf" srcId="{A49C78E0-F81D-486C-811F-06DEAF002443}" destId="{E2574C1A-9B51-454B-B5EA-C9562923A8DE}" srcOrd="0" destOrd="0" presId="urn:microsoft.com/office/officeart/2005/8/layout/vProcess5"/>
    <dgm:cxn modelId="{8BA047CC-E226-44A6-A6B2-2E68B058EEBD}" srcId="{768A8FC6-1DC0-4C9C-A4C0-F519FC9A70A4}" destId="{70B0BADA-8161-4985-8767-D9ACCB3F8BEC}" srcOrd="6" destOrd="0" parTransId="{C068EF55-2CC8-4C98-B1DF-56004A4B022A}" sibTransId="{1F38C2B1-2AF6-46EA-ADA2-44D959906D88}"/>
    <dgm:cxn modelId="{264855CF-CAE4-423C-9B6C-2C0529165012}" type="presOf" srcId="{C955571C-CCEB-4114-873B-03593207FA04}" destId="{FB3DC355-E376-4466-9BB8-F7504445C2C0}" srcOrd="1" destOrd="0" presId="urn:microsoft.com/office/officeart/2005/8/layout/vProcess5"/>
    <dgm:cxn modelId="{72B8E73A-D945-4746-906D-9468143BE65E}" srcId="{768A8FC6-1DC0-4C9C-A4C0-F519FC9A70A4}" destId="{A3DB14A5-5597-49D2-A3D6-07B6CE3F83F0}" srcOrd="0" destOrd="0" parTransId="{E7DF7E58-F178-4A16-B332-10838DDA1304}" sibTransId="{2FC7760C-7284-4AA8-96D4-1CA95C119371}"/>
    <dgm:cxn modelId="{9C3D48E1-794A-45EA-A0AE-96F96AB69F2E}" srcId="{768A8FC6-1DC0-4C9C-A4C0-F519FC9A70A4}" destId="{93CEC168-4F95-4F6E-A7D6-C1F69090832C}" srcOrd="1" destOrd="0" parTransId="{230CF071-7BF7-468D-8761-FAE8FEED283A}" sibTransId="{67938640-96F8-47EB-8350-A33606388869}"/>
    <dgm:cxn modelId="{D4DCBE68-8790-472C-B57A-97E751F72071}" type="presOf" srcId="{1174EAF4-0955-424C-916C-BB4D18BB5D53}" destId="{B7D6C4A8-871A-4B41-A634-9A170128D247}" srcOrd="1" destOrd="0" presId="urn:microsoft.com/office/officeart/2005/8/layout/vProcess5"/>
    <dgm:cxn modelId="{10B36DAE-06D7-469F-A604-DB1B10275DDC}" type="presOf" srcId="{47F69C9F-EA97-42DC-AD49-31FEBB3C202C}" destId="{E1C41A0B-02B1-4FD0-942F-699B3CC710A2}" srcOrd="0" destOrd="0" presId="urn:microsoft.com/office/officeart/2005/8/layout/vProcess5"/>
    <dgm:cxn modelId="{136995E6-0C0D-4A93-BAF1-4638BD41E62E}" srcId="{768A8FC6-1DC0-4C9C-A4C0-F519FC9A70A4}" destId="{F76C8A22-D7D0-43EE-B043-2A364EA09DB4}" srcOrd="2" destOrd="0" parTransId="{85AA38F9-3D15-4599-8AD8-1A7F55021060}" sibTransId="{A49C78E0-F81D-486C-811F-06DEAF002443}"/>
    <dgm:cxn modelId="{226AC768-321B-42F5-AA91-45138EB9B966}" type="presOf" srcId="{A3DB14A5-5597-49D2-A3D6-07B6CE3F83F0}" destId="{E17C6DCF-8BB6-4CD9-9C77-69CD2F1FE824}" srcOrd="0" destOrd="0" presId="urn:microsoft.com/office/officeart/2005/8/layout/vProcess5"/>
    <dgm:cxn modelId="{E764A583-B029-4C5F-9852-D6378C84D0B4}" type="presOf" srcId="{F76C8A22-D7D0-43EE-B043-2A364EA09DB4}" destId="{C5D5A6AC-9A5E-41C1-B6A8-2ED10F3A718D}" srcOrd="0" destOrd="0" presId="urn:microsoft.com/office/officeart/2005/8/layout/vProcess5"/>
    <dgm:cxn modelId="{6FDB93D6-6D59-4101-AA7F-9698DCD0553A}" type="presOf" srcId="{93CEC168-4F95-4F6E-A7D6-C1F69090832C}" destId="{55AD740C-2E27-4775-A6B6-93CC238655DF}" srcOrd="0" destOrd="0" presId="urn:microsoft.com/office/officeart/2005/8/layout/vProcess5"/>
    <dgm:cxn modelId="{C4EA7BBA-7381-4696-B77A-A8045F512002}" type="presOf" srcId="{1174EAF4-0955-424C-916C-BB4D18BB5D53}" destId="{3E1E30F0-03AF-4EDE-9405-181527D3A684}" srcOrd="0" destOrd="0" presId="urn:microsoft.com/office/officeart/2005/8/layout/vProcess5"/>
    <dgm:cxn modelId="{746C0015-1473-4B20-BAA3-D4A3F81FC86E}" type="presOf" srcId="{768A8FC6-1DC0-4C9C-A4C0-F519FC9A70A4}" destId="{B1D29031-3536-4BE1-BBE8-5E30E1FD1582}" srcOrd="0" destOrd="0" presId="urn:microsoft.com/office/officeart/2005/8/layout/vProcess5"/>
    <dgm:cxn modelId="{AE28AB70-2F67-49A1-82CC-975E2425C5C8}" type="presParOf" srcId="{B1D29031-3536-4BE1-BBE8-5E30E1FD1582}" destId="{B92D993B-BA55-47E0-974F-0762ECC10D5F}" srcOrd="0" destOrd="0" presId="urn:microsoft.com/office/officeart/2005/8/layout/vProcess5"/>
    <dgm:cxn modelId="{0F57CD6E-0A2B-45C9-ADEA-F272A6DD7490}" type="presParOf" srcId="{B1D29031-3536-4BE1-BBE8-5E30E1FD1582}" destId="{E17C6DCF-8BB6-4CD9-9C77-69CD2F1FE824}" srcOrd="1" destOrd="0" presId="urn:microsoft.com/office/officeart/2005/8/layout/vProcess5"/>
    <dgm:cxn modelId="{55A58540-98D9-49A6-8632-58C319FC34F8}" type="presParOf" srcId="{B1D29031-3536-4BE1-BBE8-5E30E1FD1582}" destId="{55AD740C-2E27-4775-A6B6-93CC238655DF}" srcOrd="2" destOrd="0" presId="urn:microsoft.com/office/officeart/2005/8/layout/vProcess5"/>
    <dgm:cxn modelId="{077F9D5F-7119-46B4-945E-4C62C9B07B81}" type="presParOf" srcId="{B1D29031-3536-4BE1-BBE8-5E30E1FD1582}" destId="{C5D5A6AC-9A5E-41C1-B6A8-2ED10F3A718D}" srcOrd="3" destOrd="0" presId="urn:microsoft.com/office/officeart/2005/8/layout/vProcess5"/>
    <dgm:cxn modelId="{F016823A-6DE5-4084-A83A-6CE8EC5790C4}" type="presParOf" srcId="{B1D29031-3536-4BE1-BBE8-5E30E1FD1582}" destId="{B3164C95-5ABC-414C-A5A4-CAF6C96CB4C8}" srcOrd="4" destOrd="0" presId="urn:microsoft.com/office/officeart/2005/8/layout/vProcess5"/>
    <dgm:cxn modelId="{0B9EF5C3-51B2-4A93-9370-1F11365B87C8}" type="presParOf" srcId="{B1D29031-3536-4BE1-BBE8-5E30E1FD1582}" destId="{3E1E30F0-03AF-4EDE-9405-181527D3A684}" srcOrd="5" destOrd="0" presId="urn:microsoft.com/office/officeart/2005/8/layout/vProcess5"/>
    <dgm:cxn modelId="{2B468CEE-832C-4E85-8B8F-81D009A5908D}" type="presParOf" srcId="{B1D29031-3536-4BE1-BBE8-5E30E1FD1582}" destId="{D91F9D9F-B11C-4FA4-88D4-5FB7393E1577}" srcOrd="6" destOrd="0" presId="urn:microsoft.com/office/officeart/2005/8/layout/vProcess5"/>
    <dgm:cxn modelId="{FD4F46A2-749D-4436-BAB4-CCE903565A4C}" type="presParOf" srcId="{B1D29031-3536-4BE1-BBE8-5E30E1FD1582}" destId="{B91E7BEE-31F0-4946-BEB3-794FC9D8CA46}" srcOrd="7" destOrd="0" presId="urn:microsoft.com/office/officeart/2005/8/layout/vProcess5"/>
    <dgm:cxn modelId="{6580CDE8-DF2C-4A63-B67F-E10CAB85325C}" type="presParOf" srcId="{B1D29031-3536-4BE1-BBE8-5E30E1FD1582}" destId="{E2574C1A-9B51-454B-B5EA-C9562923A8DE}" srcOrd="8" destOrd="0" presId="urn:microsoft.com/office/officeart/2005/8/layout/vProcess5"/>
    <dgm:cxn modelId="{449D8601-A543-4E6A-94AE-954E608D45A1}" type="presParOf" srcId="{B1D29031-3536-4BE1-BBE8-5E30E1FD1582}" destId="{E1C41A0B-02B1-4FD0-942F-699B3CC710A2}" srcOrd="9" destOrd="0" presId="urn:microsoft.com/office/officeart/2005/8/layout/vProcess5"/>
    <dgm:cxn modelId="{D9D8AAA3-9BFD-4C18-BE97-3110FF6C40D6}" type="presParOf" srcId="{B1D29031-3536-4BE1-BBE8-5E30E1FD1582}" destId="{7CB6F32C-9A8F-430B-9855-109A445B94BD}" srcOrd="10" destOrd="0" presId="urn:microsoft.com/office/officeart/2005/8/layout/vProcess5"/>
    <dgm:cxn modelId="{A23A2569-2C0D-4963-87AE-240C67B28BAD}" type="presParOf" srcId="{B1D29031-3536-4BE1-BBE8-5E30E1FD1582}" destId="{4545F584-E0B6-41A4-8912-90EC34766B64}" srcOrd="11" destOrd="0" presId="urn:microsoft.com/office/officeart/2005/8/layout/vProcess5"/>
    <dgm:cxn modelId="{F23E8BDB-934A-449E-B7A3-D69D6B344E9C}" type="presParOf" srcId="{B1D29031-3536-4BE1-BBE8-5E30E1FD1582}" destId="{B72BD862-C0F8-4DF5-B82F-E4C591C629C1}" srcOrd="12" destOrd="0" presId="urn:microsoft.com/office/officeart/2005/8/layout/vProcess5"/>
    <dgm:cxn modelId="{CA2DC0B4-D398-44AF-B8CB-0F570305EE77}" type="presParOf" srcId="{B1D29031-3536-4BE1-BBE8-5E30E1FD1582}" destId="{FB3DC355-E376-4466-9BB8-F7504445C2C0}" srcOrd="13" destOrd="0" presId="urn:microsoft.com/office/officeart/2005/8/layout/vProcess5"/>
    <dgm:cxn modelId="{EDE0C394-1B26-4EC2-A1D8-931DD6CCBABF}" type="presParOf" srcId="{B1D29031-3536-4BE1-BBE8-5E30E1FD1582}" destId="{B7D6C4A8-871A-4B41-A634-9A170128D24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C6DCF-8BB6-4CD9-9C77-69CD2F1FE824}">
      <dsp:nvSpPr>
        <dsp:cNvPr id="0" name=""/>
        <dsp:cNvSpPr/>
      </dsp:nvSpPr>
      <dsp:spPr>
        <a:xfrm>
          <a:off x="0" y="0"/>
          <a:ext cx="4693920" cy="833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Standing / postural change</a:t>
          </a:r>
        </a:p>
      </dsp:txBody>
      <dsp:txXfrm>
        <a:off x="24426" y="24426"/>
        <a:ext cx="3696441" cy="785105"/>
      </dsp:txXfrm>
    </dsp:sp>
    <dsp:sp modelId="{55AD740C-2E27-4775-A6B6-93CC238655DF}">
      <dsp:nvSpPr>
        <dsp:cNvPr id="0" name=""/>
        <dsp:cNvSpPr/>
      </dsp:nvSpPr>
      <dsp:spPr>
        <a:xfrm>
          <a:off x="350520" y="949785"/>
          <a:ext cx="4693920" cy="833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Gravity causing blood pooling and shift in plasma volume into interstitial space within abdomen and lower extremities</a:t>
          </a:r>
        </a:p>
      </dsp:txBody>
      <dsp:txXfrm>
        <a:off x="374946" y="974211"/>
        <a:ext cx="3752475" cy="785105"/>
      </dsp:txXfrm>
    </dsp:sp>
    <dsp:sp modelId="{C5D5A6AC-9A5E-41C1-B6A8-2ED10F3A718D}">
      <dsp:nvSpPr>
        <dsp:cNvPr id="0" name=""/>
        <dsp:cNvSpPr/>
      </dsp:nvSpPr>
      <dsp:spPr>
        <a:xfrm>
          <a:off x="701039" y="1899570"/>
          <a:ext cx="4693920" cy="833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Decreased venous return and stroke volume</a:t>
          </a:r>
        </a:p>
      </dsp:txBody>
      <dsp:txXfrm>
        <a:off x="725465" y="1923996"/>
        <a:ext cx="3752475" cy="785105"/>
      </dsp:txXfrm>
    </dsp:sp>
    <dsp:sp modelId="{B3164C95-5ABC-414C-A5A4-CAF6C96CB4C8}">
      <dsp:nvSpPr>
        <dsp:cNvPr id="0" name=""/>
        <dsp:cNvSpPr/>
      </dsp:nvSpPr>
      <dsp:spPr>
        <a:xfrm>
          <a:off x="1051559" y="2849355"/>
          <a:ext cx="4693920" cy="833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Arterial baroreceptor unloading even without decreased MAP</a:t>
          </a:r>
        </a:p>
      </dsp:txBody>
      <dsp:txXfrm>
        <a:off x="1075985" y="2873781"/>
        <a:ext cx="3752475" cy="785105"/>
      </dsp:txXfrm>
    </dsp:sp>
    <dsp:sp modelId="{3E1E30F0-03AF-4EDE-9405-181527D3A684}">
      <dsp:nvSpPr>
        <dsp:cNvPr id="0" name=""/>
        <dsp:cNvSpPr/>
      </dsp:nvSpPr>
      <dsp:spPr>
        <a:xfrm>
          <a:off x="1402079" y="3799140"/>
          <a:ext cx="4693920" cy="833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Compensatory vagal withdrawal and sympathetic activation increasing HR, contractility, and PVR</a:t>
          </a:r>
        </a:p>
      </dsp:txBody>
      <dsp:txXfrm>
        <a:off x="1426505" y="3823566"/>
        <a:ext cx="3752475" cy="785105"/>
      </dsp:txXfrm>
    </dsp:sp>
    <dsp:sp modelId="{D91F9D9F-B11C-4FA4-88D4-5FB7393E1577}">
      <dsp:nvSpPr>
        <dsp:cNvPr id="0" name=""/>
        <dsp:cNvSpPr/>
      </dsp:nvSpPr>
      <dsp:spPr>
        <a:xfrm>
          <a:off x="4151847" y="609252"/>
          <a:ext cx="542072" cy="54207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4273813" y="609252"/>
        <a:ext cx="298140" cy="407909"/>
      </dsp:txXfrm>
    </dsp:sp>
    <dsp:sp modelId="{B91E7BEE-31F0-4946-BEB3-794FC9D8CA46}">
      <dsp:nvSpPr>
        <dsp:cNvPr id="0" name=""/>
        <dsp:cNvSpPr/>
      </dsp:nvSpPr>
      <dsp:spPr>
        <a:xfrm>
          <a:off x="4502367" y="1559037"/>
          <a:ext cx="542072" cy="54207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4624333" y="1559037"/>
        <a:ext cx="298140" cy="407909"/>
      </dsp:txXfrm>
    </dsp:sp>
    <dsp:sp modelId="{E2574C1A-9B51-454B-B5EA-C9562923A8DE}">
      <dsp:nvSpPr>
        <dsp:cNvPr id="0" name=""/>
        <dsp:cNvSpPr/>
      </dsp:nvSpPr>
      <dsp:spPr>
        <a:xfrm>
          <a:off x="4852887" y="2494923"/>
          <a:ext cx="542072" cy="54207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4974853" y="2494923"/>
        <a:ext cx="298140" cy="407909"/>
      </dsp:txXfrm>
    </dsp:sp>
    <dsp:sp modelId="{E1C41A0B-02B1-4FD0-942F-699B3CC710A2}">
      <dsp:nvSpPr>
        <dsp:cNvPr id="0" name=""/>
        <dsp:cNvSpPr/>
      </dsp:nvSpPr>
      <dsp:spPr>
        <a:xfrm>
          <a:off x="5203407" y="3453974"/>
          <a:ext cx="542072" cy="54207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5325373" y="3453974"/>
        <a:ext cx="298140" cy="407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0A45A-143F-014E-B71C-62AB0C0F0DC5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AD61B-90BF-8946-9859-55BD82121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909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910E4-F747-994D-9EA6-DF0C9AC5BD76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F7740-18BE-A14F-B18B-3ECD47F85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0716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all patients with orthostatic intolerance have POTS, but all POTS patients</a:t>
            </a:r>
            <a:r>
              <a:rPr lang="en-US" baseline="0" dirty="0"/>
              <a:t> have orthostatic intolerance</a:t>
            </a:r>
          </a:p>
          <a:p>
            <a:r>
              <a:rPr lang="en-US" dirty="0"/>
              <a:t>Palpitations</a:t>
            </a:r>
            <a:r>
              <a:rPr lang="en-US" baseline="0" dirty="0"/>
              <a:t> will predominate the clinic picture most of the time which is why these patients are often referred to a cardiologist while orthostatic intolerance predominates in others with the tachycardia leading to the diagnosis.</a:t>
            </a:r>
          </a:p>
          <a:p>
            <a:r>
              <a:rPr lang="en-US" baseline="0" dirty="0"/>
              <a:t>&gt;40bpm in those &lt;20 years old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324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BP and HR are measured at 1 min, 3 min, 5 min, and 10 min during the active stand test after patient has been quietly supine for 10 minutes.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03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Exercise training also increases your blood volume</a:t>
            </a:r>
          </a:p>
          <a:p>
            <a:r>
              <a:rPr lang="en-US" dirty="0"/>
              <a:t>Slow increase in NA and fluid intake and increase them together incrementally; you may not need quite as much after improvement with the exercise program</a:t>
            </a:r>
          </a:p>
          <a:p>
            <a:r>
              <a:rPr lang="en-US" dirty="0"/>
              <a:t>A large glass of water before getting out of bed can alleviate the diurnal variation and worsened AM symptoms; remember graph at the beginning of the lecture regarding fluid loading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21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48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78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medication is FDA approved for the treatment of POTS; typically avoid adding these types of medications if possible</a:t>
            </a:r>
          </a:p>
          <a:p>
            <a:r>
              <a:rPr lang="en-US" dirty="0"/>
              <a:t>Avoidance of salt tablets in general due to the osmotic effect leading to GI symptoms such as nausea and vomiting paradoxically leading to reduced plasma volume and worsening symptoms.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07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</a:t>
            </a:r>
            <a:r>
              <a:rPr lang="en-US" baseline="0" dirty="0"/>
              <a:t> follow your normal conduction system</a:t>
            </a:r>
          </a:p>
          <a:p>
            <a:r>
              <a:rPr lang="en-US" baseline="0" dirty="0"/>
              <a:t>Typical number quoted would be if patient paced &gt;40%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5C242A-6581-482C-BB95-57C88DF1AD29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6990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slide</a:t>
            </a:r>
            <a:r>
              <a:rPr lang="en-US" baseline="0" dirty="0"/>
              <a:t> that is appropriate for the political climate.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5C242A-6581-482C-BB95-57C88DF1AD29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697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5C242A-6581-482C-BB95-57C88DF1AD29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442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Associated symptoms may not be linked by a common physiology or underlying unifying diagnosis.</a:t>
            </a:r>
          </a:p>
          <a:p>
            <a:r>
              <a:rPr lang="en-US" baseline="0" dirty="0" err="1"/>
              <a:t>Neurocardiogenic</a:t>
            </a:r>
            <a:r>
              <a:rPr lang="en-US" baseline="0" dirty="0"/>
              <a:t> syncope is misinterpretation of increased myocardial contractility from mechanoreceptors leading to sympathetic withdrawal and further parasympathetic overdrive = bradycardia and hypotension.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18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normally produces a small increase in HR (5-20bpm), small decrease in SBP, and small increase in DBP.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538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Cardiovascular</a:t>
            </a:r>
            <a:r>
              <a:rPr lang="en-US" baseline="0" dirty="0"/>
              <a:t> deconditioning can happen within 20 hours of bedrest.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There is an exaggerated response to normal physiology due to CV deconditioning.</a:t>
            </a:r>
            <a:endParaRPr lang="en-US" dirty="0"/>
          </a:p>
          <a:p>
            <a:r>
              <a:rPr lang="en-US" baseline="0" dirty="0"/>
              <a:t>Regardless of precipitating cause, the state of CV deconditioning often dominates the clinical picture and is a major cause of functional disability.</a:t>
            </a:r>
          </a:p>
          <a:p>
            <a:r>
              <a:rPr lang="en-US" baseline="0" dirty="0"/>
              <a:t>Analogous situation is that of space flight.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36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Women have higher</a:t>
            </a:r>
            <a:r>
              <a:rPr lang="en-US" baseline="0" dirty="0"/>
              <a:t> heart rates on average with lower stroke volumes potentially making them more susceptible overall to this condition while the hormonal differences are less clear with potential variation in the renin-aldosterone system during the menstrual cycle playing a role.  POTS is quite rare after menopause.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26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is the reason hydration and avoiding warm environments are recommendations in POTS.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1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Neuropathic have less anxiety / depression</a:t>
            </a:r>
            <a:r>
              <a:rPr lang="en-US" baseline="0" dirty="0"/>
              <a:t> and have greater overall self-perceived QOL compared to other POTS patients</a:t>
            </a:r>
          </a:p>
          <a:p>
            <a:r>
              <a:rPr lang="en-US" baseline="0" dirty="0" err="1"/>
              <a:t>Hyperadrenergic</a:t>
            </a:r>
            <a:r>
              <a:rPr lang="en-US" baseline="0" dirty="0"/>
              <a:t> POTS symptoms include palpitations, tremulousness, hyperhidrosis, abdominal pain, and nausea</a:t>
            </a:r>
          </a:p>
          <a:p>
            <a:r>
              <a:rPr lang="en-US" baseline="0" dirty="0"/>
              <a:t>--Ensure patient is not having a medication induced </a:t>
            </a:r>
            <a:r>
              <a:rPr lang="en-US" baseline="0" dirty="0" err="1"/>
              <a:t>hyperadrenergic</a:t>
            </a:r>
            <a:r>
              <a:rPr lang="en-US" baseline="0" dirty="0"/>
              <a:t> POTS with NE reuptake inhibitors like </a:t>
            </a:r>
            <a:r>
              <a:rPr lang="en-US" baseline="0" dirty="0" err="1"/>
              <a:t>buproprion</a:t>
            </a:r>
            <a:r>
              <a:rPr lang="en-US" baseline="0" dirty="0"/>
              <a:t>, TCA like </a:t>
            </a:r>
            <a:r>
              <a:rPr lang="en-US" baseline="0" dirty="0" err="1"/>
              <a:t>notriptyline</a:t>
            </a:r>
            <a:r>
              <a:rPr lang="en-US" baseline="0" dirty="0"/>
              <a:t> and other sympathomimetic medications that can mimic POTS</a:t>
            </a:r>
          </a:p>
          <a:p>
            <a:r>
              <a:rPr lang="en-US" baseline="0" dirty="0"/>
              <a:t>Volume dysregulation involves the renin-</a:t>
            </a:r>
            <a:r>
              <a:rPr lang="en-US" baseline="0" dirty="0" err="1"/>
              <a:t>angtiotensin</a:t>
            </a:r>
            <a:r>
              <a:rPr lang="en-US" baseline="0" dirty="0"/>
              <a:t>-aldosterone system leading to inadequate Na resorption</a:t>
            </a:r>
          </a:p>
          <a:p>
            <a:r>
              <a:rPr lang="en-US" baseline="0" dirty="0"/>
              <a:t>Mast Cell Activation Disorder (MCAD)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54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Patients often relate other chronic </a:t>
            </a:r>
            <a:r>
              <a:rPr lang="en-US" dirty="0" err="1"/>
              <a:t>syptoms</a:t>
            </a:r>
            <a:r>
              <a:rPr lang="en-US" dirty="0"/>
              <a:t> and comorbidities that cannot physiologically be explained by orthostatic intolerance or tachycardia including:</a:t>
            </a:r>
          </a:p>
          <a:p>
            <a:r>
              <a:rPr lang="en-US" dirty="0"/>
              <a:t>--Fatigue, dizziness, syncope, migraines, fibromyalgia, joint hypermobility, etc…</a:t>
            </a:r>
          </a:p>
          <a:p>
            <a:r>
              <a:rPr lang="en-US" dirty="0"/>
              <a:t>POTS may simply be another comorbid condition and NOT the cause of these symptoms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59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AF7740-18BE-A14F-B18B-3ECD47F85D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2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973232" y="1459360"/>
            <a:ext cx="6170768" cy="539864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2973232" y="428679"/>
            <a:ext cx="5576398" cy="602620"/>
          </a:xfrm>
        </p:spPr>
        <p:txBody>
          <a:bodyPr/>
          <a:lstStyle>
            <a:lvl1pPr>
              <a:defRPr b="0" i="0">
                <a:solidFill>
                  <a:srgbClr val="800000"/>
                </a:solidFill>
                <a:latin typeface="BentonSans Book"/>
                <a:cs typeface="BentonSans Book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21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5844" y="1559442"/>
            <a:ext cx="2249669" cy="45667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PUBLIC HEALTH-BLOOMINGTON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6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7109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PUBLIC HEALTH-BLOOMINGTON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8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ENGAGING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796" y="1566334"/>
            <a:ext cx="7409003" cy="4275666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BentonSans Book"/>
                <a:cs typeface="BentonSans Book"/>
              </a:defRPr>
            </a:lvl1pPr>
            <a:lvl2pPr>
              <a:defRPr b="0" i="0">
                <a:solidFill>
                  <a:schemeClr val="tx1"/>
                </a:solidFill>
                <a:latin typeface="BentonSans Book"/>
                <a:cs typeface="BentonSans Book"/>
              </a:defRPr>
            </a:lvl2pPr>
            <a:lvl3pPr>
              <a:defRPr b="0" i="0">
                <a:solidFill>
                  <a:schemeClr val="tx1"/>
                </a:solidFill>
                <a:latin typeface="BentonSans Book"/>
                <a:cs typeface="BentonSans Book"/>
              </a:defRPr>
            </a:lvl3pPr>
            <a:lvl4pPr>
              <a:defRPr b="0" i="0">
                <a:solidFill>
                  <a:schemeClr val="tx1"/>
                </a:solidFill>
                <a:latin typeface="BentonSans Book"/>
                <a:cs typeface="BentonSans Book"/>
              </a:defRPr>
            </a:lvl4pPr>
            <a:lvl5pPr>
              <a:defRPr b="0" i="0">
                <a:solidFill>
                  <a:schemeClr val="tx1"/>
                </a:solidFill>
                <a:latin typeface="BentonSans Book"/>
                <a:cs typeface="BentonSans Book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PUBLIC HEALTH-BLOOMINGTON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3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ENGAGING text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PUBLIC HEALTH-BLOOMINGTON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1277796" y="1487488"/>
            <a:ext cx="7409003" cy="4319587"/>
          </a:xfrm>
        </p:spPr>
        <p:txBody>
          <a:bodyPr>
            <a:normAutofit/>
          </a:bodyPr>
          <a:lstStyle>
            <a:lvl1pPr>
              <a:defRPr sz="2400" b="0" i="0" baseline="0">
                <a:latin typeface="BentonSans Book"/>
                <a:cs typeface="BentonSans Book"/>
              </a:defRPr>
            </a:lvl1pPr>
          </a:lstStyle>
          <a:p>
            <a:r>
              <a:rPr lang="en-US" dirty="0"/>
              <a:t>Drag your dynamic photo here</a:t>
            </a:r>
          </a:p>
        </p:txBody>
      </p:sp>
    </p:spTree>
    <p:extLst>
      <p:ext uri="{BB962C8B-B14F-4D97-AF65-F5344CB8AC3E}">
        <p14:creationId xmlns:p14="http://schemas.microsoft.com/office/powerpoint/2010/main" val="107944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PUBLIC HEALTH-BLOOMINGTON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1277797" y="1447800"/>
            <a:ext cx="5204124" cy="2091267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611361" y="1447800"/>
            <a:ext cx="2074333" cy="278025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1277796" y="3641942"/>
            <a:ext cx="1876103" cy="2260601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/>
              <a:t>Drag picture here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9" hasCustomPrompt="1"/>
          </p:nvPr>
        </p:nvSpPr>
        <p:spPr>
          <a:xfrm>
            <a:off x="3246409" y="4387009"/>
            <a:ext cx="5440391" cy="1515534"/>
          </a:xfrm>
        </p:spPr>
        <p:txBody>
          <a:bodyPr>
            <a:normAutofit/>
          </a:bodyPr>
          <a:lstStyle>
            <a:lvl1pPr marL="0" indent="0">
              <a:buNone/>
              <a:defRPr sz="1600" baseline="0"/>
            </a:lvl1pPr>
          </a:lstStyle>
          <a:p>
            <a:r>
              <a:rPr lang="en-US" dirty="0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2376271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744133"/>
            <a:ext cx="7315200" cy="18563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cs typeface="Abadi MT Condensed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PUBLIC HEALTH-BLOOMINGTON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5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7496" y="4406900"/>
            <a:ext cx="733930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7496" y="2906713"/>
            <a:ext cx="733930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PUBLIC HEALTH-BLOOMINGTON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4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605" y="274638"/>
            <a:ext cx="6820195" cy="10884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66605" y="1600200"/>
            <a:ext cx="31594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6378" y="1600200"/>
            <a:ext cx="34904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PUBLIC HEALTH-BLOOMINGTON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7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7796" y="1535113"/>
            <a:ext cx="3570092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7796" y="2174875"/>
            <a:ext cx="357009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7285" y="1535113"/>
            <a:ext cx="3699516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Georgia"/>
                <a:cs typeface="Georgi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87284" y="2174875"/>
            <a:ext cx="36995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PUBLIC HEALTH-BLOOMINGTON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2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53" y="274638"/>
            <a:ext cx="7416747" cy="1071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PUBLIC HEALTH-BLOOMINGTON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7797" y="274638"/>
            <a:ext cx="7409003" cy="1088495"/>
          </a:xfrm>
          <a:prstGeom prst="rect">
            <a:avLst/>
          </a:prstGeom>
          <a:effectLst>
            <a:outerShdw blurRad="50800" dist="25400" dir="6000000" algn="tl" rotWithShape="0">
              <a:srgbClr val="000000">
                <a:alpha val="37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add ENGAGING text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7798" y="1566334"/>
            <a:ext cx="7409002" cy="4275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93168" y="6297083"/>
            <a:ext cx="40809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 spc="260">
                <a:solidFill>
                  <a:srgbClr val="66080F"/>
                </a:solidFill>
                <a:latin typeface="BentonSans Medium"/>
                <a:cs typeface="BentonSans Medium"/>
              </a:defRPr>
            </a:lvl1pPr>
          </a:lstStyle>
          <a:p>
            <a:r>
              <a:rPr lang="en-US"/>
              <a:t>SCHOOL OF PUBLIC HEALTH-BLOOMINGTON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8138" y="6297083"/>
            <a:ext cx="8186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1">
                <a:solidFill>
                  <a:schemeClr val="tx2"/>
                </a:solidFill>
                <a:latin typeface="Arial"/>
              </a:defRPr>
            </a:lvl1pPr>
          </a:lstStyle>
          <a:p>
            <a:fld id="{A2CEE53A-19EC-654D-82C1-D215F6FEFF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1566334"/>
            <a:ext cx="4055533" cy="4275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8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60" r:id="rId3"/>
    <p:sldLayoutId id="2147483658" r:id="rId4"/>
    <p:sldLayoutId id="2147483649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tx1"/>
          </a:solidFill>
          <a:latin typeface="BentonSans Bold"/>
          <a:ea typeface="+mj-ea"/>
          <a:cs typeface="BentonSans 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b="0" i="0" kern="1200">
          <a:solidFill>
            <a:schemeClr val="tx1"/>
          </a:solidFill>
          <a:latin typeface="BentonSans Book"/>
          <a:ea typeface="+mn-ea"/>
          <a:cs typeface="BentonSans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BentonSans Regular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BentonSans Regular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BentonSans Regular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BentonSans 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3870" y="1744133"/>
            <a:ext cx="8040130" cy="1856317"/>
          </a:xfrm>
        </p:spPr>
        <p:txBody>
          <a:bodyPr>
            <a:normAutofit/>
          </a:bodyPr>
          <a:lstStyle/>
          <a:p>
            <a:r>
              <a:rPr lang="en-US" sz="2800" dirty="0"/>
              <a:t>Kyle Hornsby, MD, FACC</a:t>
            </a:r>
            <a:br>
              <a:rPr lang="en-US" sz="2800" dirty="0"/>
            </a:br>
            <a:r>
              <a:rPr lang="en-US" sz="2800" dirty="0"/>
              <a:t>Assistant Professor of Cardiac Electrophysiology</a:t>
            </a:r>
            <a:br>
              <a:rPr lang="en-US" sz="2800" dirty="0"/>
            </a:br>
            <a:r>
              <a:rPr lang="en-US" sz="2800" dirty="0"/>
              <a:t>International University Sports Federation Medical Committee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7889" y="4265140"/>
            <a:ext cx="7549978" cy="1752600"/>
          </a:xfrm>
        </p:spPr>
        <p:txBody>
          <a:bodyPr/>
          <a:lstStyle/>
          <a:p>
            <a:r>
              <a:rPr lang="en-US" sz="2800" dirty="0"/>
              <a:t>Indiana</a:t>
            </a:r>
            <a:r>
              <a:rPr lang="en-US" dirty="0"/>
              <a:t> University Health Bloomington</a:t>
            </a:r>
          </a:p>
          <a:p>
            <a:r>
              <a:rPr lang="en-US" dirty="0"/>
              <a:t>Southern Indiana Physicians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98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POTS Subtypes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93" y="1363133"/>
            <a:ext cx="6829166" cy="5299075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20065" y="2390791"/>
            <a:ext cx="2051222" cy="624258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en-US" sz="2200" dirty="0"/>
              <a:t>&gt;50% of patients with POTS with peripheral sympathetic denervation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84789" y="5128578"/>
            <a:ext cx="2051222" cy="624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30-60% of patients with POTS with elevated standing NE levels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51221" y="5128578"/>
            <a:ext cx="2051222" cy="6242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30% of patients with POTS with persistently low plasma volumes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956687" y="6219568"/>
            <a:ext cx="2051222" cy="389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Controversial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984789" y="3281840"/>
            <a:ext cx="2195384" cy="389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Controversial; may play a role</a:t>
            </a:r>
          </a:p>
        </p:txBody>
      </p:sp>
    </p:spTree>
    <p:extLst>
      <p:ext uri="{BB962C8B-B14F-4D97-AF65-F5344CB8AC3E}">
        <p14:creationId xmlns:p14="http://schemas.microsoft.com/office/powerpoint/2010/main" val="428020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  <p:bldP spid="11" grpId="0" build="p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Associated Conditions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700" y="1317633"/>
            <a:ext cx="5086970" cy="463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13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Diagnoses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92195" y="1466335"/>
            <a:ext cx="68538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Inappropriate sinus tachycardia</a:t>
            </a:r>
          </a:p>
          <a:p>
            <a:pPr algn="ctr"/>
            <a:r>
              <a:rPr lang="en-US" b="1" dirty="0"/>
              <a:t>Orthostatic hypotension</a:t>
            </a:r>
          </a:p>
          <a:p>
            <a:pPr algn="ctr"/>
            <a:r>
              <a:rPr lang="en-US" b="1" dirty="0" err="1"/>
              <a:t>Neurocardiogenic</a:t>
            </a:r>
            <a:r>
              <a:rPr lang="en-US" b="1" dirty="0"/>
              <a:t> syncope</a:t>
            </a:r>
          </a:p>
          <a:p>
            <a:pPr algn="ctr"/>
            <a:r>
              <a:rPr lang="en-US" b="1" dirty="0" err="1"/>
              <a:t>Dysautonomia</a:t>
            </a:r>
            <a:endParaRPr lang="en-US" b="1" dirty="0"/>
          </a:p>
          <a:p>
            <a:pPr algn="ctr"/>
            <a:r>
              <a:rPr lang="en-US" i="1" u="sng" dirty="0"/>
              <a:t>Anxiety</a:t>
            </a:r>
          </a:p>
          <a:p>
            <a:pPr algn="ctr"/>
            <a:r>
              <a:rPr lang="en-US" dirty="0"/>
              <a:t>Hypovolemia</a:t>
            </a:r>
          </a:p>
          <a:p>
            <a:pPr algn="ctr"/>
            <a:r>
              <a:rPr lang="en-US" dirty="0"/>
              <a:t>Anemia</a:t>
            </a:r>
          </a:p>
          <a:p>
            <a:pPr algn="ctr"/>
            <a:r>
              <a:rPr lang="en-US" dirty="0"/>
              <a:t>Hyperthyroidism</a:t>
            </a:r>
          </a:p>
          <a:p>
            <a:pPr algn="ctr"/>
            <a:r>
              <a:rPr lang="en-US" dirty="0"/>
              <a:t>Pulmonary embolism</a:t>
            </a:r>
          </a:p>
          <a:p>
            <a:pPr algn="ctr"/>
            <a:r>
              <a:rPr lang="en-US" dirty="0" err="1"/>
              <a:t>Pheochromocytoma</a:t>
            </a:r>
            <a:endParaRPr lang="en-US" dirty="0"/>
          </a:p>
          <a:p>
            <a:pPr algn="ctr"/>
            <a:r>
              <a:rPr lang="en-US" dirty="0"/>
              <a:t>Medications</a:t>
            </a:r>
          </a:p>
          <a:p>
            <a:pPr algn="ctr"/>
            <a:r>
              <a:rPr lang="en-US" dirty="0"/>
              <a:t>Supraventricular tachycardia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860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108" y="1112108"/>
            <a:ext cx="8031892" cy="574589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65C3BE-5CEE-1A48-921B-B518F9E302E2}"/>
              </a:ext>
            </a:extLst>
          </p:cNvPr>
          <p:cNvSpPr txBox="1">
            <a:spLocks/>
          </p:cNvSpPr>
          <p:nvPr/>
        </p:nvSpPr>
        <p:spPr>
          <a:xfrm>
            <a:off x="7106138" y="5737968"/>
            <a:ext cx="2076450" cy="1088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Basic Labs</a:t>
            </a:r>
          </a:p>
          <a:p>
            <a:r>
              <a:rPr lang="en-US" sz="2200" dirty="0"/>
              <a:t>EKG</a:t>
            </a:r>
          </a:p>
          <a:p>
            <a:r>
              <a:rPr lang="en-US" sz="2200" dirty="0"/>
              <a:t>Holter Monitor</a:t>
            </a:r>
          </a:p>
          <a:p>
            <a:r>
              <a:rPr lang="en-US" sz="2200" dirty="0"/>
              <a:t>Rarely a tilt table test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712FD-6B45-C149-B764-F53FB0BF8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76159"/>
            <a:ext cx="9144000" cy="290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77690" y="1066282"/>
            <a:ext cx="7409003" cy="634304"/>
          </a:xfrm>
        </p:spPr>
        <p:txBody>
          <a:bodyPr>
            <a:noAutofit/>
          </a:bodyPr>
          <a:lstStyle/>
          <a:p>
            <a:r>
              <a:rPr lang="en-US" dirty="0" err="1"/>
              <a:t>Nonpharmacologic</a:t>
            </a:r>
            <a:r>
              <a:rPr lang="en-US" dirty="0"/>
              <a:t> treatment:</a:t>
            </a:r>
            <a:br>
              <a:rPr lang="en-US" dirty="0"/>
            </a:b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77583" y="1681217"/>
            <a:ext cx="7409003" cy="851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Exercise conditioning with a recumbent bike, rowing machine, or swimming via an exercise facility or rehab program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77797" y="2500675"/>
            <a:ext cx="7409003" cy="86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Increase blood volume with 3L of water per day (16floz prior to getting out of bed) and 5-10gms of Na per day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77582" y="3266516"/>
            <a:ext cx="7409003" cy="61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Avoid large heavy meals, </a:t>
            </a:r>
            <a:r>
              <a:rPr lang="en-US" sz="2200" dirty="0" err="1"/>
              <a:t>EtOH</a:t>
            </a:r>
            <a:r>
              <a:rPr lang="en-US" sz="2200" dirty="0"/>
              <a:t>, and heat exposure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77367" y="3603969"/>
            <a:ext cx="7409003" cy="8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Recommend compression stockings at least to the thigh and preferably to the abdomen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277152" y="4294051"/>
            <a:ext cx="7409003" cy="10729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Recommend sleeping with head of bed elevated 4-6 inches and performance of physical counter maneuvers such as leg crossing and squatting in addition to upright activity during day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277691" y="5704071"/>
            <a:ext cx="7409003" cy="83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Behavioral and cognitive therapy may be good particularly when anxiety, hypervigilance, or catastrophizing behaviors are present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9924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 build="p"/>
      <p:bldP spid="10" grpId="0" build="p"/>
      <p:bldP spid="11" grpId="0" build="p"/>
      <p:bldP spid="12" grpId="0" build="p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Program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14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6FA735-0770-694E-AC89-EC57615D5989}"/>
              </a:ext>
            </a:extLst>
          </p:cNvPr>
          <p:cNvSpPr txBox="1">
            <a:spLocks/>
          </p:cNvSpPr>
          <p:nvPr/>
        </p:nvSpPr>
        <p:spPr>
          <a:xfrm>
            <a:off x="1277796" y="1363133"/>
            <a:ext cx="7409003" cy="86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The majority of patients who complete the exercise program no longer meet criteria for POTS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8BDE2C-9E1A-4B41-9F54-72FB71898BEA}"/>
              </a:ext>
            </a:extLst>
          </p:cNvPr>
          <p:cNvSpPr txBox="1">
            <a:spLocks/>
          </p:cNvSpPr>
          <p:nvPr/>
        </p:nvSpPr>
        <p:spPr>
          <a:xfrm>
            <a:off x="1277796" y="2117751"/>
            <a:ext cx="7409003" cy="1393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This exercise program was compared to propranolol in a double-blind drug trial and found to be superior to </a:t>
            </a:r>
            <a:r>
              <a:rPr lang="en-US" sz="2200" dirty="0" err="1"/>
              <a:t>propranol</a:t>
            </a:r>
            <a:r>
              <a:rPr lang="en-US" sz="2200" dirty="0"/>
              <a:t> at restoring upright hemodynamics and improvement of quality of life (effect persisted for &gt;1 year)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8CA0BD-080C-F649-8592-504473E99583}"/>
              </a:ext>
            </a:extLst>
          </p:cNvPr>
          <p:cNvSpPr txBox="1">
            <a:spLocks/>
          </p:cNvSpPr>
          <p:nvPr/>
        </p:nvSpPr>
        <p:spPr>
          <a:xfrm>
            <a:off x="1277796" y="3619501"/>
            <a:ext cx="7409003" cy="850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The major barrier is patient compliance with a 3 month program and the most difficult is the first few weeks due to increased fatigue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646B2E-DA50-4049-85D8-D068AB0F249A}"/>
              </a:ext>
            </a:extLst>
          </p:cNvPr>
          <p:cNvSpPr txBox="1">
            <a:spLocks/>
          </p:cNvSpPr>
          <p:nvPr/>
        </p:nvSpPr>
        <p:spPr>
          <a:xfrm>
            <a:off x="1277795" y="4749801"/>
            <a:ext cx="7409003" cy="850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Comorbid conditions with the correlating symptoms may also limit the patient and appropriate referrals should be made</a:t>
            </a:r>
          </a:p>
        </p:txBody>
      </p:sp>
    </p:spTree>
    <p:extLst>
      <p:ext uri="{BB962C8B-B14F-4D97-AF65-F5344CB8AC3E}">
        <p14:creationId xmlns:p14="http://schemas.microsoft.com/office/powerpoint/2010/main" val="119580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build="p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Program </a:t>
            </a:r>
            <a:r>
              <a:rPr lang="en-US" dirty="0" err="1"/>
              <a:t>cont</a:t>
            </a:r>
            <a:r>
              <a:rPr lang="en-US" dirty="0"/>
              <a:t>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15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6FA735-0770-694E-AC89-EC57615D5989}"/>
              </a:ext>
            </a:extLst>
          </p:cNvPr>
          <p:cNvSpPr txBox="1">
            <a:spLocks/>
          </p:cNvSpPr>
          <p:nvPr/>
        </p:nvSpPr>
        <p:spPr>
          <a:xfrm>
            <a:off x="1277796" y="1363133"/>
            <a:ext cx="7409003" cy="967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The program progresses from seated or horizontal exercise all the way to upright exercise over a 3 month period, but can be longer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8BDE2C-9E1A-4B41-9F54-72FB71898BEA}"/>
              </a:ext>
            </a:extLst>
          </p:cNvPr>
          <p:cNvSpPr txBox="1">
            <a:spLocks/>
          </p:cNvSpPr>
          <p:nvPr/>
        </p:nvSpPr>
        <p:spPr>
          <a:xfrm>
            <a:off x="1277795" y="2451628"/>
            <a:ext cx="7409003" cy="1120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Monitoring heart rate is key and there is significant involvement with healthcare personnel to calculate heart rate zones for the training program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8CA0BD-080C-F649-8592-504473E99583}"/>
              </a:ext>
            </a:extLst>
          </p:cNvPr>
          <p:cNvSpPr txBox="1">
            <a:spLocks/>
          </p:cNvSpPr>
          <p:nvPr/>
        </p:nvSpPr>
        <p:spPr>
          <a:xfrm>
            <a:off x="1277795" y="3658379"/>
            <a:ext cx="7409003" cy="850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The Rating of Perceived Exertion (RPE) is also used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796" y="4118254"/>
            <a:ext cx="7149768" cy="22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4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399" y="1527799"/>
            <a:ext cx="7133401" cy="4584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B90A9A-E51C-A548-92DE-7C381FF85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0712"/>
            <a:ext cx="9144000" cy="367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7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dirty="0"/>
              <a:t>Painful Left Bundle Branch Block Syndrome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02723" y="1466334"/>
            <a:ext cx="7317389" cy="1235677"/>
          </a:xfrm>
        </p:spPr>
        <p:txBody>
          <a:bodyPr>
            <a:normAutofit/>
          </a:bodyPr>
          <a:lstStyle/>
          <a:p>
            <a:r>
              <a:rPr lang="en-US" sz="2200" dirty="0"/>
              <a:t>Characterized by the development of intermittent non-ischemic chest pain at the onset of exercise-induced or rate-related LBBB</a:t>
            </a:r>
            <a:endParaRPr lang="en-US" altLang="en-US" sz="22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202722" y="2640226"/>
            <a:ext cx="7317389" cy="1478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Postulated that the pain arises from </a:t>
            </a:r>
            <a:r>
              <a:rPr lang="en-US" sz="2200" dirty="0" err="1"/>
              <a:t>dyssynchronous</a:t>
            </a:r>
            <a:r>
              <a:rPr lang="en-US" sz="2200" dirty="0"/>
              <a:t> ventricular contraction via a potential generalized </a:t>
            </a:r>
            <a:r>
              <a:rPr lang="en-US" sz="2200" dirty="0" err="1"/>
              <a:t>interoceptive</a:t>
            </a:r>
            <a:r>
              <a:rPr lang="en-US" sz="2200" dirty="0"/>
              <a:t> sensitivity although the precise mechanisms remain elusive</a:t>
            </a:r>
            <a:endParaRPr lang="en-US" altLang="en-US" sz="2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02723" y="4193058"/>
            <a:ext cx="7317389" cy="772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Due to rarity, unclear management which has included medical </a:t>
            </a:r>
            <a:r>
              <a:rPr lang="en-US" sz="2200" dirty="0" err="1"/>
              <a:t>thearpy</a:t>
            </a:r>
            <a:r>
              <a:rPr lang="en-US" sz="2200" dirty="0"/>
              <a:t> and pacing</a:t>
            </a: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57625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of Interesting LBBB</a:t>
            </a:r>
          </a:p>
        </p:txBody>
      </p:sp>
      <p:pic>
        <p:nvPicPr>
          <p:cNvPr id="20" name="Picture 1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30" y="1293812"/>
            <a:ext cx="7357269" cy="4022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19" y="1122309"/>
            <a:ext cx="8073081" cy="4893469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1910402" y="246851"/>
            <a:ext cx="5957736" cy="7348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BentonSans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entonSans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BentonSans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BentonSans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0" dirty="0">
                <a:solidFill>
                  <a:schemeClr val="tx2"/>
                </a:solidFill>
                <a:latin typeface="BentonSansCond Light"/>
                <a:cs typeface="BentonSansCond Light"/>
              </a:rPr>
              <a:t>Indiana University Health Bloomington </a:t>
            </a:r>
          </a:p>
          <a:p>
            <a:pPr algn="ctr"/>
            <a:r>
              <a:rPr lang="en-US" sz="2100" dirty="0">
                <a:solidFill>
                  <a:schemeClr val="tx2"/>
                </a:solidFill>
                <a:latin typeface="BentonSansCond Light"/>
                <a:cs typeface="BentonSansCond Light"/>
              </a:rPr>
              <a:t>Regional </a:t>
            </a:r>
            <a:r>
              <a:rPr lang="en-US" sz="2100" dirty="0" err="1">
                <a:solidFill>
                  <a:schemeClr val="tx2"/>
                </a:solidFill>
                <a:latin typeface="BentonSansCond Light"/>
                <a:cs typeface="BentonSansCond Light"/>
              </a:rPr>
              <a:t>Acacademic</a:t>
            </a:r>
            <a:r>
              <a:rPr lang="en-US" sz="2100" dirty="0">
                <a:solidFill>
                  <a:schemeClr val="tx2"/>
                </a:solidFill>
                <a:latin typeface="BentonSansCond Light"/>
                <a:cs typeface="BentonSansCond Light"/>
              </a:rPr>
              <a:t>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3444426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en-US" dirty="0"/>
              <a:t>Current Common Ventricular </a:t>
            </a:r>
            <a:br>
              <a:rPr lang="en-US" altLang="en-US" dirty="0"/>
            </a:br>
            <a:r>
              <a:rPr lang="en-US" altLang="en-US" dirty="0"/>
              <a:t>Pacing Techniques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02723" y="1466334"/>
            <a:ext cx="7317389" cy="4280415"/>
          </a:xfrm>
        </p:spPr>
        <p:txBody>
          <a:bodyPr>
            <a:normAutofit/>
          </a:bodyPr>
          <a:lstStyle/>
          <a:p>
            <a:r>
              <a:rPr lang="en-US" altLang="en-US" sz="2200" dirty="0"/>
              <a:t>RV apical pacing </a:t>
            </a:r>
          </a:p>
          <a:p>
            <a:pPr lvl="1"/>
            <a:r>
              <a:rPr lang="en-US" altLang="en-US" sz="2200" dirty="0"/>
              <a:t>Time tested and still the most common form of pacing</a:t>
            </a:r>
          </a:p>
          <a:p>
            <a:r>
              <a:rPr lang="en-US" altLang="en-US" sz="2200" dirty="0"/>
              <a:t>RV septal pacing</a:t>
            </a:r>
          </a:p>
          <a:p>
            <a:pPr lvl="1"/>
            <a:r>
              <a:rPr lang="en-US" altLang="en-US" sz="2200" dirty="0"/>
              <a:t>Due to concern related to RV apical pacing</a:t>
            </a:r>
          </a:p>
          <a:p>
            <a:pPr lvl="1"/>
            <a:r>
              <a:rPr lang="en-US" altLang="en-US" sz="2200" dirty="0"/>
              <a:t>May be better?</a:t>
            </a:r>
          </a:p>
          <a:p>
            <a:r>
              <a:rPr lang="en-US" altLang="en-US" sz="2200" dirty="0"/>
              <a:t>Biventricular Pacing</a:t>
            </a:r>
          </a:p>
          <a:p>
            <a:pPr lvl="1"/>
            <a:r>
              <a:rPr lang="en-US" altLang="en-US" sz="2200" dirty="0"/>
              <a:t>Derived from HF trials and LBBB pts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96" y="3063710"/>
            <a:ext cx="4901938" cy="352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1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Why His Bundle Pacing?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77797" y="1309688"/>
            <a:ext cx="7242316" cy="45259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200" dirty="0"/>
              <a:t>Replicates true human physiology </a:t>
            </a:r>
          </a:p>
          <a:p>
            <a:pPr>
              <a:defRPr/>
            </a:pPr>
            <a:r>
              <a:rPr lang="en-US" sz="2200" dirty="0"/>
              <a:t>Lead tip &amp; body potentially within the right atrium </a:t>
            </a:r>
          </a:p>
          <a:p>
            <a:pPr lvl="1">
              <a:defRPr/>
            </a:pPr>
            <a:r>
              <a:rPr lang="en-US" sz="2200" dirty="0"/>
              <a:t>Could prevent lead related issues such as tricuspid regurgitation</a:t>
            </a:r>
          </a:p>
          <a:p>
            <a:pPr>
              <a:defRPr/>
            </a:pPr>
            <a:r>
              <a:rPr lang="en-US" sz="2200" dirty="0"/>
              <a:t>Data not convincing for other forms of pacing</a:t>
            </a:r>
          </a:p>
          <a:p>
            <a:pPr lvl="1">
              <a:defRPr/>
            </a:pPr>
            <a:r>
              <a:rPr lang="en-US" sz="2200" dirty="0"/>
              <a:t>RV pacing and its detrimental effects</a:t>
            </a:r>
          </a:p>
          <a:p>
            <a:pPr lvl="1">
              <a:defRPr/>
            </a:pPr>
            <a:r>
              <a:rPr lang="en-US" sz="2200" dirty="0"/>
              <a:t>BiV pacing debatable in some populations (i.e. EF&gt;35%)</a:t>
            </a:r>
          </a:p>
          <a:p>
            <a:pPr>
              <a:defRPr/>
            </a:pPr>
            <a:r>
              <a:rPr lang="en-US" sz="2200" dirty="0"/>
              <a:t>Should eliminate pacing induced cardiomyopathy</a:t>
            </a:r>
          </a:p>
          <a:p>
            <a:pPr lvl="1">
              <a:defRPr/>
            </a:pPr>
            <a:endParaRPr lang="en-US" sz="2200" dirty="0"/>
          </a:p>
          <a:p>
            <a:pPr lvl="1">
              <a:defRPr/>
            </a:pPr>
            <a:endParaRPr lang="en-US" sz="2200" dirty="0"/>
          </a:p>
          <a:p>
            <a:pPr marL="0" indent="0">
              <a:buFontTx/>
              <a:buNone/>
              <a:defRPr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3656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Imaging Evaluation</a:t>
            </a:r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1277797" y="5046663"/>
            <a:ext cx="7045466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400" kern="0" dirty="0">
                <a:solidFill>
                  <a:schemeClr val="tx1"/>
                </a:solidFill>
                <a:latin typeface="+mn-lt"/>
              </a:rPr>
              <a:t>Imaging evaluation of implantation site of permanent direct His bundle pacing lead </a:t>
            </a:r>
            <a:r>
              <a:rPr lang="en-US" sz="1400" i="1" kern="0" dirty="0" err="1">
                <a:solidFill>
                  <a:schemeClr val="tx1"/>
                </a:solidFill>
                <a:latin typeface="+mn-lt"/>
              </a:rPr>
              <a:t>Vijayaraman</a:t>
            </a:r>
            <a:r>
              <a:rPr lang="en-US" sz="1400" i="1" kern="0" dirty="0">
                <a:solidFill>
                  <a:schemeClr val="tx1"/>
                </a:solidFill>
                <a:latin typeface="+mn-lt"/>
              </a:rPr>
              <a:t> et al. </a:t>
            </a:r>
          </a:p>
          <a:p>
            <a:pPr>
              <a:defRPr/>
            </a:pPr>
            <a:r>
              <a:rPr lang="en-US" sz="1400" i="1" kern="0" dirty="0">
                <a:solidFill>
                  <a:schemeClr val="tx1"/>
                </a:solidFill>
                <a:latin typeface="+mn-lt"/>
              </a:rPr>
              <a:t>Heart Rhythm 2014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797" y="1689100"/>
            <a:ext cx="7602678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514" y="1771650"/>
            <a:ext cx="3581400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383913" y="2187667"/>
            <a:ext cx="5235576" cy="2181224"/>
            <a:chOff x="3295215" y="1012387"/>
            <a:chExt cx="5234931" cy="2181847"/>
          </a:xfrm>
        </p:grpSpPr>
        <p:pic>
          <p:nvPicPr>
            <p:cNvPr id="8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08368"/>
            <a:stretch>
              <a:fillRect/>
            </a:stretch>
          </p:blipFill>
          <p:spPr bwMode="auto">
            <a:xfrm>
              <a:off x="3295215" y="1014261"/>
              <a:ext cx="5234930" cy="21799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3958709" y="1726966"/>
              <a:ext cx="1003177" cy="708227"/>
              <a:chOff x="3958709" y="1726966"/>
              <a:chExt cx="1003177" cy="708227"/>
            </a:xfrm>
          </p:grpSpPr>
          <p:sp>
            <p:nvSpPr>
              <p:cNvPr id="16" name="Arc 15"/>
              <p:cNvSpPr/>
              <p:nvPr/>
            </p:nvSpPr>
            <p:spPr>
              <a:xfrm>
                <a:off x="4569822" y="2027089"/>
                <a:ext cx="346033" cy="373169"/>
              </a:xfrm>
              <a:prstGeom prst="arc">
                <a:avLst>
                  <a:gd name="adj1" fmla="val 6760620"/>
                  <a:gd name="adj2" fmla="val 19169591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" name="Arc 16"/>
              <p:cNvSpPr/>
              <p:nvPr/>
            </p:nvSpPr>
            <p:spPr>
              <a:xfrm>
                <a:off x="4519028" y="1974687"/>
                <a:ext cx="442858" cy="460506"/>
              </a:xfrm>
              <a:prstGeom prst="arc">
                <a:avLst>
                  <a:gd name="adj1" fmla="val 6598020"/>
                  <a:gd name="adj2" fmla="val 19149689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H="1">
                <a:off x="4353949" y="1726966"/>
                <a:ext cx="44445" cy="48273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3958709" y="1984214"/>
                <a:ext cx="512700" cy="36205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4446452" y="1988874"/>
                <a:ext cx="201878" cy="172657"/>
              </a:xfrm>
              <a:custGeom>
                <a:avLst/>
                <a:gdLst>
                  <a:gd name="T0" fmla="*/ 0 w 201878"/>
                  <a:gd name="T1" fmla="*/ 158658 h 181897"/>
                  <a:gd name="T2" fmla="*/ 34413 w 201878"/>
                  <a:gd name="T3" fmla="*/ 172657 h 181897"/>
                  <a:gd name="T4" fmla="*/ 49161 w 201878"/>
                  <a:gd name="T5" fmla="*/ 167991 h 181897"/>
                  <a:gd name="T6" fmla="*/ 83574 w 201878"/>
                  <a:gd name="T7" fmla="*/ 125993 h 181897"/>
                  <a:gd name="T8" fmla="*/ 108155 w 201878"/>
                  <a:gd name="T9" fmla="*/ 121327 h 181897"/>
                  <a:gd name="T10" fmla="*/ 132736 w 201878"/>
                  <a:gd name="T11" fmla="*/ 74662 h 181897"/>
                  <a:gd name="T12" fmla="*/ 157316 w 201878"/>
                  <a:gd name="T13" fmla="*/ 69996 h 181897"/>
                  <a:gd name="T14" fmla="*/ 162232 w 201878"/>
                  <a:gd name="T15" fmla="*/ 23332 h 181897"/>
                  <a:gd name="T16" fmla="*/ 201561 w 201878"/>
                  <a:gd name="T17" fmla="*/ 0 h 1818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1878" h="181897">
                    <a:moveTo>
                      <a:pt x="0" y="167149"/>
                    </a:moveTo>
                    <a:cubicBezTo>
                      <a:pt x="3839" y="169068"/>
                      <a:pt x="27180" y="181897"/>
                      <a:pt x="34413" y="181897"/>
                    </a:cubicBezTo>
                    <a:cubicBezTo>
                      <a:pt x="39595" y="181897"/>
                      <a:pt x="44245" y="178620"/>
                      <a:pt x="49161" y="176981"/>
                    </a:cubicBezTo>
                    <a:cubicBezTo>
                      <a:pt x="56330" y="105306"/>
                      <a:pt x="37071" y="132736"/>
                      <a:pt x="83574" y="132736"/>
                    </a:cubicBezTo>
                    <a:cubicBezTo>
                      <a:pt x="91930" y="132736"/>
                      <a:pt x="99961" y="129459"/>
                      <a:pt x="108155" y="127820"/>
                    </a:cubicBezTo>
                    <a:cubicBezTo>
                      <a:pt x="115949" y="42084"/>
                      <a:pt x="94665" y="78658"/>
                      <a:pt x="132736" y="78658"/>
                    </a:cubicBezTo>
                    <a:cubicBezTo>
                      <a:pt x="141092" y="78658"/>
                      <a:pt x="149123" y="75381"/>
                      <a:pt x="157316" y="73742"/>
                    </a:cubicBezTo>
                    <a:cubicBezTo>
                      <a:pt x="158955" y="57355"/>
                      <a:pt x="151803" y="37327"/>
                      <a:pt x="162232" y="24581"/>
                    </a:cubicBezTo>
                    <a:cubicBezTo>
                      <a:pt x="208065" y="-31437"/>
                      <a:pt x="201561" y="57828"/>
                      <a:pt x="201561" y="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6017800" y="1012387"/>
              <a:ext cx="2512346" cy="2179973"/>
              <a:chOff x="6017800" y="1012387"/>
              <a:chExt cx="2512346" cy="2179973"/>
            </a:xfrm>
          </p:grpSpPr>
          <p:pic>
            <p:nvPicPr>
              <p:cNvPr id="11" name="Picture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7800" y="1012387"/>
                <a:ext cx="2512346" cy="217997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Arc 11"/>
              <p:cNvSpPr/>
              <p:nvPr/>
            </p:nvSpPr>
            <p:spPr>
              <a:xfrm>
                <a:off x="7322208" y="2074727"/>
                <a:ext cx="326985" cy="360466"/>
              </a:xfrm>
              <a:prstGeom prst="arc">
                <a:avLst>
                  <a:gd name="adj1" fmla="val 7071304"/>
                  <a:gd name="adj2" fmla="val 18335486"/>
                </a:avLst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7066652" y="1741257"/>
                <a:ext cx="20635" cy="4779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6677763" y="1993742"/>
                <a:ext cx="495239" cy="35252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7149938" y="1968161"/>
                <a:ext cx="201878" cy="172657"/>
              </a:xfrm>
              <a:custGeom>
                <a:avLst/>
                <a:gdLst>
                  <a:gd name="T0" fmla="*/ 0 w 201878"/>
                  <a:gd name="T1" fmla="*/ 158658 h 181897"/>
                  <a:gd name="T2" fmla="*/ 34413 w 201878"/>
                  <a:gd name="T3" fmla="*/ 172657 h 181897"/>
                  <a:gd name="T4" fmla="*/ 49161 w 201878"/>
                  <a:gd name="T5" fmla="*/ 167991 h 181897"/>
                  <a:gd name="T6" fmla="*/ 83574 w 201878"/>
                  <a:gd name="T7" fmla="*/ 125993 h 181897"/>
                  <a:gd name="T8" fmla="*/ 108155 w 201878"/>
                  <a:gd name="T9" fmla="*/ 121327 h 181897"/>
                  <a:gd name="T10" fmla="*/ 132736 w 201878"/>
                  <a:gd name="T11" fmla="*/ 74662 h 181897"/>
                  <a:gd name="T12" fmla="*/ 157316 w 201878"/>
                  <a:gd name="T13" fmla="*/ 69996 h 181897"/>
                  <a:gd name="T14" fmla="*/ 162232 w 201878"/>
                  <a:gd name="T15" fmla="*/ 23332 h 181897"/>
                  <a:gd name="T16" fmla="*/ 201561 w 201878"/>
                  <a:gd name="T17" fmla="*/ 0 h 18189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1878" h="181897">
                    <a:moveTo>
                      <a:pt x="0" y="167149"/>
                    </a:moveTo>
                    <a:cubicBezTo>
                      <a:pt x="3839" y="169068"/>
                      <a:pt x="27180" y="181897"/>
                      <a:pt x="34413" y="181897"/>
                    </a:cubicBezTo>
                    <a:cubicBezTo>
                      <a:pt x="39595" y="181897"/>
                      <a:pt x="44245" y="178620"/>
                      <a:pt x="49161" y="176981"/>
                    </a:cubicBezTo>
                    <a:cubicBezTo>
                      <a:pt x="56330" y="105306"/>
                      <a:pt x="37071" y="132736"/>
                      <a:pt x="83574" y="132736"/>
                    </a:cubicBezTo>
                    <a:cubicBezTo>
                      <a:pt x="91930" y="132736"/>
                      <a:pt x="99961" y="129459"/>
                      <a:pt x="108155" y="127820"/>
                    </a:cubicBezTo>
                    <a:cubicBezTo>
                      <a:pt x="115949" y="42084"/>
                      <a:pt x="94665" y="78658"/>
                      <a:pt x="132736" y="78658"/>
                    </a:cubicBezTo>
                    <a:cubicBezTo>
                      <a:pt x="141092" y="78658"/>
                      <a:pt x="149123" y="75381"/>
                      <a:pt x="157316" y="73742"/>
                    </a:cubicBezTo>
                    <a:cubicBezTo>
                      <a:pt x="158955" y="57355"/>
                      <a:pt x="151803" y="37327"/>
                      <a:pt x="162232" y="24581"/>
                    </a:cubicBezTo>
                    <a:cubicBezTo>
                      <a:pt x="208065" y="-31437"/>
                      <a:pt x="201561" y="57828"/>
                      <a:pt x="201561" y="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>
                <a:outerShdw blurRad="40000" dist="23000" dir="5400000" rotWithShape="0">
                  <a:srgbClr val="00000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721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of Interesting LBBB</a:t>
            </a:r>
          </a:p>
        </p:txBody>
      </p:sp>
      <p:pic>
        <p:nvPicPr>
          <p:cNvPr id="4813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71" y="1152782"/>
            <a:ext cx="6269037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96" y="1756291"/>
            <a:ext cx="6799263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32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What Am I Looking At?</a:t>
            </a:r>
          </a:p>
        </p:txBody>
      </p:sp>
      <p:pic>
        <p:nvPicPr>
          <p:cNvPr id="53250" name="Picture 4" descr="Price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225550"/>
            <a:ext cx="52959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2023FF-26E9-8746-BDCB-B469E8767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1292225"/>
            <a:ext cx="5422900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89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4C1577F-3B3C-1C49-B97A-8A7CF9D6C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797" y="274638"/>
            <a:ext cx="7409003" cy="1088495"/>
          </a:xfrm>
        </p:spPr>
        <p:txBody>
          <a:bodyPr/>
          <a:lstStyle/>
          <a:p>
            <a:r>
              <a:rPr lang="en-US" altLang="en-US" dirty="0"/>
              <a:t>Reference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04D49B-C9BE-F74D-BAD3-4FAFCEA7B8CA}"/>
              </a:ext>
            </a:extLst>
          </p:cNvPr>
          <p:cNvSpPr txBox="1">
            <a:spLocks/>
          </p:cNvSpPr>
          <p:nvPr/>
        </p:nvSpPr>
        <p:spPr>
          <a:xfrm>
            <a:off x="1277796" y="1252150"/>
            <a:ext cx="7409003" cy="456571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BentonSans Regular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BentonSans Regular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BentonSans Regular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BentonSans 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2500" dirty="0" err="1"/>
              <a:t>Bryarly</a:t>
            </a:r>
            <a:r>
              <a:rPr lang="en-US" sz="2500" dirty="0"/>
              <a:t> M, Phillips LT, Fu Q, </a:t>
            </a:r>
            <a:r>
              <a:rPr lang="en-US" sz="2500" dirty="0" err="1"/>
              <a:t>Vernino</a:t>
            </a:r>
            <a:r>
              <a:rPr lang="en-US" sz="2500" dirty="0"/>
              <a:t> S, Levine BD. Postural Orthostatic Tachycardia Syndrome: JACC Focus Seminar. J Am Coll </a:t>
            </a:r>
            <a:r>
              <a:rPr lang="en-US" sz="2500" dirty="0" err="1"/>
              <a:t>Cardiol</a:t>
            </a:r>
            <a:r>
              <a:rPr lang="en-US" sz="2500" dirty="0"/>
              <a:t>. 2019 Mar 19;73(10):1207-1228. </a:t>
            </a:r>
            <a:r>
              <a:rPr lang="en-US" sz="2500" dirty="0" err="1"/>
              <a:t>doi</a:t>
            </a:r>
            <a:r>
              <a:rPr lang="en-US" sz="2500" dirty="0"/>
              <a:t>: 10.1016/j.jacc.2018.11.059. Review. PubMed PMID: 30871704.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/>
              <a:t>Sheldon RS, Grubb BP 2nd, </a:t>
            </a:r>
            <a:r>
              <a:rPr lang="en-US" sz="2500" dirty="0" err="1"/>
              <a:t>Olshansky</a:t>
            </a:r>
            <a:r>
              <a:rPr lang="en-US" sz="2500" dirty="0"/>
              <a:t> B, Shen WK, Calkins H, </a:t>
            </a:r>
            <a:r>
              <a:rPr lang="en-US" sz="2500" dirty="0" err="1"/>
              <a:t>Brignole</a:t>
            </a:r>
            <a:r>
              <a:rPr lang="en-US" sz="2500" dirty="0"/>
              <a:t> M, Raj SR, </a:t>
            </a:r>
            <a:r>
              <a:rPr lang="en-US" sz="2500" dirty="0" err="1"/>
              <a:t>Krahn</a:t>
            </a:r>
            <a:r>
              <a:rPr lang="en-US" sz="2500" dirty="0"/>
              <a:t> AD, </a:t>
            </a:r>
            <a:r>
              <a:rPr lang="en-US" sz="2500" dirty="0" err="1"/>
              <a:t>Morillo</a:t>
            </a:r>
            <a:r>
              <a:rPr lang="en-US" sz="2500" dirty="0"/>
              <a:t> CA, Stewart JM, Sutton R, Sandroni P, Friday KJ, </a:t>
            </a:r>
            <a:r>
              <a:rPr lang="en-US" sz="2500" dirty="0" err="1"/>
              <a:t>Hachul</a:t>
            </a:r>
            <a:r>
              <a:rPr lang="en-US" sz="2500" dirty="0"/>
              <a:t> DT, Cohen MI, Lau DH, </a:t>
            </a:r>
            <a:r>
              <a:rPr lang="en-US" sz="2500" dirty="0" err="1"/>
              <a:t>Mayuga</a:t>
            </a:r>
            <a:r>
              <a:rPr lang="en-US" sz="2500" dirty="0"/>
              <a:t> KA, </a:t>
            </a:r>
            <a:r>
              <a:rPr lang="en-US" sz="2500" dirty="0" err="1"/>
              <a:t>Moak</a:t>
            </a:r>
            <a:r>
              <a:rPr lang="en-US" sz="2500" dirty="0"/>
              <a:t> JP, Sandhu RK, </a:t>
            </a:r>
            <a:r>
              <a:rPr lang="en-US" sz="2500" dirty="0" err="1"/>
              <a:t>Kanjwal</a:t>
            </a:r>
            <a:r>
              <a:rPr lang="en-US" sz="2500" dirty="0"/>
              <a:t> K. 2015 heart rhythm society expert consensus statement on the diagnosis and treatment of postural tachycardia syndrome, inappropriate sinus tachycardia, and vasovagal syncope. Heart Rhythm. 2015 Jun;12(6):e41-63. </a:t>
            </a:r>
            <a:r>
              <a:rPr lang="en-US" sz="2500" dirty="0" err="1"/>
              <a:t>doi</a:t>
            </a:r>
            <a:r>
              <a:rPr lang="en-US" sz="2500" dirty="0"/>
              <a:t>: 10.1016/j.hrthm.2015.03.029. </a:t>
            </a:r>
            <a:r>
              <a:rPr lang="en-US" sz="2500" dirty="0" err="1"/>
              <a:t>Epub</a:t>
            </a:r>
            <a:r>
              <a:rPr lang="en-US" sz="2500" dirty="0"/>
              <a:t> 2015 May 14. PubMed PMID: 25980576; PubMed Central PMCID: PMC5267948</a:t>
            </a:r>
            <a:r>
              <a:rPr lang="en-US" sz="2500" dirty="0" smtClean="0"/>
              <a:t>.</a:t>
            </a:r>
            <a:r>
              <a:rPr lang="en-US" sz="2500" dirty="0"/>
              <a:t> </a:t>
            </a:r>
            <a:endParaRPr lang="en-US" sz="25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500" dirty="0" smtClean="0"/>
              <a:t>Freeman </a:t>
            </a:r>
            <a:r>
              <a:rPr lang="en-US" sz="2500" dirty="0"/>
              <a:t>R, </a:t>
            </a:r>
            <a:r>
              <a:rPr lang="en-US" sz="2500" dirty="0" err="1"/>
              <a:t>Wieling</a:t>
            </a:r>
            <a:r>
              <a:rPr lang="en-US" sz="2500" dirty="0"/>
              <a:t> W, Axelrod FB, </a:t>
            </a:r>
            <a:r>
              <a:rPr lang="en-US" sz="2500" dirty="0" err="1"/>
              <a:t>Benditt</a:t>
            </a:r>
            <a:r>
              <a:rPr lang="en-US" sz="2500" dirty="0"/>
              <a:t> DG, </a:t>
            </a:r>
            <a:r>
              <a:rPr lang="en-US" sz="2500" dirty="0" err="1"/>
              <a:t>Benarroch</a:t>
            </a:r>
            <a:r>
              <a:rPr lang="en-US" sz="2500" dirty="0"/>
              <a:t> E, </a:t>
            </a:r>
            <a:r>
              <a:rPr lang="en-US" sz="2500" dirty="0" err="1"/>
              <a:t>Biaggioni</a:t>
            </a:r>
            <a:r>
              <a:rPr lang="en-US" sz="2500" dirty="0"/>
              <a:t> I, Cheshire WP, </a:t>
            </a:r>
            <a:r>
              <a:rPr lang="en-US" sz="2500" dirty="0" err="1"/>
              <a:t>Chelimsky</a:t>
            </a:r>
            <a:r>
              <a:rPr lang="en-US" sz="2500" dirty="0"/>
              <a:t> T, </a:t>
            </a:r>
            <a:r>
              <a:rPr lang="en-US" sz="2500" dirty="0" err="1"/>
              <a:t>Cortelli</a:t>
            </a:r>
            <a:r>
              <a:rPr lang="en-US" sz="2500" dirty="0"/>
              <a:t> P, Gibbons CH, Goldstein DS, </a:t>
            </a:r>
            <a:r>
              <a:rPr lang="en-US" sz="2500" dirty="0" err="1"/>
              <a:t>Hainsworth</a:t>
            </a:r>
            <a:r>
              <a:rPr lang="en-US" sz="2500" dirty="0"/>
              <a:t> R, </a:t>
            </a:r>
            <a:r>
              <a:rPr lang="en-US" sz="2500" dirty="0" err="1"/>
              <a:t>Hilz</a:t>
            </a:r>
            <a:r>
              <a:rPr lang="en-US" sz="2500" dirty="0"/>
              <a:t> MJ, Jacob G, Kaufmann H, Jordan J, </a:t>
            </a:r>
            <a:r>
              <a:rPr lang="en-US" sz="2500" dirty="0" err="1"/>
              <a:t>Lipsitz</a:t>
            </a:r>
            <a:r>
              <a:rPr lang="en-US" sz="2500" dirty="0"/>
              <a:t> LA, Levine BD, Low PA, Mathias C, Raj SR, Robertson D, Sandroni P, Schatz IJ, </a:t>
            </a:r>
            <a:r>
              <a:rPr lang="en-US" sz="2500" dirty="0" err="1"/>
              <a:t>Schondorf</a:t>
            </a:r>
            <a:r>
              <a:rPr lang="en-US" sz="2500" dirty="0"/>
              <a:t> R, Stewart JM, van </a:t>
            </a:r>
            <a:r>
              <a:rPr lang="en-US" sz="2500" dirty="0" err="1"/>
              <a:t>Dijk</a:t>
            </a:r>
            <a:r>
              <a:rPr lang="en-US" sz="2500" dirty="0"/>
              <a:t> JG. Consensus statement on the definition of orthostatic hypotension, </a:t>
            </a:r>
            <a:r>
              <a:rPr lang="en-US" sz="2500" dirty="0" err="1"/>
              <a:t>neurally</a:t>
            </a:r>
            <a:r>
              <a:rPr lang="en-US" sz="2500" dirty="0"/>
              <a:t> mediated syncope and the postural tachycardia syndrome. </a:t>
            </a:r>
            <a:r>
              <a:rPr lang="en-US" sz="2500" dirty="0" err="1"/>
              <a:t>Auton</a:t>
            </a:r>
            <a:r>
              <a:rPr lang="en-US" sz="2500" dirty="0"/>
              <a:t> </a:t>
            </a:r>
            <a:r>
              <a:rPr lang="en-US" sz="2500" dirty="0" err="1"/>
              <a:t>Neurosci</a:t>
            </a:r>
            <a:r>
              <a:rPr lang="en-US" sz="2500" dirty="0"/>
              <a:t>. 2011 Apr 26;161(1-2):46-8. </a:t>
            </a:r>
            <a:r>
              <a:rPr lang="en-US" sz="2500" dirty="0" err="1"/>
              <a:t>doi</a:t>
            </a:r>
            <a:r>
              <a:rPr lang="en-US" sz="2500" dirty="0"/>
              <a:t>: 10.1016/j.autneu.2011.02.004. </a:t>
            </a:r>
            <a:r>
              <a:rPr lang="en-US" sz="2500" dirty="0" err="1"/>
              <a:t>Epub</a:t>
            </a:r>
            <a:r>
              <a:rPr lang="en-US" sz="2500" dirty="0"/>
              <a:t> 2011 Mar 9. PubMed PMID: 21393070</a:t>
            </a:r>
            <a:r>
              <a:rPr lang="en-US" sz="2500" dirty="0" smtClean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err="1"/>
              <a:t>Narula</a:t>
            </a:r>
            <a:r>
              <a:rPr lang="en-US" sz="2500" dirty="0"/>
              <a:t> OS. Longitudinal dissociation in the His bundle. Bundle branch block due to asynchronous conduction within the His bundle in man. </a:t>
            </a:r>
            <a:r>
              <a:rPr lang="en-US" sz="2500" i="1" dirty="0"/>
              <a:t>Circulation. </a:t>
            </a:r>
            <a:r>
              <a:rPr lang="en-US" sz="2500" dirty="0"/>
              <a:t>1977;56(6):996-1006.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500" dirty="0" err="1"/>
              <a:t>Shvilkin</a:t>
            </a:r>
            <a:r>
              <a:rPr lang="en-US" sz="2500" dirty="0"/>
              <a:t> A, Ellis ER, </a:t>
            </a:r>
            <a:r>
              <a:rPr lang="en-US" sz="2500" dirty="0" err="1"/>
              <a:t>Gervino</a:t>
            </a:r>
            <a:r>
              <a:rPr lang="en-US" sz="2500" dirty="0"/>
              <a:t> EV, Litvak AD, Buxton AE, Josephson ME. Painful left bundle branch block syndrome: Clinical and electrocardiographic features and further directions for evaluation and treatment. </a:t>
            </a:r>
            <a:r>
              <a:rPr lang="en-US" sz="2500" i="1" dirty="0"/>
              <a:t>Heart Rhythm. </a:t>
            </a:r>
            <a:r>
              <a:rPr lang="en-US" sz="2500" dirty="0"/>
              <a:t>2016;13(1):226-232.</a:t>
            </a:r>
          </a:p>
          <a:p>
            <a:pPr marL="514350" indent="-514350">
              <a:buFont typeface="+mj-lt"/>
              <a:buAutoNum type="arabicPeriod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10006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to be covered…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796" y="1252151"/>
            <a:ext cx="7409003" cy="458984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Postural Orthostatic Tachycardia Syndrome (POTS)</a:t>
            </a:r>
          </a:p>
          <a:p>
            <a:pPr marL="1257300" lvl="1" indent="-514350">
              <a:buFont typeface="Wingdings" panose="05000000000000000000" pitchFamily="2" charset="2"/>
              <a:buChar char="q"/>
            </a:pPr>
            <a:r>
              <a:rPr lang="en-US" dirty="0"/>
              <a:t>POTS review and physiology</a:t>
            </a:r>
          </a:p>
          <a:p>
            <a:pPr marL="1257300" lvl="1" indent="-514350">
              <a:buFont typeface="Wingdings" panose="05000000000000000000" pitchFamily="2" charset="2"/>
              <a:buChar char="q"/>
            </a:pPr>
            <a:r>
              <a:rPr lang="en-US" dirty="0"/>
              <a:t>POTS subtypes</a:t>
            </a:r>
          </a:p>
          <a:p>
            <a:pPr marL="1257300" lvl="1" indent="-514350">
              <a:buFont typeface="Wingdings" panose="05000000000000000000" pitchFamily="2" charset="2"/>
              <a:buChar char="q"/>
            </a:pPr>
            <a:r>
              <a:rPr lang="en-US" dirty="0"/>
              <a:t>Associated conditions</a:t>
            </a:r>
          </a:p>
          <a:p>
            <a:pPr marL="1257300" lvl="1" indent="-514350">
              <a:buFont typeface="Wingdings" panose="05000000000000000000" pitchFamily="2" charset="2"/>
              <a:buChar char="q"/>
            </a:pPr>
            <a:r>
              <a:rPr lang="en-US" dirty="0"/>
              <a:t>Differential diagnoses</a:t>
            </a:r>
          </a:p>
          <a:p>
            <a:pPr marL="1257300" lvl="1" indent="-514350">
              <a:buFont typeface="Wingdings" panose="05000000000000000000" pitchFamily="2" charset="2"/>
              <a:buChar char="q"/>
            </a:pPr>
            <a:r>
              <a:rPr lang="en-US" dirty="0"/>
              <a:t>Evaluation and management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Painful left bundle branch block (LBBB) syndrome</a:t>
            </a:r>
          </a:p>
          <a:p>
            <a:pPr marL="1257300" lvl="1" indent="-514350">
              <a:buFont typeface="Wingdings" panose="05000000000000000000" pitchFamily="2" charset="2"/>
              <a:buChar char="q"/>
            </a:pPr>
            <a:r>
              <a:rPr lang="en-US" dirty="0"/>
              <a:t>Brief introduction</a:t>
            </a:r>
          </a:p>
          <a:p>
            <a:pPr marL="1257300" lvl="1" indent="-514350">
              <a:buFont typeface="Wingdings" panose="05000000000000000000" pitchFamily="2" charset="2"/>
              <a:buChar char="q"/>
            </a:pPr>
            <a:r>
              <a:rPr lang="en-US" dirty="0"/>
              <a:t>Case study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SCHOOL OF PUBLIC HEALTH-BLOOMINGTON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00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796" y="1252151"/>
            <a:ext cx="7409003" cy="184527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Postural Orthostatic Tachycardia Syndrome (POTS) is a clinical syndrome of orthostatic intolerance with an increase in heart rate by &gt;30-40bpm within 10 minute of standing without orthostatic hypotension (&gt;20mmHg drop in systolic blood pressure or &gt;10mmHg drop in diastolic blood pressure).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77797" y="3064792"/>
            <a:ext cx="7183395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528"/>
              </a:spcBef>
            </a:pPr>
            <a:r>
              <a:rPr lang="en-US" sz="2200" dirty="0">
                <a:latin typeface="BentonSans Book"/>
              </a:rPr>
              <a:t>Orthostatic intolerance is a broad term referring to symptoms such as palpitations, fatigue, cognitive disturbance, headache, nausea, pre-</a:t>
            </a:r>
            <a:r>
              <a:rPr lang="en-US" sz="2200" dirty="0" err="1">
                <a:latin typeface="BentonSans Book"/>
              </a:rPr>
              <a:t>sncope</a:t>
            </a:r>
            <a:r>
              <a:rPr lang="en-US" sz="2200" dirty="0">
                <a:latin typeface="BentonSans Book"/>
              </a:rPr>
              <a:t>, and syncope.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7796" y="4346654"/>
            <a:ext cx="71833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ts val="528"/>
              </a:spcBef>
            </a:pPr>
            <a:r>
              <a:rPr lang="en-US" sz="2200" dirty="0" err="1">
                <a:latin typeface="BentonSans Book"/>
              </a:rPr>
              <a:t>Dysautonomia</a:t>
            </a:r>
            <a:r>
              <a:rPr lang="en-US" sz="2200" dirty="0">
                <a:latin typeface="BentonSans Book"/>
              </a:rPr>
              <a:t> is a nonspecific term referring to abnormal function of the autonomic nervous system which is often normally functioning in POTS and involved with many syndromes and can be involved in orthostatic intolerance.</a:t>
            </a:r>
          </a:p>
        </p:txBody>
      </p:sp>
    </p:spTree>
    <p:extLst>
      <p:ext uri="{BB962C8B-B14F-4D97-AF65-F5344CB8AC3E}">
        <p14:creationId xmlns:p14="http://schemas.microsoft.com/office/powerpoint/2010/main" val="122183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 / Characteristics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4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77796" y="1252151"/>
            <a:ext cx="7409003" cy="461319"/>
          </a:xfrm>
        </p:spPr>
        <p:txBody>
          <a:bodyPr>
            <a:normAutofit/>
          </a:bodyPr>
          <a:lstStyle/>
          <a:p>
            <a:r>
              <a:rPr lang="en-US" sz="2200" dirty="0"/>
              <a:t>Young women 20-40 years old 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77797" y="1701113"/>
            <a:ext cx="7409003" cy="461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77797" y="1713470"/>
            <a:ext cx="7409003" cy="461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Symptoms are more bothersome in the AM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77795" y="2162432"/>
            <a:ext cx="7409003" cy="461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Usually preceded by a viral illness or period of bedrest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277793" y="2611393"/>
            <a:ext cx="7409003" cy="1153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Commonly associated with GI symptoms (such as bloating, nausea, diarrhea, and abdominal pain), fatigue, sleep disturbances, headache, etc…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277791" y="3766377"/>
            <a:ext cx="7409003" cy="879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/>
              <a:t>Presyncope</a:t>
            </a:r>
            <a:r>
              <a:rPr lang="en-US" sz="2200" dirty="0"/>
              <a:t> is much more common than syncope but reflex syncope (</a:t>
            </a:r>
            <a:r>
              <a:rPr lang="en-US" sz="2200" dirty="0" err="1"/>
              <a:t>neurocardiogenic</a:t>
            </a:r>
            <a:r>
              <a:rPr lang="en-US" sz="2200" dirty="0"/>
              <a:t> syncope) can coexist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277789" y="4646140"/>
            <a:ext cx="7409003" cy="1171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Syndrome onset can be acute, subacute, or insidious and usually in someone who relates to a previously healthy and active lifestyle (i.e. prior athletes)</a:t>
            </a:r>
          </a:p>
        </p:txBody>
      </p:sp>
    </p:spTree>
    <p:extLst>
      <p:ext uri="{BB962C8B-B14F-4D97-AF65-F5344CB8AC3E}">
        <p14:creationId xmlns:p14="http://schemas.microsoft.com/office/powerpoint/2010/main" val="48141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 build="p"/>
      <p:bldP spid="11" grpId="0" build="p"/>
      <p:bldP spid="12" grpId="0" build="p"/>
      <p:bldP spid="13" grpId="0" build="p"/>
      <p:bldP spid="1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Gravitational Physiology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937078604"/>
              </p:ext>
            </p:extLst>
          </p:nvPr>
        </p:nvGraphicFramePr>
        <p:xfrm>
          <a:off x="1524000" y="1397000"/>
          <a:ext cx="6096000" cy="4633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3223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POTS Physiology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70" y="1363133"/>
            <a:ext cx="8040130" cy="549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95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Female versus Male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70" y="1363132"/>
            <a:ext cx="6708001" cy="48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8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Hypovolemic Effects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EE53A-19EC-654D-82C1-D215F6FEFF18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197" y="1537944"/>
            <a:ext cx="5392201" cy="184780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77796" y="3560563"/>
            <a:ext cx="7409003" cy="1231426"/>
          </a:xfrm>
        </p:spPr>
        <p:txBody>
          <a:bodyPr>
            <a:normAutofit/>
          </a:bodyPr>
          <a:lstStyle/>
          <a:p>
            <a:r>
              <a:rPr lang="en-US" sz="2200" dirty="0"/>
              <a:t>Muscle sympathetic nerve activity (MSNA) in response to lower body negative pressure and volume infusions explaining why hydrations is a key in management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77795" y="4791989"/>
            <a:ext cx="7409003" cy="832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Central hypovolemia also happens with heat stress which redirects significant volume to the skin for cooling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277797" y="5690499"/>
            <a:ext cx="7409003" cy="832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BentonSans Book"/>
                <a:ea typeface="+mn-ea"/>
                <a:cs typeface="BentonSans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Central hypovolemia can happen with GI symptoms</a:t>
            </a:r>
          </a:p>
        </p:txBody>
      </p:sp>
    </p:spTree>
    <p:extLst>
      <p:ext uri="{BB962C8B-B14F-4D97-AF65-F5344CB8AC3E}">
        <p14:creationId xmlns:p14="http://schemas.microsoft.com/office/powerpoint/2010/main" val="264097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build="p"/>
      <p:bldP spid="11" grpId="0" build="p"/>
    </p:bldLst>
  </p:timing>
</p:sld>
</file>

<file path=ppt/theme/theme1.xml><?xml version="1.0" encoding="utf-8"?>
<a:theme xmlns:a="http://schemas.openxmlformats.org/drawingml/2006/main" name="IU_Powerpoint_Traditional">
  <a:themeElements>
    <a:clrScheme name="Custom 1">
      <a:dk1>
        <a:srgbClr val="292929"/>
      </a:dk1>
      <a:lt1>
        <a:srgbClr val="FFFFFF"/>
      </a:lt1>
      <a:dk2>
        <a:srgbClr val="66080F"/>
      </a:dk2>
      <a:lt2>
        <a:srgbClr val="EEECE1"/>
      </a:lt2>
      <a:accent1>
        <a:srgbClr val="66080F"/>
      </a:accent1>
      <a:accent2>
        <a:srgbClr val="998557"/>
      </a:accent2>
      <a:accent3>
        <a:srgbClr val="305B7B"/>
      </a:accent3>
      <a:accent4>
        <a:srgbClr val="DB8E43"/>
      </a:accent4>
      <a:accent5>
        <a:srgbClr val="89CDC1"/>
      </a:accent5>
      <a:accent6>
        <a:srgbClr val="695C5A"/>
      </a:accent6>
      <a:hlink>
        <a:srgbClr val="038EFF"/>
      </a:hlink>
      <a:folHlink>
        <a:srgbClr val="D47DC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alpha val="90000"/>
          </a:schemeClr>
        </a:solidFill>
        <a:ln>
          <a:noFill/>
        </a:ln>
        <a:effectLst/>
      </a:spPr>
      <a:bodyPr/>
      <a:lstStyle>
        <a:defPPr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IUSPH_Powerpoint_A</Template>
  <TotalTime>8573</TotalTime>
  <Words>1508</Words>
  <Application>Microsoft Office PowerPoint</Application>
  <PresentationFormat>On-screen Show (4:3)</PresentationFormat>
  <Paragraphs>178</Paragraphs>
  <Slides>25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Abadi MT Condensed Light</vt:lpstr>
      <vt:lpstr>Arial</vt:lpstr>
      <vt:lpstr>BentonSans Bold</vt:lpstr>
      <vt:lpstr>BentonSans Book</vt:lpstr>
      <vt:lpstr>BentonSans Medium</vt:lpstr>
      <vt:lpstr>BentonSans Regular</vt:lpstr>
      <vt:lpstr>BentonSansCond Light</vt:lpstr>
      <vt:lpstr>Calibri</vt:lpstr>
      <vt:lpstr>Georgia</vt:lpstr>
      <vt:lpstr>Wingdings</vt:lpstr>
      <vt:lpstr>IU_Powerpoint_Traditional</vt:lpstr>
      <vt:lpstr>Kyle Hornsby, MD, FACC Assistant Professor of Cardiac Electrophysiology International University Sports Federation Medical Committee</vt:lpstr>
      <vt:lpstr>PowerPoint Presentation</vt:lpstr>
      <vt:lpstr>Topics to be covered…</vt:lpstr>
      <vt:lpstr>Definitions to know</vt:lpstr>
      <vt:lpstr>Demographics / Characteristics</vt:lpstr>
      <vt:lpstr>Normal Gravitational Physiology</vt:lpstr>
      <vt:lpstr>POTS Physiology</vt:lpstr>
      <vt:lpstr>Female versus Male</vt:lpstr>
      <vt:lpstr>Hypovolemic Effects</vt:lpstr>
      <vt:lpstr>POTS Subtypes </vt:lpstr>
      <vt:lpstr>Associated Conditions</vt:lpstr>
      <vt:lpstr>Differential Diagnoses</vt:lpstr>
      <vt:lpstr>Evaluation</vt:lpstr>
      <vt:lpstr>Management</vt:lpstr>
      <vt:lpstr>Exercise Program</vt:lpstr>
      <vt:lpstr>Exercise Program cont…</vt:lpstr>
      <vt:lpstr>Management</vt:lpstr>
      <vt:lpstr>Painful Left Bundle Branch Block Syndrome</vt:lpstr>
      <vt:lpstr>Example of Interesting LBBB</vt:lpstr>
      <vt:lpstr>Current Common Ventricular  Pacing Techniques</vt:lpstr>
      <vt:lpstr>Why His Bundle Pacing?</vt:lpstr>
      <vt:lpstr>Imaging Evaluation</vt:lpstr>
      <vt:lpstr>Example of Interesting LBBB</vt:lpstr>
      <vt:lpstr>What Am I Looking At?</vt:lpstr>
      <vt:lpstr>Reference</vt:lpstr>
    </vt:vector>
  </TitlesOfParts>
  <Company>IU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Hornsby, Kyle</dc:creator>
  <cp:lastModifiedBy>Hornsby, Kyle</cp:lastModifiedBy>
  <cp:revision>46</cp:revision>
  <dcterms:created xsi:type="dcterms:W3CDTF">2019-04-18T20:50:15Z</dcterms:created>
  <dcterms:modified xsi:type="dcterms:W3CDTF">2019-04-25T10:01:43Z</dcterms:modified>
</cp:coreProperties>
</file>