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7" r:id="rId2"/>
    <p:sldId id="258" r:id="rId3"/>
    <p:sldId id="259" r:id="rId4"/>
    <p:sldId id="260" r:id="rId5"/>
    <p:sldId id="263" r:id="rId6"/>
    <p:sldId id="261" r:id="rId7"/>
    <p:sldId id="267" r:id="rId8"/>
    <p:sldId id="262" r:id="rId9"/>
    <p:sldId id="268" r:id="rId10"/>
    <p:sldId id="264" r:id="rId11"/>
    <p:sldId id="266" r:id="rId12"/>
  </p:sldIdLst>
  <p:sldSz cx="9144000" cy="6858000" type="screen4x3"/>
  <p:notesSz cx="7010400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4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7743CB7A-0066-4DBB-9A3C-C583B5AAD448}" type="datetimeFigureOut">
              <a:rPr lang="en-US" smtClean="0"/>
              <a:t>4/17/2019</a:t>
            </a:fld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76F6B42-DC1C-48DE-BFFA-00011E4D9201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3CB7A-0066-4DBB-9A3C-C583B5AAD448}" type="datetimeFigureOut">
              <a:rPr lang="en-US" smtClean="0"/>
              <a:t>4/17/2019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F6B42-DC1C-48DE-BFFA-00011E4D920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3CB7A-0066-4DBB-9A3C-C583B5AAD448}" type="datetimeFigureOut">
              <a:rPr lang="en-US" smtClean="0"/>
              <a:t>4/17/2019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876F6B42-DC1C-48DE-BFFA-00011E4D920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3CB7A-0066-4DBB-9A3C-C583B5AAD448}" type="datetimeFigureOut">
              <a:rPr lang="en-US" smtClean="0"/>
              <a:t>4/17/2019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F6B42-DC1C-48DE-BFFA-00011E4D9201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743CB7A-0066-4DBB-9A3C-C583B5AAD448}" type="datetimeFigureOut">
              <a:rPr lang="en-US" smtClean="0"/>
              <a:t>4/17/2019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876F6B42-DC1C-48DE-BFFA-00011E4D9201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3CB7A-0066-4DBB-9A3C-C583B5AAD448}" type="datetimeFigureOut">
              <a:rPr lang="en-US" smtClean="0"/>
              <a:t>4/17/2019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F6B42-DC1C-48DE-BFFA-00011E4D9201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3CB7A-0066-4DBB-9A3C-C583B5AAD448}" type="datetimeFigureOut">
              <a:rPr lang="en-US" smtClean="0"/>
              <a:t>4/17/2019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F6B42-DC1C-48DE-BFFA-00011E4D9201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3CB7A-0066-4DBB-9A3C-C583B5AAD448}" type="datetimeFigureOut">
              <a:rPr lang="en-US" smtClean="0"/>
              <a:t>4/17/2019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F6B42-DC1C-48DE-BFFA-00011E4D9201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3CB7A-0066-4DBB-9A3C-C583B5AAD448}" type="datetimeFigureOut">
              <a:rPr lang="en-US" smtClean="0"/>
              <a:t>4/17/2019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F6B42-DC1C-48DE-BFFA-00011E4D920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3CB7A-0066-4DBB-9A3C-C583B5AAD448}" type="datetimeFigureOut">
              <a:rPr lang="en-US" smtClean="0"/>
              <a:t>4/17/2019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76F6B42-DC1C-48DE-BFFA-00011E4D9201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3CB7A-0066-4DBB-9A3C-C583B5AAD448}" type="datetimeFigureOut">
              <a:rPr lang="en-US" smtClean="0"/>
              <a:t>4/17/2019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F6B42-DC1C-48DE-BFFA-00011E4D9201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7743CB7A-0066-4DBB-9A3C-C583B5AAD448}" type="datetimeFigureOut">
              <a:rPr lang="en-US" smtClean="0"/>
              <a:t>4/17/2019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876F6B42-DC1C-48DE-BFFA-00011E4D9201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www.aacvpr.org/LinkClick.aspx?link=https://millionhearts.hhs.gov/files/Cardiac_Rehab_Change_Pkg.pdf&amp;tabid=423&amp;portalid=0&amp;mid=997" TargetMode="Externa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aacvpr.org/portals/0/R2R/VBC/VBC%20logo%20crop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6200" y="-152400"/>
            <a:ext cx="9144000" cy="64803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400758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Model for Improvemen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609600"/>
            <a:ext cx="3840480" cy="52230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488492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Plan</a:t>
            </a:r>
            <a:r>
              <a:rPr lang="en-US" dirty="0"/>
              <a:t> - Begin by collecting baseline data on a process that you are interested in improving</a:t>
            </a:r>
          </a:p>
          <a:p>
            <a:pPr marL="45720" indent="0">
              <a:buNone/>
            </a:pPr>
            <a:endParaRPr lang="en-US" dirty="0"/>
          </a:p>
          <a:p>
            <a:r>
              <a:rPr lang="en-US" b="1" dirty="0"/>
              <a:t>Do</a:t>
            </a:r>
            <a:r>
              <a:rPr lang="en-US" dirty="0"/>
              <a:t> – Test your change ideas on a small scale using a small number of patients, and discuss with clinical staff any identified potential barriers to implementation</a:t>
            </a:r>
          </a:p>
          <a:p>
            <a:pPr marL="45720" indent="0">
              <a:buNone/>
            </a:pPr>
            <a:endParaRPr lang="en-US" dirty="0"/>
          </a:p>
          <a:p>
            <a:r>
              <a:rPr lang="en-US" b="1" dirty="0"/>
              <a:t>Study</a:t>
            </a:r>
            <a:r>
              <a:rPr lang="en-US" dirty="0"/>
              <a:t> – Assess success of the implantation of your test</a:t>
            </a:r>
          </a:p>
          <a:p>
            <a:pPr marL="45720" indent="0">
              <a:buNone/>
            </a:pPr>
            <a:endParaRPr lang="en-US" dirty="0"/>
          </a:p>
          <a:p>
            <a:r>
              <a:rPr lang="en-US" b="1" dirty="0"/>
              <a:t>Act</a:t>
            </a:r>
            <a:r>
              <a:rPr lang="en-US" dirty="0"/>
              <a:t> – Make needed refinements as you scale up your project to a larger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Process Improvement</a:t>
            </a:r>
          </a:p>
        </p:txBody>
      </p:sp>
    </p:spTree>
    <p:extLst>
      <p:ext uri="{BB962C8B-B14F-4D97-AF65-F5344CB8AC3E}">
        <p14:creationId xmlns:p14="http://schemas.microsoft.com/office/powerpoint/2010/main" val="13898968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09600" y="838198"/>
            <a:ext cx="8001000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en-US" sz="2400" dirty="0"/>
              <a:t>Quality patient care is at the core of all we do. Value-based care is delivering the best quality patient care with regards to the cost of that care through data-driven analysis and service improvement. The Value-based care Initiative provides resources which assist cardiac &amp; pulmonary rehabilitation professionals to:</a:t>
            </a:r>
          </a:p>
          <a:p>
            <a:pPr fontAlgn="base"/>
            <a:endParaRPr lang="en-US" dirty="0"/>
          </a:p>
          <a:p>
            <a:pPr marL="285750" indent="-285750" fontAlgn="base">
              <a:buFont typeface="Wingdings" panose="05000000000000000000" pitchFamily="2" charset="2"/>
              <a:buChar char="Ø"/>
            </a:pPr>
            <a:r>
              <a:rPr lang="en-US" sz="2400" dirty="0"/>
              <a:t>Assign accountability.</a:t>
            </a:r>
          </a:p>
          <a:p>
            <a:pPr marL="342900" indent="-342900" fontAlgn="base">
              <a:buFont typeface="Wingdings" panose="05000000000000000000" pitchFamily="2" charset="2"/>
              <a:buChar char="Ø"/>
            </a:pPr>
            <a:r>
              <a:rPr lang="en-US" sz="2400" dirty="0"/>
              <a:t>Target efficiencies.</a:t>
            </a:r>
          </a:p>
          <a:p>
            <a:pPr marL="342900" indent="-342900" fontAlgn="base">
              <a:buFont typeface="Wingdings" panose="05000000000000000000" pitchFamily="2" charset="2"/>
              <a:buChar char="Ø"/>
            </a:pPr>
            <a:r>
              <a:rPr lang="en-US" sz="2400" dirty="0"/>
              <a:t>Strategize operational transformation.</a:t>
            </a:r>
          </a:p>
          <a:p>
            <a:pPr marL="342900" indent="-342900" fontAlgn="base">
              <a:buFont typeface="Wingdings" panose="05000000000000000000" pitchFamily="2" charset="2"/>
              <a:buChar char="Ø"/>
            </a:pPr>
            <a:r>
              <a:rPr lang="en-US" sz="2400" dirty="0"/>
              <a:t>Restructure the care delivery model.</a:t>
            </a:r>
          </a:p>
          <a:p>
            <a:pPr marL="342900" indent="-342900" fontAlgn="base">
              <a:buFont typeface="Wingdings" panose="05000000000000000000" pitchFamily="2" charset="2"/>
              <a:buChar char="Ø"/>
            </a:pPr>
            <a:r>
              <a:rPr lang="en-US" sz="2400" dirty="0"/>
              <a:t>Implement effective technology solutions in management.</a:t>
            </a:r>
          </a:p>
          <a:p>
            <a:pPr marL="342900" indent="-342900" fontAlgn="base">
              <a:buFont typeface="Wingdings" panose="05000000000000000000" pitchFamily="2" charset="2"/>
              <a:buChar char="Ø"/>
            </a:pPr>
            <a:r>
              <a:rPr lang="en-US" sz="2400" dirty="0"/>
              <a:t>Ultimately improve the patient and practitioner experience.</a:t>
            </a:r>
          </a:p>
        </p:txBody>
      </p:sp>
    </p:spTree>
    <p:extLst>
      <p:ext uri="{BB962C8B-B14F-4D97-AF65-F5344CB8AC3E}">
        <p14:creationId xmlns:p14="http://schemas.microsoft.com/office/powerpoint/2010/main" val="13551978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304800" y="375047"/>
            <a:ext cx="8686800" cy="1231106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2000" dirty="0">
                <a:solidFill>
                  <a:srgbClr val="444444"/>
                </a:solidFill>
              </a:rPr>
              <a:t>AACVPR’s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444444"/>
                </a:solidFill>
                <a:effectLst/>
                <a:latin typeface="Arial" pitchFamily="34" charset="0"/>
                <a:cs typeface="Arial" pitchFamily="34" charset="0"/>
              </a:rPr>
              <a:t> partnership with Million Hearts, a branch of the Center for Disease Control, has resulted in the new Cardiac Rehabilitation Change Package, released at the 33rd AACVPR Annual Meeting. </a:t>
            </a:r>
            <a:endParaRPr kumimoji="0" lang="en-US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sng" strike="noStrike" cap="none" normalizeH="0" baseline="0" dirty="0">
                <a:ln>
                  <a:noFill/>
                </a:ln>
                <a:solidFill>
                  <a:srgbClr val="139DE6"/>
                </a:solidFill>
                <a:effectLst/>
                <a:latin typeface="Arial" pitchFamily="34" charset="0"/>
                <a:cs typeface="Arial" pitchFamily="34" charset="0"/>
                <a:hlinkClick r:id="rId2"/>
              </a:rPr>
              <a:t>  </a:t>
            </a:r>
            <a:endParaRPr kumimoji="0" lang="en-US" altLang="en-US" sz="2000" b="0" i="0" u="sng" strike="noStrike" cap="none" normalizeH="0" baseline="0" dirty="0">
              <a:ln>
                <a:noFill/>
              </a:ln>
              <a:solidFill>
                <a:srgbClr val="139DE6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050" name="Picture 2" descr="http://www.aacvpr.org/portals/0/R2R/VBC/crcp-cover.jp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4692" y="1717220"/>
            <a:ext cx="3749040" cy="46824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565926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Listing of Process Improvements</a:t>
            </a:r>
          </a:p>
          <a:p>
            <a:r>
              <a:rPr lang="en-US" sz="2400" dirty="0"/>
              <a:t>Composed of:</a:t>
            </a:r>
          </a:p>
          <a:p>
            <a:pPr lvl="1"/>
            <a:r>
              <a:rPr lang="en-US" sz="2400" dirty="0"/>
              <a:t>Change Concepts</a:t>
            </a:r>
          </a:p>
          <a:p>
            <a:pPr lvl="2"/>
            <a:r>
              <a:rPr lang="en-US" sz="2400" dirty="0"/>
              <a:t>Key Drivers that lead to development of more specific ideas</a:t>
            </a:r>
          </a:p>
          <a:p>
            <a:pPr lvl="1"/>
            <a:r>
              <a:rPr lang="en-US" sz="2400" dirty="0"/>
              <a:t>Change Ideas</a:t>
            </a:r>
          </a:p>
          <a:p>
            <a:pPr lvl="2"/>
            <a:r>
              <a:rPr lang="en-US" sz="2400" dirty="0"/>
              <a:t>Actionable, specific ideas or strategies for changing a process</a:t>
            </a:r>
          </a:p>
          <a:p>
            <a:pPr lvl="1"/>
            <a:r>
              <a:rPr lang="en-US" sz="2400" dirty="0"/>
              <a:t>Tools &amp; Resources</a:t>
            </a:r>
          </a:p>
          <a:p>
            <a:pPr lvl="2"/>
            <a:r>
              <a:rPr lang="en-US" sz="2400" dirty="0"/>
              <a:t>What you use to impact the process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What is the Cardiac Rehab Change Package</a:t>
            </a:r>
          </a:p>
        </p:txBody>
      </p:sp>
    </p:spTree>
    <p:extLst>
      <p:ext uri="{BB962C8B-B14F-4D97-AF65-F5344CB8AC3E}">
        <p14:creationId xmlns:p14="http://schemas.microsoft.com/office/powerpoint/2010/main" val="35070403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800" dirty="0"/>
              <a:t>Systems Change</a:t>
            </a:r>
          </a:p>
          <a:p>
            <a:r>
              <a:rPr lang="en-US" sz="4800" dirty="0"/>
              <a:t>Referrals</a:t>
            </a:r>
          </a:p>
          <a:p>
            <a:r>
              <a:rPr lang="en-US" sz="4800" dirty="0"/>
              <a:t>Enrollment &amp; Participation</a:t>
            </a:r>
          </a:p>
          <a:p>
            <a:r>
              <a:rPr lang="en-US" sz="4800" dirty="0"/>
              <a:t>Adherence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Focus Areas</a:t>
            </a:r>
          </a:p>
        </p:txBody>
      </p:sp>
    </p:spTree>
    <p:extLst>
      <p:ext uri="{BB962C8B-B14F-4D97-AF65-F5344CB8AC3E}">
        <p14:creationId xmlns:p14="http://schemas.microsoft.com/office/powerpoint/2010/main" val="33379436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2800" b="1" dirty="0"/>
              <a:t>Systems Change </a:t>
            </a:r>
            <a:r>
              <a:rPr lang="en-US" sz="2800" dirty="0"/>
              <a:t>– Establishing foundations for effective CR utilization</a:t>
            </a:r>
          </a:p>
          <a:p>
            <a:pPr lvl="2"/>
            <a:r>
              <a:rPr lang="en-US" sz="2800" u="sng" dirty="0"/>
              <a:t>Change Concept </a:t>
            </a:r>
            <a:r>
              <a:rPr lang="en-US" sz="2800" dirty="0"/>
              <a:t>– Making CR a Health System Priority</a:t>
            </a:r>
          </a:p>
          <a:p>
            <a:pPr lvl="2"/>
            <a:r>
              <a:rPr lang="en-US" sz="2800" u="sng" dirty="0"/>
              <a:t>Change Idea </a:t>
            </a:r>
            <a:r>
              <a:rPr lang="en-US" sz="2800" dirty="0"/>
              <a:t>- Engage the care team in CR and ensure their buy-in in CR</a:t>
            </a:r>
          </a:p>
          <a:p>
            <a:pPr lvl="2"/>
            <a:r>
              <a:rPr lang="en-US" sz="2800" u="sng" dirty="0"/>
              <a:t>Tools &amp; Resources</a:t>
            </a:r>
          </a:p>
          <a:p>
            <a:pPr lvl="4"/>
            <a:r>
              <a:rPr lang="en-US" sz="2700" dirty="0"/>
              <a:t>Crucial conversation with Medical Providers &amp; Hospital Administration</a:t>
            </a:r>
          </a:p>
          <a:p>
            <a:pPr lvl="4"/>
            <a:r>
              <a:rPr lang="en-US" sz="2700" dirty="0"/>
              <a:t>Million Hearts – Cardiac Rehab Infographic</a:t>
            </a:r>
          </a:p>
          <a:p>
            <a:pPr lvl="4"/>
            <a:r>
              <a:rPr lang="en-US" sz="2700" dirty="0"/>
              <a:t>CP Rehab: Update to Department Managers</a:t>
            </a:r>
          </a:p>
          <a:p>
            <a:pPr lvl="3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Focus Area</a:t>
            </a:r>
          </a:p>
        </p:txBody>
      </p:sp>
    </p:spTree>
    <p:extLst>
      <p:ext uri="{BB962C8B-B14F-4D97-AF65-F5344CB8AC3E}">
        <p14:creationId xmlns:p14="http://schemas.microsoft.com/office/powerpoint/2010/main" val="15046532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B2B114B-800F-47E6-9F47-950032ACD5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b="1" dirty="0"/>
              <a:t>Referrals</a:t>
            </a:r>
          </a:p>
          <a:p>
            <a:pPr lvl="1"/>
            <a:r>
              <a:rPr lang="en-US" sz="2800" u="sng" dirty="0"/>
              <a:t>Change Concept </a:t>
            </a:r>
            <a:r>
              <a:rPr lang="en-US" sz="2800" dirty="0"/>
              <a:t>– Standardize the CR Referral Process</a:t>
            </a:r>
          </a:p>
          <a:p>
            <a:pPr lvl="1"/>
            <a:r>
              <a:rPr lang="en-US" sz="2800" u="sng" dirty="0"/>
              <a:t>Change Idea</a:t>
            </a:r>
            <a:r>
              <a:rPr lang="en-US" sz="2800" dirty="0"/>
              <a:t> – Use Inpatient EHR tools to automate referrals to CR for eligible patients</a:t>
            </a:r>
          </a:p>
          <a:p>
            <a:pPr lvl="1"/>
            <a:r>
              <a:rPr lang="en-US" sz="2800" u="sng" dirty="0"/>
              <a:t>Tools and Resources </a:t>
            </a:r>
            <a:r>
              <a:rPr lang="en-US" sz="2800" dirty="0"/>
              <a:t>– Emory Healthcare:  Cardiac Rehab Electronic Referral Process and Communication Tool Presentation</a:t>
            </a:r>
          </a:p>
          <a:p>
            <a:pPr marL="365760" lvl="1" indent="0">
              <a:buNone/>
            </a:pPr>
            <a:endParaRPr lang="en-US" dirty="0"/>
          </a:p>
          <a:p>
            <a:pPr lvl="1"/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61945C35-CA9D-4930-804B-080EF8347C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Focus Area</a:t>
            </a:r>
          </a:p>
        </p:txBody>
      </p:sp>
    </p:spTree>
    <p:extLst>
      <p:ext uri="{BB962C8B-B14F-4D97-AF65-F5344CB8AC3E}">
        <p14:creationId xmlns:p14="http://schemas.microsoft.com/office/powerpoint/2010/main" val="18334455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800" b="1" dirty="0"/>
              <a:t>Enrollment &amp; Participation </a:t>
            </a:r>
            <a:endParaRPr lang="en-US" sz="28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800" u="sng" dirty="0"/>
              <a:t>Change Concept </a:t>
            </a:r>
            <a:r>
              <a:rPr lang="en-US" sz="2800" dirty="0"/>
              <a:t>– Improve efficiency of enrollment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800" u="sng" dirty="0"/>
              <a:t>Change Idea </a:t>
            </a:r>
            <a:r>
              <a:rPr lang="en-US" sz="2800" dirty="0"/>
              <a:t>– Incorporate group orientations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800" u="sng" dirty="0"/>
              <a:t>Tools &amp; Resources</a:t>
            </a:r>
          </a:p>
          <a:p>
            <a:pPr lvl="3"/>
            <a:r>
              <a:rPr lang="en-US" sz="2800" dirty="0"/>
              <a:t>AACVPR CR Enrollment Strategy</a:t>
            </a:r>
          </a:p>
          <a:p>
            <a:pPr lvl="3"/>
            <a:r>
              <a:rPr lang="en-US" sz="2800" dirty="0"/>
              <a:t>Group Orientation Process Flowsheet</a:t>
            </a:r>
          </a:p>
          <a:p>
            <a:pPr lvl="3"/>
            <a:r>
              <a:rPr lang="en-US" sz="2800" dirty="0"/>
              <a:t>Welcome to Heart &amp; Vascular and PR PP for Patients</a:t>
            </a:r>
          </a:p>
          <a:p>
            <a:pPr lvl="1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Focus Area</a:t>
            </a:r>
          </a:p>
        </p:txBody>
      </p:sp>
    </p:spTree>
    <p:extLst>
      <p:ext uri="{BB962C8B-B14F-4D97-AF65-F5344CB8AC3E}">
        <p14:creationId xmlns:p14="http://schemas.microsoft.com/office/powerpoint/2010/main" val="12221819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888C63E-DCE8-4692-9C05-EB437B990B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b="1" dirty="0"/>
              <a:t>Adherence</a:t>
            </a:r>
          </a:p>
          <a:p>
            <a:pPr lvl="1"/>
            <a:r>
              <a:rPr lang="en-US" sz="2800" u="sng" dirty="0"/>
              <a:t>Change Concept </a:t>
            </a:r>
            <a:r>
              <a:rPr lang="en-US" sz="2800" dirty="0"/>
              <a:t>– Improve Patient Engagement</a:t>
            </a:r>
          </a:p>
          <a:p>
            <a:pPr lvl="1"/>
            <a:r>
              <a:rPr lang="en-US" sz="2800" u="sng" dirty="0"/>
              <a:t>Change Idea </a:t>
            </a:r>
            <a:r>
              <a:rPr lang="en-US" sz="2800" dirty="0"/>
              <a:t>– Connect enrolled patients with a graduate or Phase III participant Patient Ambassador or “sponsor”</a:t>
            </a:r>
          </a:p>
          <a:p>
            <a:pPr lvl="1"/>
            <a:r>
              <a:rPr lang="en-US" sz="2800" u="sng" dirty="0"/>
              <a:t>Tools and Resources </a:t>
            </a:r>
            <a:r>
              <a:rPr lang="en-US" sz="2800" dirty="0"/>
              <a:t>– Miriam Hospital – Patient Ambassador Program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498C87FC-123A-40DB-B1A8-1889ECFCB7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Focus Area</a:t>
            </a:r>
          </a:p>
        </p:txBody>
      </p:sp>
    </p:spTree>
    <p:extLst>
      <p:ext uri="{BB962C8B-B14F-4D97-AF65-F5344CB8AC3E}">
        <p14:creationId xmlns:p14="http://schemas.microsoft.com/office/powerpoint/2010/main" val="17088381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rid">
  <a:themeElements>
    <a:clrScheme name="Grid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Grid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Grid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Grid</Template>
  <TotalTime>588</TotalTime>
  <Words>421</Words>
  <Application>Microsoft Office PowerPoint</Application>
  <PresentationFormat>On-screen Show (4:3)</PresentationFormat>
  <Paragraphs>58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Franklin Gothic Medium</vt:lpstr>
      <vt:lpstr>Wingdings</vt:lpstr>
      <vt:lpstr>Wingdings 2</vt:lpstr>
      <vt:lpstr>Grid</vt:lpstr>
      <vt:lpstr>PowerPoint Presentation</vt:lpstr>
      <vt:lpstr>PowerPoint Presentation</vt:lpstr>
      <vt:lpstr>PowerPoint Presentation</vt:lpstr>
      <vt:lpstr>What is the Cardiac Rehab Change Package</vt:lpstr>
      <vt:lpstr>Focus Areas</vt:lpstr>
      <vt:lpstr>Focus Area</vt:lpstr>
      <vt:lpstr>Focus Area</vt:lpstr>
      <vt:lpstr>Focus Area</vt:lpstr>
      <vt:lpstr>Focus Area</vt:lpstr>
      <vt:lpstr>PowerPoint Presentation</vt:lpstr>
      <vt:lpstr>Process Improvement</vt:lpstr>
    </vt:vector>
  </TitlesOfParts>
  <Company>Franciscan Alliance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FAIS</dc:creator>
  <cp:lastModifiedBy>Newman, Joey A</cp:lastModifiedBy>
  <cp:revision>16</cp:revision>
  <cp:lastPrinted>2019-04-16T12:36:15Z</cp:lastPrinted>
  <dcterms:created xsi:type="dcterms:W3CDTF">2019-04-09T13:24:36Z</dcterms:created>
  <dcterms:modified xsi:type="dcterms:W3CDTF">2019-04-17T12:24:43Z</dcterms:modified>
</cp:coreProperties>
</file>