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59"/>
  </p:notesMasterIdLst>
  <p:handoutMasterIdLst>
    <p:handoutMasterId r:id="rId60"/>
  </p:handoutMasterIdLst>
  <p:sldIdLst>
    <p:sldId id="270" r:id="rId2"/>
    <p:sldId id="287" r:id="rId3"/>
    <p:sldId id="911" r:id="rId4"/>
    <p:sldId id="289" r:id="rId5"/>
    <p:sldId id="913" r:id="rId6"/>
    <p:sldId id="290" r:id="rId7"/>
    <p:sldId id="917" r:id="rId8"/>
    <p:sldId id="341" r:id="rId9"/>
    <p:sldId id="914" r:id="rId10"/>
    <p:sldId id="280" r:id="rId11"/>
    <p:sldId id="294" r:id="rId12"/>
    <p:sldId id="281" r:id="rId13"/>
    <p:sldId id="295" r:id="rId14"/>
    <p:sldId id="297" r:id="rId15"/>
    <p:sldId id="305" r:id="rId16"/>
    <p:sldId id="298" r:id="rId17"/>
    <p:sldId id="299" r:id="rId18"/>
    <p:sldId id="300" r:id="rId19"/>
    <p:sldId id="301" r:id="rId20"/>
    <p:sldId id="302" r:id="rId21"/>
    <p:sldId id="319" r:id="rId22"/>
    <p:sldId id="320" r:id="rId23"/>
    <p:sldId id="321" r:id="rId24"/>
    <p:sldId id="303" r:id="rId25"/>
    <p:sldId id="304" r:id="rId26"/>
    <p:sldId id="322" r:id="rId27"/>
    <p:sldId id="323" r:id="rId28"/>
    <p:sldId id="307" r:id="rId29"/>
    <p:sldId id="310" r:id="rId30"/>
    <p:sldId id="312" r:id="rId31"/>
    <p:sldId id="915" r:id="rId32"/>
    <p:sldId id="916" r:id="rId33"/>
    <p:sldId id="324" r:id="rId34"/>
    <p:sldId id="315" r:id="rId35"/>
    <p:sldId id="314" r:id="rId36"/>
    <p:sldId id="325" r:id="rId37"/>
    <p:sldId id="308" r:id="rId38"/>
    <p:sldId id="318" r:id="rId39"/>
    <p:sldId id="486" r:id="rId40"/>
    <p:sldId id="309" r:id="rId41"/>
    <p:sldId id="313" r:id="rId42"/>
    <p:sldId id="898" r:id="rId43"/>
    <p:sldId id="899" r:id="rId44"/>
    <p:sldId id="900" r:id="rId45"/>
    <p:sldId id="901" r:id="rId46"/>
    <p:sldId id="902" r:id="rId47"/>
    <p:sldId id="903" r:id="rId48"/>
    <p:sldId id="904" r:id="rId49"/>
    <p:sldId id="905" r:id="rId50"/>
    <p:sldId id="906" r:id="rId51"/>
    <p:sldId id="907" r:id="rId52"/>
    <p:sldId id="306" r:id="rId53"/>
    <p:sldId id="908" r:id="rId54"/>
    <p:sldId id="909" r:id="rId55"/>
    <p:sldId id="910" r:id="rId56"/>
    <p:sldId id="316" r:id="rId57"/>
    <p:sldId id="317" r:id="rId58"/>
  </p:sldIdLst>
  <p:sldSz cx="9144000" cy="5143500" type="screen16x9"/>
  <p:notesSz cx="6858000" cy="9144000"/>
  <p:defaultTextStyle>
    <a:defPPr>
      <a:defRPr lang="en-US"/>
    </a:defPPr>
    <a:lvl1pPr algn="l" rtl="0" fontAlgn="base">
      <a:spcBef>
        <a:spcPct val="0"/>
      </a:spcBef>
      <a:spcAft>
        <a:spcPct val="0"/>
      </a:spcAft>
      <a:defRPr kern="1200">
        <a:solidFill>
          <a:schemeClr val="tx1"/>
        </a:solidFill>
        <a:latin typeface="Calibri" charset="0"/>
        <a:ea typeface="Arial" charset="0"/>
        <a:cs typeface="Arial" charset="0"/>
      </a:defRPr>
    </a:lvl1pPr>
    <a:lvl2pPr marL="457200" algn="l" rtl="0" fontAlgn="base">
      <a:spcBef>
        <a:spcPct val="0"/>
      </a:spcBef>
      <a:spcAft>
        <a:spcPct val="0"/>
      </a:spcAft>
      <a:defRPr kern="1200">
        <a:solidFill>
          <a:schemeClr val="tx1"/>
        </a:solidFill>
        <a:latin typeface="Calibri" charset="0"/>
        <a:ea typeface="Arial" charset="0"/>
        <a:cs typeface="Arial" charset="0"/>
      </a:defRPr>
    </a:lvl2pPr>
    <a:lvl3pPr marL="914400" algn="l" rtl="0" fontAlgn="base">
      <a:spcBef>
        <a:spcPct val="0"/>
      </a:spcBef>
      <a:spcAft>
        <a:spcPct val="0"/>
      </a:spcAft>
      <a:defRPr kern="1200">
        <a:solidFill>
          <a:schemeClr val="tx1"/>
        </a:solidFill>
        <a:latin typeface="Calibri" charset="0"/>
        <a:ea typeface="Arial" charset="0"/>
        <a:cs typeface="Arial" charset="0"/>
      </a:defRPr>
    </a:lvl3pPr>
    <a:lvl4pPr marL="1371600" algn="l" rtl="0" fontAlgn="base">
      <a:spcBef>
        <a:spcPct val="0"/>
      </a:spcBef>
      <a:spcAft>
        <a:spcPct val="0"/>
      </a:spcAft>
      <a:defRPr kern="1200">
        <a:solidFill>
          <a:schemeClr val="tx1"/>
        </a:solidFill>
        <a:latin typeface="Calibri" charset="0"/>
        <a:ea typeface="Arial" charset="0"/>
        <a:cs typeface="Arial" charset="0"/>
      </a:defRPr>
    </a:lvl4pPr>
    <a:lvl5pPr marL="1828800" algn="l" rtl="0" fontAlgn="base">
      <a:spcBef>
        <a:spcPct val="0"/>
      </a:spcBef>
      <a:spcAft>
        <a:spcPct val="0"/>
      </a:spcAft>
      <a:defRPr kern="1200">
        <a:solidFill>
          <a:schemeClr val="tx1"/>
        </a:solidFill>
        <a:latin typeface="Calibri" charset="0"/>
        <a:ea typeface="Arial" charset="0"/>
        <a:cs typeface="Arial" charset="0"/>
      </a:defRPr>
    </a:lvl5pPr>
    <a:lvl6pPr marL="2286000" algn="l" defTabSz="914400" rtl="0" eaLnBrk="1" latinLnBrk="0" hangingPunct="1">
      <a:defRPr kern="1200">
        <a:solidFill>
          <a:schemeClr val="tx1"/>
        </a:solidFill>
        <a:latin typeface="Calibri" charset="0"/>
        <a:ea typeface="Arial" charset="0"/>
        <a:cs typeface="Arial" charset="0"/>
      </a:defRPr>
    </a:lvl6pPr>
    <a:lvl7pPr marL="2743200" algn="l" defTabSz="914400" rtl="0" eaLnBrk="1" latinLnBrk="0" hangingPunct="1">
      <a:defRPr kern="1200">
        <a:solidFill>
          <a:schemeClr val="tx1"/>
        </a:solidFill>
        <a:latin typeface="Calibri" charset="0"/>
        <a:ea typeface="Arial" charset="0"/>
        <a:cs typeface="Arial" charset="0"/>
      </a:defRPr>
    </a:lvl7pPr>
    <a:lvl8pPr marL="3200400" algn="l" defTabSz="914400" rtl="0" eaLnBrk="1" latinLnBrk="0" hangingPunct="1">
      <a:defRPr kern="1200">
        <a:solidFill>
          <a:schemeClr val="tx1"/>
        </a:solidFill>
        <a:latin typeface="Calibri" charset="0"/>
        <a:ea typeface="Arial" charset="0"/>
        <a:cs typeface="Arial" charset="0"/>
      </a:defRPr>
    </a:lvl8pPr>
    <a:lvl9pPr marL="3657600" algn="l" defTabSz="914400" rtl="0" eaLnBrk="1" latinLnBrk="0" hangingPunct="1">
      <a:defRPr kern="1200">
        <a:solidFill>
          <a:schemeClr val="tx1"/>
        </a:solidFill>
        <a:latin typeface="Calibri" charset="0"/>
        <a:ea typeface="Arial" charset="0"/>
        <a:cs typeface="Arial" charset="0"/>
      </a:defRPr>
    </a:lvl9pPr>
  </p:defaultTextStyle>
  <p:extLst>
    <p:ext uri="{EFAFB233-063F-42B5-8137-9DF3F51BA10A}">
      <p15:sldGuideLst xmlns:p15="http://schemas.microsoft.com/office/powerpoint/2012/main">
        <p15:guide id="1" orient="horz" pos="1020" userDrawn="1">
          <p15:clr>
            <a:srgbClr val="A4A3A4"/>
          </p15:clr>
        </p15:guide>
        <p15:guide id="2" pos="624" userDrawn="1">
          <p15:clr>
            <a:srgbClr val="A4A3A4"/>
          </p15:clr>
        </p15:guide>
        <p15:guide id="3" pos="2808" userDrawn="1">
          <p15:clr>
            <a:srgbClr val="A4A3A4"/>
          </p15:clr>
        </p15:guide>
        <p15:guide id="4" orient="horz" pos="3060" userDrawn="1">
          <p15:clr>
            <a:srgbClr val="A4A3A4"/>
          </p15:clr>
        </p15:guide>
        <p15:guide id="5" orient="horz" pos="708" userDrawn="1">
          <p15:clr>
            <a:srgbClr val="A4A3A4"/>
          </p15:clr>
        </p15:guide>
        <p15:guide id="6" orient="horz" pos="468" userDrawn="1">
          <p15:clr>
            <a:srgbClr val="A4A3A4"/>
          </p15:clr>
        </p15:guide>
        <p15:guide id="7" orient="horz" pos="2244" userDrawn="1">
          <p15:clr>
            <a:srgbClr val="A4A3A4"/>
          </p15:clr>
        </p15:guide>
        <p15:guide id="8" pos="1704" userDrawn="1">
          <p15:clr>
            <a:srgbClr val="A4A3A4"/>
          </p15:clr>
        </p15:guide>
        <p15:guide id="9" pos="3336" userDrawn="1">
          <p15:clr>
            <a:srgbClr val="A4A3A4"/>
          </p15:clr>
        </p15:guide>
        <p15:guide id="10" pos="4824" userDrawn="1">
          <p15:clr>
            <a:srgbClr val="A4A3A4"/>
          </p15:clr>
        </p15:guide>
        <p15:guide id="11" orient="horz" pos="2412"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liss, Kellie" initials="BK"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33"/>
    <a:srgbClr val="DADBDB"/>
    <a:srgbClr val="696A6D"/>
    <a:srgbClr val="A1A1A4"/>
    <a:srgbClr val="C2D1D4"/>
    <a:srgbClr val="AFDDD2"/>
    <a:srgbClr val="E9D666"/>
    <a:srgbClr val="94A545"/>
    <a:srgbClr val="425968"/>
    <a:srgbClr val="D0E4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434"/>
    <p:restoredTop sz="75787" autoAdjust="0"/>
  </p:normalViewPr>
  <p:slideViewPr>
    <p:cSldViewPr snapToGrid="0" showGuides="1">
      <p:cViewPr varScale="1">
        <p:scale>
          <a:sx n="110" d="100"/>
          <a:sy n="110" d="100"/>
        </p:scale>
        <p:origin x="1242" y="108"/>
      </p:cViewPr>
      <p:guideLst>
        <p:guide orient="horz" pos="1020"/>
        <p:guide pos="624"/>
        <p:guide pos="2808"/>
        <p:guide orient="horz" pos="3060"/>
        <p:guide orient="horz" pos="708"/>
        <p:guide orient="horz" pos="468"/>
        <p:guide orient="horz" pos="2244"/>
        <p:guide pos="1704"/>
        <p:guide pos="3336"/>
        <p:guide pos="4824"/>
        <p:guide orient="horz" pos="2412"/>
      </p:guideLst>
    </p:cSldViewPr>
  </p:slideViewPr>
  <p:notesTextViewPr>
    <p:cViewPr>
      <p:scale>
        <a:sx n="170" d="100"/>
        <a:sy n="170" d="100"/>
      </p:scale>
      <p:origin x="0" y="0"/>
    </p:cViewPr>
  </p:notesTextViewPr>
  <p:sorterViewPr>
    <p:cViewPr varScale="1">
      <p:scale>
        <a:sx n="100" d="100"/>
        <a:sy n="100" d="100"/>
      </p:scale>
      <p:origin x="0" y="-4493"/>
    </p:cViewPr>
  </p:sorterViewPr>
  <p:notesViewPr>
    <p:cSldViewPr snapToGrid="0" showGuides="1">
      <p:cViewPr varScale="1">
        <p:scale>
          <a:sx n="151" d="100"/>
          <a:sy n="151" d="100"/>
        </p:scale>
        <p:origin x="4208" y="20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commentAuthors" Target="commentAuthor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ACDDDB3-FA51-FA4B-AD0A-B20099F8896D}" type="datetimeFigureOut">
              <a:rPr lang="en-US" smtClean="0"/>
              <a:t>4/10/2026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9B3A4A8-36D1-9B42-BB99-419E94051EF3}" type="slidenum">
              <a:rPr lang="en-US" smtClean="0"/>
              <a:t>‹#›</a:t>
            </a:fld>
            <a:endParaRPr lang="en-US"/>
          </a:p>
        </p:txBody>
      </p:sp>
    </p:spTree>
    <p:extLst>
      <p:ext uri="{BB962C8B-B14F-4D97-AF65-F5344CB8AC3E}">
        <p14:creationId xmlns:p14="http://schemas.microsoft.com/office/powerpoint/2010/main" val="5669087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smtClean="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ea typeface="+mn-ea"/>
                <a:cs typeface="+mn-cs"/>
              </a:defRPr>
            </a:lvl1pPr>
          </a:lstStyle>
          <a:p>
            <a:pPr>
              <a:defRPr/>
            </a:pPr>
            <a:fld id="{2F959DE8-BC8A-9342-BA3F-D795D5990682}" type="datetimeFigureOut">
              <a:rPr lang="en-US"/>
              <a:pPr>
                <a:defRPr/>
              </a:pPr>
              <a:t>4/10/2026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smtClean="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64696D1D-ED38-CE46-A803-2C7949BBFEE6}" type="slidenum">
              <a:rPr lang="en-US" altLang="x-none"/>
              <a:pPr/>
              <a:t>‹#›</a:t>
            </a:fld>
            <a:endParaRPr lang="en-US" altLang="x-none"/>
          </a:p>
        </p:txBody>
      </p:sp>
    </p:spTree>
    <p:extLst>
      <p:ext uri="{BB962C8B-B14F-4D97-AF65-F5344CB8AC3E}">
        <p14:creationId xmlns:p14="http://schemas.microsoft.com/office/powerpoint/2010/main" val="81529487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pmc.ncbi.nlm.nih.gov/articles/PMC7527209/" TargetMode="External"/><Relationship Id="rId2" Type="http://schemas.openxmlformats.org/officeDocument/2006/relationships/slide" Target="../slides/slide32.xml"/><Relationship Id="rId1" Type="http://schemas.openxmlformats.org/officeDocument/2006/relationships/notesMaster" Target="../notesMasters/notesMaster1.xml"/><Relationship Id="rId4" Type="http://schemas.openxmlformats.org/officeDocument/2006/relationships/hyperlink" Target="https://pubmed.ncbi.nlm.nih.gov/32894983/"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charset="0"/>
              </a:defRPr>
            </a:lvl1pPr>
            <a:lvl2pPr marL="742950" indent="-285750" defTabSz="931863" eaLnBrk="0" hangingPunct="0">
              <a:spcBef>
                <a:spcPct val="30000"/>
              </a:spcBef>
              <a:defRPr sz="1200">
                <a:solidFill>
                  <a:schemeClr val="tx1"/>
                </a:solidFill>
                <a:latin typeface="Arial" charset="0"/>
              </a:defRPr>
            </a:lvl2pPr>
            <a:lvl3pPr marL="1143000" indent="-228600" defTabSz="931863" eaLnBrk="0" hangingPunct="0">
              <a:spcBef>
                <a:spcPct val="30000"/>
              </a:spcBef>
              <a:defRPr sz="1200">
                <a:solidFill>
                  <a:schemeClr val="tx1"/>
                </a:solidFill>
                <a:latin typeface="Arial" charset="0"/>
              </a:defRPr>
            </a:lvl3pPr>
            <a:lvl4pPr marL="1600200" indent="-228600" defTabSz="931863" eaLnBrk="0" hangingPunct="0">
              <a:spcBef>
                <a:spcPct val="30000"/>
              </a:spcBef>
              <a:defRPr sz="1200">
                <a:solidFill>
                  <a:schemeClr val="tx1"/>
                </a:solidFill>
                <a:latin typeface="Arial" charset="0"/>
              </a:defRPr>
            </a:lvl4pPr>
            <a:lvl5pPr marL="2057400" indent="-228600" defTabSz="931863" eaLnBrk="0" hangingPunct="0">
              <a:spcBef>
                <a:spcPct val="30000"/>
              </a:spcBef>
              <a:defRPr sz="1200">
                <a:solidFill>
                  <a:schemeClr val="tx1"/>
                </a:solidFill>
                <a:latin typeface="Arial" charset="0"/>
              </a:defRPr>
            </a:lvl5pPr>
            <a:lvl6pPr marL="2514600" indent="-228600" defTabSz="931863" eaLnBrk="0" fontAlgn="base" hangingPunct="0">
              <a:spcBef>
                <a:spcPct val="30000"/>
              </a:spcBef>
              <a:spcAft>
                <a:spcPct val="0"/>
              </a:spcAft>
              <a:defRPr sz="1200">
                <a:solidFill>
                  <a:schemeClr val="tx1"/>
                </a:solidFill>
                <a:latin typeface="Arial" charset="0"/>
              </a:defRPr>
            </a:lvl6pPr>
            <a:lvl7pPr marL="2971800" indent="-228600" defTabSz="931863" eaLnBrk="0" fontAlgn="base" hangingPunct="0">
              <a:spcBef>
                <a:spcPct val="30000"/>
              </a:spcBef>
              <a:spcAft>
                <a:spcPct val="0"/>
              </a:spcAft>
              <a:defRPr sz="1200">
                <a:solidFill>
                  <a:schemeClr val="tx1"/>
                </a:solidFill>
                <a:latin typeface="Arial" charset="0"/>
              </a:defRPr>
            </a:lvl7pPr>
            <a:lvl8pPr marL="3429000" indent="-228600" defTabSz="931863" eaLnBrk="0" fontAlgn="base" hangingPunct="0">
              <a:spcBef>
                <a:spcPct val="30000"/>
              </a:spcBef>
              <a:spcAft>
                <a:spcPct val="0"/>
              </a:spcAft>
              <a:defRPr sz="1200">
                <a:solidFill>
                  <a:schemeClr val="tx1"/>
                </a:solidFill>
                <a:latin typeface="Arial" charset="0"/>
              </a:defRPr>
            </a:lvl8pPr>
            <a:lvl9pPr marL="3886200" indent="-228600" defTabSz="93186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3A708906-5986-4F8E-A0AE-F21B4B6E6AE4}" type="slidenum">
              <a:rPr lang="en-US" altLang="en-US" smtClean="0"/>
              <a:pPr eaLnBrk="1" hangingPunct="1">
                <a:spcBef>
                  <a:spcPct val="0"/>
                </a:spcBef>
              </a:pPr>
              <a:t>2</a:t>
            </a:fld>
            <a:endParaRPr lang="en-US" altLang="en-US"/>
          </a:p>
        </p:txBody>
      </p:sp>
      <p:sp>
        <p:nvSpPr>
          <p:cNvPr id="33795" name="Rectangle 7"/>
          <p:cNvSpPr txBox="1">
            <a:spLocks noGrp="1" noChangeArrowheads="1"/>
          </p:cNvSpPr>
          <p:nvPr/>
        </p:nvSpPr>
        <p:spPr bwMode="auto">
          <a:xfrm>
            <a:off x="3973513" y="8831263"/>
            <a:ext cx="3036887"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9" tIns="46584" rIns="93169" bIns="46584" anchor="b"/>
          <a:lstStyle>
            <a:lvl1pPr defTabSz="931863" eaLnBrk="0" hangingPunct="0">
              <a:spcBef>
                <a:spcPct val="30000"/>
              </a:spcBef>
              <a:defRPr sz="1200">
                <a:solidFill>
                  <a:schemeClr val="tx1"/>
                </a:solidFill>
                <a:latin typeface="Arial" charset="0"/>
              </a:defRPr>
            </a:lvl1pPr>
            <a:lvl2pPr marL="742950" indent="-285750" defTabSz="931863" eaLnBrk="0" hangingPunct="0">
              <a:spcBef>
                <a:spcPct val="30000"/>
              </a:spcBef>
              <a:defRPr sz="1200">
                <a:solidFill>
                  <a:schemeClr val="tx1"/>
                </a:solidFill>
                <a:latin typeface="Arial" charset="0"/>
              </a:defRPr>
            </a:lvl2pPr>
            <a:lvl3pPr marL="1143000" indent="-228600" defTabSz="931863" eaLnBrk="0" hangingPunct="0">
              <a:spcBef>
                <a:spcPct val="30000"/>
              </a:spcBef>
              <a:defRPr sz="1200">
                <a:solidFill>
                  <a:schemeClr val="tx1"/>
                </a:solidFill>
                <a:latin typeface="Arial" charset="0"/>
              </a:defRPr>
            </a:lvl3pPr>
            <a:lvl4pPr marL="1600200" indent="-228600" defTabSz="931863" eaLnBrk="0" hangingPunct="0">
              <a:spcBef>
                <a:spcPct val="30000"/>
              </a:spcBef>
              <a:defRPr sz="1200">
                <a:solidFill>
                  <a:schemeClr val="tx1"/>
                </a:solidFill>
                <a:latin typeface="Arial" charset="0"/>
              </a:defRPr>
            </a:lvl4pPr>
            <a:lvl5pPr marL="2057400" indent="-228600" defTabSz="931863" eaLnBrk="0" hangingPunct="0">
              <a:spcBef>
                <a:spcPct val="30000"/>
              </a:spcBef>
              <a:defRPr sz="1200">
                <a:solidFill>
                  <a:schemeClr val="tx1"/>
                </a:solidFill>
                <a:latin typeface="Arial" charset="0"/>
              </a:defRPr>
            </a:lvl5pPr>
            <a:lvl6pPr marL="2514600" indent="-228600" defTabSz="931863" eaLnBrk="0" fontAlgn="base" hangingPunct="0">
              <a:spcBef>
                <a:spcPct val="30000"/>
              </a:spcBef>
              <a:spcAft>
                <a:spcPct val="0"/>
              </a:spcAft>
              <a:defRPr sz="1200">
                <a:solidFill>
                  <a:schemeClr val="tx1"/>
                </a:solidFill>
                <a:latin typeface="Arial" charset="0"/>
              </a:defRPr>
            </a:lvl6pPr>
            <a:lvl7pPr marL="2971800" indent="-228600" defTabSz="931863" eaLnBrk="0" fontAlgn="base" hangingPunct="0">
              <a:spcBef>
                <a:spcPct val="30000"/>
              </a:spcBef>
              <a:spcAft>
                <a:spcPct val="0"/>
              </a:spcAft>
              <a:defRPr sz="1200">
                <a:solidFill>
                  <a:schemeClr val="tx1"/>
                </a:solidFill>
                <a:latin typeface="Arial" charset="0"/>
              </a:defRPr>
            </a:lvl7pPr>
            <a:lvl8pPr marL="3429000" indent="-228600" defTabSz="931863" eaLnBrk="0" fontAlgn="base" hangingPunct="0">
              <a:spcBef>
                <a:spcPct val="30000"/>
              </a:spcBef>
              <a:spcAft>
                <a:spcPct val="0"/>
              </a:spcAft>
              <a:defRPr sz="1200">
                <a:solidFill>
                  <a:schemeClr val="tx1"/>
                </a:solidFill>
                <a:latin typeface="Arial" charset="0"/>
              </a:defRPr>
            </a:lvl8pPr>
            <a:lvl9pPr marL="3886200" indent="-228600" defTabSz="93186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70847858-AB1C-4940-96FC-D6DDB44C0DCF}" type="slidenum">
              <a:rPr lang="en-US" altLang="en-US">
                <a:latin typeface="Times New Roman" pitchFamily="18" charset="0"/>
              </a:rPr>
              <a:pPr algn="r" eaLnBrk="1" hangingPunct="1">
                <a:spcBef>
                  <a:spcPct val="0"/>
                </a:spcBef>
              </a:pPr>
              <a:t>2</a:t>
            </a:fld>
            <a:endParaRPr lang="en-US" altLang="en-US">
              <a:latin typeface="Times New Roman" pitchFamily="18" charset="0"/>
            </a:endParaRPr>
          </a:p>
        </p:txBody>
      </p:sp>
      <p:sp>
        <p:nvSpPr>
          <p:cNvPr id="33796" name="Rectangle 2"/>
          <p:cNvSpPr>
            <a:spLocks noGrp="1" noRot="1" noChangeAspect="1" noChangeArrowheads="1" noTextEdit="1"/>
          </p:cNvSpPr>
          <p:nvPr>
            <p:ph type="sldImg"/>
          </p:nvPr>
        </p:nvSpPr>
        <p:spPr>
          <a:xfrm>
            <a:off x="406400" y="696913"/>
            <a:ext cx="6197600" cy="3486150"/>
          </a:xfrm>
          <a:ln/>
        </p:spPr>
      </p:sp>
      <p:sp>
        <p:nvSpPr>
          <p:cNvPr id="33797" name="Rectangle 3"/>
          <p:cNvSpPr>
            <a:spLocks noGrp="1" noChangeArrowheads="1"/>
          </p:cNvSpPr>
          <p:nvPr>
            <p:ph type="body" idx="1"/>
          </p:nvPr>
        </p:nvSpPr>
        <p:spPr>
          <a:xfrm>
            <a:off x="935038" y="4416425"/>
            <a:ext cx="5140325" cy="41830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9" tIns="46584" rIns="93169" bIns="46584"/>
          <a:lstStyle/>
          <a:p>
            <a:pPr eaLnBrk="1" hangingPunct="1"/>
            <a:r>
              <a:rPr lang="en-US" altLang="en-US"/>
              <a:t>The importance of ventricular assist devices with cardiovascular disease</a:t>
            </a:r>
          </a:p>
        </p:txBody>
      </p:sp>
    </p:spTree>
    <p:extLst>
      <p:ext uri="{BB962C8B-B14F-4D97-AF65-F5344CB8AC3E}">
        <p14:creationId xmlns:p14="http://schemas.microsoft.com/office/powerpoint/2010/main" val="14975656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4696D1D-ED38-CE46-A803-2C7949BBFEE6}" type="slidenum">
              <a:rPr lang="en-US" altLang="x-none" smtClean="0"/>
              <a:pPr/>
              <a:t>15</a:t>
            </a:fld>
            <a:endParaRPr lang="en-US" altLang="x-none" dirty="0"/>
          </a:p>
        </p:txBody>
      </p:sp>
    </p:spTree>
    <p:extLst>
      <p:ext uri="{BB962C8B-B14F-4D97-AF65-F5344CB8AC3E}">
        <p14:creationId xmlns:p14="http://schemas.microsoft.com/office/powerpoint/2010/main" val="19516263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defRPr>
            </a:lvl1pPr>
            <a:lvl2pPr marL="742950" indent="-285750" defTabSz="931863" eaLnBrk="0" hangingPunct="0">
              <a:spcBef>
                <a:spcPct val="30000"/>
              </a:spcBef>
              <a:defRPr sz="1200">
                <a:solidFill>
                  <a:schemeClr val="tx1"/>
                </a:solidFill>
                <a:latin typeface="Arial" pitchFamily="34" charset="0"/>
              </a:defRPr>
            </a:lvl2pPr>
            <a:lvl3pPr marL="1143000" indent="-228600" defTabSz="931863" eaLnBrk="0" hangingPunct="0">
              <a:spcBef>
                <a:spcPct val="30000"/>
              </a:spcBef>
              <a:defRPr sz="1200">
                <a:solidFill>
                  <a:schemeClr val="tx1"/>
                </a:solidFill>
                <a:latin typeface="Arial" pitchFamily="34" charset="0"/>
              </a:defRPr>
            </a:lvl3pPr>
            <a:lvl4pPr marL="1600200" indent="-228600" defTabSz="931863" eaLnBrk="0" hangingPunct="0">
              <a:spcBef>
                <a:spcPct val="30000"/>
              </a:spcBef>
              <a:defRPr sz="1200">
                <a:solidFill>
                  <a:schemeClr val="tx1"/>
                </a:solidFill>
                <a:latin typeface="Arial" pitchFamily="34" charset="0"/>
              </a:defRPr>
            </a:lvl4pPr>
            <a:lvl5pPr marL="2057400" indent="-228600" defTabSz="931863" eaLnBrk="0" hangingPunct="0">
              <a:spcBef>
                <a:spcPct val="30000"/>
              </a:spcBef>
              <a:defRPr sz="1200">
                <a:solidFill>
                  <a:schemeClr val="tx1"/>
                </a:solidFill>
                <a:latin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fld id="{316755BE-4927-4FF4-BFA7-959448BA14A6}" type="slidenum">
              <a:rPr lang="en-US" altLang="en-US" smtClean="0"/>
              <a:pPr eaLnBrk="1" hangingPunct="1">
                <a:spcBef>
                  <a:spcPct val="0"/>
                </a:spcBef>
              </a:pPr>
              <a:t>16</a:t>
            </a:fld>
            <a:endParaRPr lang="en-US" altLang="en-US"/>
          </a:p>
        </p:txBody>
      </p:sp>
      <p:sp>
        <p:nvSpPr>
          <p:cNvPr id="123907" name="Rectangle 7"/>
          <p:cNvSpPr txBox="1">
            <a:spLocks noGrp="1" noChangeArrowheads="1"/>
          </p:cNvSpPr>
          <p:nvPr/>
        </p:nvSpPr>
        <p:spPr bwMode="auto">
          <a:xfrm>
            <a:off x="3973513" y="8831263"/>
            <a:ext cx="3036887"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4" tIns="46582" rIns="93164" bIns="46582" anchor="b"/>
          <a:lstStyle>
            <a:lvl1pPr defTabSz="930275" eaLnBrk="0" hangingPunct="0">
              <a:spcBef>
                <a:spcPct val="30000"/>
              </a:spcBef>
              <a:defRPr sz="1200">
                <a:solidFill>
                  <a:schemeClr val="tx1"/>
                </a:solidFill>
                <a:latin typeface="Arial" pitchFamily="34" charset="0"/>
              </a:defRPr>
            </a:lvl1pPr>
            <a:lvl2pPr marL="742950" indent="-285750" defTabSz="930275" eaLnBrk="0" hangingPunct="0">
              <a:spcBef>
                <a:spcPct val="30000"/>
              </a:spcBef>
              <a:defRPr sz="1200">
                <a:solidFill>
                  <a:schemeClr val="tx1"/>
                </a:solidFill>
                <a:latin typeface="Arial" pitchFamily="34" charset="0"/>
              </a:defRPr>
            </a:lvl2pPr>
            <a:lvl3pPr marL="1143000" indent="-228600" defTabSz="930275" eaLnBrk="0" hangingPunct="0">
              <a:spcBef>
                <a:spcPct val="30000"/>
              </a:spcBef>
              <a:defRPr sz="1200">
                <a:solidFill>
                  <a:schemeClr val="tx1"/>
                </a:solidFill>
                <a:latin typeface="Arial" pitchFamily="34" charset="0"/>
              </a:defRPr>
            </a:lvl3pPr>
            <a:lvl4pPr marL="1600200" indent="-228600" defTabSz="930275" eaLnBrk="0" hangingPunct="0">
              <a:spcBef>
                <a:spcPct val="30000"/>
              </a:spcBef>
              <a:defRPr sz="1200">
                <a:solidFill>
                  <a:schemeClr val="tx1"/>
                </a:solidFill>
                <a:latin typeface="Arial" pitchFamily="34" charset="0"/>
              </a:defRPr>
            </a:lvl4pPr>
            <a:lvl5pPr marL="2057400" indent="-228600" defTabSz="930275" eaLnBrk="0" hangingPunct="0">
              <a:spcBef>
                <a:spcPct val="30000"/>
              </a:spcBef>
              <a:defRPr sz="1200">
                <a:solidFill>
                  <a:schemeClr val="tx1"/>
                </a:solidFill>
                <a:latin typeface="Arial" pitchFamily="34" charset="0"/>
              </a:defRPr>
            </a:lvl5pPr>
            <a:lvl6pPr marL="2514600" indent="-228600" defTabSz="930275" eaLnBrk="0" fontAlgn="base" hangingPunct="0">
              <a:spcBef>
                <a:spcPct val="30000"/>
              </a:spcBef>
              <a:spcAft>
                <a:spcPct val="0"/>
              </a:spcAft>
              <a:defRPr sz="1200">
                <a:solidFill>
                  <a:schemeClr val="tx1"/>
                </a:solidFill>
                <a:latin typeface="Arial" pitchFamily="34" charset="0"/>
              </a:defRPr>
            </a:lvl6pPr>
            <a:lvl7pPr marL="2971800" indent="-228600" defTabSz="930275" eaLnBrk="0" fontAlgn="base" hangingPunct="0">
              <a:spcBef>
                <a:spcPct val="30000"/>
              </a:spcBef>
              <a:spcAft>
                <a:spcPct val="0"/>
              </a:spcAft>
              <a:defRPr sz="1200">
                <a:solidFill>
                  <a:schemeClr val="tx1"/>
                </a:solidFill>
                <a:latin typeface="Arial" pitchFamily="34" charset="0"/>
              </a:defRPr>
            </a:lvl7pPr>
            <a:lvl8pPr marL="3429000" indent="-228600" defTabSz="930275" eaLnBrk="0" fontAlgn="base" hangingPunct="0">
              <a:spcBef>
                <a:spcPct val="30000"/>
              </a:spcBef>
              <a:spcAft>
                <a:spcPct val="0"/>
              </a:spcAft>
              <a:defRPr sz="1200">
                <a:solidFill>
                  <a:schemeClr val="tx1"/>
                </a:solidFill>
                <a:latin typeface="Arial" pitchFamily="34" charset="0"/>
              </a:defRPr>
            </a:lvl8pPr>
            <a:lvl9pPr marL="3886200" indent="-228600" defTabSz="930275" eaLnBrk="0" fontAlgn="base" hangingPunct="0">
              <a:spcBef>
                <a:spcPct val="30000"/>
              </a:spcBef>
              <a:spcAft>
                <a:spcPct val="0"/>
              </a:spcAft>
              <a:defRPr sz="1200">
                <a:solidFill>
                  <a:schemeClr val="tx1"/>
                </a:solidFill>
                <a:latin typeface="Arial" pitchFamily="34" charset="0"/>
              </a:defRPr>
            </a:lvl9pPr>
          </a:lstStyle>
          <a:p>
            <a:pPr algn="r" eaLnBrk="1" hangingPunct="1">
              <a:spcBef>
                <a:spcPct val="0"/>
              </a:spcBef>
            </a:pPr>
            <a:fld id="{8A4410A8-EC2E-4961-99D0-24440A56BCD0}" type="slidenum">
              <a:rPr lang="en-US" altLang="en-US">
                <a:latin typeface="Times New Roman" pitchFamily="18" charset="0"/>
              </a:rPr>
              <a:pPr algn="r" eaLnBrk="1" hangingPunct="1">
                <a:spcBef>
                  <a:spcPct val="0"/>
                </a:spcBef>
              </a:pPr>
              <a:t>16</a:t>
            </a:fld>
            <a:endParaRPr lang="en-US" altLang="en-US">
              <a:latin typeface="Times New Roman" pitchFamily="18" charset="0"/>
            </a:endParaRPr>
          </a:p>
        </p:txBody>
      </p:sp>
      <p:sp>
        <p:nvSpPr>
          <p:cNvPr id="123908" name="Rectangle 2"/>
          <p:cNvSpPr>
            <a:spLocks noGrp="1" noRot="1" noChangeAspect="1" noChangeArrowheads="1" noTextEdit="1"/>
          </p:cNvSpPr>
          <p:nvPr>
            <p:ph type="sldImg"/>
          </p:nvPr>
        </p:nvSpPr>
        <p:spPr>
          <a:ln/>
        </p:spPr>
      </p:sp>
      <p:sp>
        <p:nvSpPr>
          <p:cNvPr id="123909" name="Rectangle 3"/>
          <p:cNvSpPr>
            <a:spLocks noGrp="1" noChangeArrowheads="1"/>
          </p:cNvSpPr>
          <p:nvPr>
            <p:ph type="body" idx="1"/>
          </p:nvPr>
        </p:nvSpPr>
        <p:spPr>
          <a:xfrm>
            <a:off x="935038" y="4416425"/>
            <a:ext cx="5140325" cy="41830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4" tIns="46582" rIns="93164" bIns="46582"/>
          <a:lstStyle/>
          <a:p>
            <a:pPr eaLnBrk="1" hangingPunct="1"/>
            <a:r>
              <a:rPr lang="en-US" altLang="en-US">
                <a:latin typeface="Arial" pitchFamily="34" charset="0"/>
              </a:rPr>
              <a:t>(BSA &gt;1.5 4.8ft and 132 lbs )(BSA &gt;1.2 5ft 2 inches and 96lbs)</a:t>
            </a:r>
          </a:p>
          <a:p>
            <a:pPr eaLnBrk="1" hangingPunct="1"/>
            <a:endParaRPr lang="en-US" altLang="en-US">
              <a:latin typeface="Arial" pitchFamily="34" charset="0"/>
            </a:endParaRPr>
          </a:p>
        </p:txBody>
      </p:sp>
    </p:spTree>
    <p:extLst>
      <p:ext uri="{BB962C8B-B14F-4D97-AF65-F5344CB8AC3E}">
        <p14:creationId xmlns:p14="http://schemas.microsoft.com/office/powerpoint/2010/main" val="11731381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a:ln/>
        </p:spPr>
      </p:sp>
      <p:sp>
        <p:nvSpPr>
          <p:cNvPr id="1259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itchFamily="34" charset="0"/>
            </a:endParaRPr>
          </a:p>
        </p:txBody>
      </p:sp>
      <p:sp>
        <p:nvSpPr>
          <p:cNvPr id="125956" name="Date Placeholder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defRPr>
            </a:lvl1pPr>
            <a:lvl2pPr marL="742950" indent="-285750" defTabSz="931863" eaLnBrk="0" hangingPunct="0">
              <a:spcBef>
                <a:spcPct val="30000"/>
              </a:spcBef>
              <a:defRPr sz="1200">
                <a:solidFill>
                  <a:schemeClr val="tx1"/>
                </a:solidFill>
                <a:latin typeface="Arial" pitchFamily="34" charset="0"/>
              </a:defRPr>
            </a:lvl2pPr>
            <a:lvl3pPr marL="1143000" indent="-228600" defTabSz="931863" eaLnBrk="0" hangingPunct="0">
              <a:spcBef>
                <a:spcPct val="30000"/>
              </a:spcBef>
              <a:defRPr sz="1200">
                <a:solidFill>
                  <a:schemeClr val="tx1"/>
                </a:solidFill>
                <a:latin typeface="Arial" pitchFamily="34" charset="0"/>
              </a:defRPr>
            </a:lvl3pPr>
            <a:lvl4pPr marL="1600200" indent="-228600" defTabSz="931863" eaLnBrk="0" hangingPunct="0">
              <a:spcBef>
                <a:spcPct val="30000"/>
              </a:spcBef>
              <a:defRPr sz="1200">
                <a:solidFill>
                  <a:schemeClr val="tx1"/>
                </a:solidFill>
                <a:latin typeface="Arial" pitchFamily="34" charset="0"/>
              </a:defRPr>
            </a:lvl4pPr>
            <a:lvl5pPr marL="2057400" indent="-228600" defTabSz="931863" eaLnBrk="0" hangingPunct="0">
              <a:spcBef>
                <a:spcPct val="30000"/>
              </a:spcBef>
              <a:defRPr sz="1200">
                <a:solidFill>
                  <a:schemeClr val="tx1"/>
                </a:solidFill>
                <a:latin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endParaRPr lang="en-US" altLang="en-US"/>
          </a:p>
        </p:txBody>
      </p:sp>
    </p:spTree>
    <p:extLst>
      <p:ext uri="{BB962C8B-B14F-4D97-AF65-F5344CB8AC3E}">
        <p14:creationId xmlns:p14="http://schemas.microsoft.com/office/powerpoint/2010/main" val="31728133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504" eaLnBrk="0" hangingPunct="0">
              <a:defRPr>
                <a:solidFill>
                  <a:schemeClr val="tx1"/>
                </a:solidFill>
                <a:latin typeface="Arial" charset="0"/>
              </a:defRPr>
            </a:lvl1pPr>
            <a:lvl2pPr marL="742733" indent="-285666" defTabSz="966504" eaLnBrk="0" hangingPunct="0">
              <a:defRPr>
                <a:solidFill>
                  <a:schemeClr val="tx1"/>
                </a:solidFill>
                <a:latin typeface="Arial" charset="0"/>
              </a:defRPr>
            </a:lvl2pPr>
            <a:lvl3pPr marL="1142666" indent="-228534" defTabSz="966504" eaLnBrk="0" hangingPunct="0">
              <a:defRPr>
                <a:solidFill>
                  <a:schemeClr val="tx1"/>
                </a:solidFill>
                <a:latin typeface="Arial" charset="0"/>
              </a:defRPr>
            </a:lvl3pPr>
            <a:lvl4pPr marL="1599731" indent="-228534" defTabSz="966504" eaLnBrk="0" hangingPunct="0">
              <a:defRPr>
                <a:solidFill>
                  <a:schemeClr val="tx1"/>
                </a:solidFill>
                <a:latin typeface="Arial" charset="0"/>
              </a:defRPr>
            </a:lvl4pPr>
            <a:lvl5pPr marL="2056798" indent="-228534" defTabSz="966504" eaLnBrk="0" hangingPunct="0">
              <a:defRPr>
                <a:solidFill>
                  <a:schemeClr val="tx1"/>
                </a:solidFill>
                <a:latin typeface="Arial" charset="0"/>
              </a:defRPr>
            </a:lvl5pPr>
            <a:lvl6pPr marL="2513863" indent="-228534" defTabSz="966504" eaLnBrk="0" fontAlgn="base" hangingPunct="0">
              <a:spcBef>
                <a:spcPct val="0"/>
              </a:spcBef>
              <a:spcAft>
                <a:spcPct val="0"/>
              </a:spcAft>
              <a:defRPr>
                <a:solidFill>
                  <a:schemeClr val="tx1"/>
                </a:solidFill>
                <a:latin typeface="Arial" charset="0"/>
              </a:defRPr>
            </a:lvl6pPr>
            <a:lvl7pPr marL="2970930" indent="-228534" defTabSz="966504" eaLnBrk="0" fontAlgn="base" hangingPunct="0">
              <a:spcBef>
                <a:spcPct val="0"/>
              </a:spcBef>
              <a:spcAft>
                <a:spcPct val="0"/>
              </a:spcAft>
              <a:defRPr>
                <a:solidFill>
                  <a:schemeClr val="tx1"/>
                </a:solidFill>
                <a:latin typeface="Arial" charset="0"/>
              </a:defRPr>
            </a:lvl7pPr>
            <a:lvl8pPr marL="3427994" indent="-228534" defTabSz="966504" eaLnBrk="0" fontAlgn="base" hangingPunct="0">
              <a:spcBef>
                <a:spcPct val="0"/>
              </a:spcBef>
              <a:spcAft>
                <a:spcPct val="0"/>
              </a:spcAft>
              <a:defRPr>
                <a:solidFill>
                  <a:schemeClr val="tx1"/>
                </a:solidFill>
                <a:latin typeface="Arial" charset="0"/>
              </a:defRPr>
            </a:lvl8pPr>
            <a:lvl9pPr marL="3885061" indent="-228534" defTabSz="966504" eaLnBrk="0" fontAlgn="base" hangingPunct="0">
              <a:spcBef>
                <a:spcPct val="0"/>
              </a:spcBef>
              <a:spcAft>
                <a:spcPct val="0"/>
              </a:spcAft>
              <a:defRPr>
                <a:solidFill>
                  <a:schemeClr val="tx1"/>
                </a:solidFill>
                <a:latin typeface="Arial" charset="0"/>
              </a:defRPr>
            </a:lvl9pPr>
          </a:lstStyle>
          <a:p>
            <a:pPr eaLnBrk="1" hangingPunct="1"/>
            <a:fld id="{69624D1D-E326-4230-9179-8BA8BA2A40B4}" type="slidenum">
              <a:rPr lang="en-US" smtClean="0">
                <a:solidFill>
                  <a:prstClr val="black"/>
                </a:solidFill>
              </a:rPr>
              <a:pPr eaLnBrk="1" hangingPunct="1"/>
              <a:t>18</a:t>
            </a:fld>
            <a:endParaRPr lang="en-US" dirty="0">
              <a:solidFill>
                <a:prstClr val="black"/>
              </a:solidFill>
            </a:endParaRPr>
          </a:p>
        </p:txBody>
      </p:sp>
      <p:sp>
        <p:nvSpPr>
          <p:cNvPr id="15363" name="Rectangle 2"/>
          <p:cNvSpPr>
            <a:spLocks noGrp="1" noRot="1" noChangeAspect="1" noChangeArrowheads="1" noTextEdit="1"/>
          </p:cNvSpPr>
          <p:nvPr>
            <p:ph type="sldImg"/>
          </p:nvPr>
        </p:nvSpPr>
        <p:spPr>
          <a:xfrm>
            <a:off x="461963" y="722313"/>
            <a:ext cx="6392862" cy="3597275"/>
          </a:xfrm>
          <a:ln w="12700" cap="flat"/>
        </p:spPr>
      </p:sp>
      <p:sp>
        <p:nvSpPr>
          <p:cNvPr id="15364" name="Rectangle 3"/>
          <p:cNvSpPr>
            <a:spLocks noGrp="1" noChangeArrowheads="1"/>
          </p:cNvSpPr>
          <p:nvPr>
            <p:ph type="body" idx="1"/>
          </p:nvPr>
        </p:nvSpPr>
        <p:spPr>
          <a:xfrm>
            <a:off x="974726" y="4560891"/>
            <a:ext cx="5365750" cy="43195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7296" tIns="48647" rIns="97296" bIns="48647">
            <a:normAutofit/>
          </a:bodyPr>
          <a:lstStyle/>
          <a:p>
            <a:endParaRPr lang="en-US" sz="1200" b="0" i="0" u="none" strike="noStrike" kern="1200" baseline="0" dirty="0">
              <a:solidFill>
                <a:schemeClr val="tx1"/>
              </a:solidFill>
              <a:latin typeface="+mn-lt"/>
              <a:ea typeface="+mn-ea"/>
              <a:cs typeface="+mn-cs"/>
            </a:endParaRPr>
          </a:p>
        </p:txBody>
      </p:sp>
    </p:spTree>
    <p:extLst>
      <p:ext uri="{BB962C8B-B14F-4D97-AF65-F5344CB8AC3E}">
        <p14:creationId xmlns:p14="http://schemas.microsoft.com/office/powerpoint/2010/main" val="37937229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ChangeArrowheads="1" noTextEdit="1"/>
          </p:cNvSpPr>
          <p:nvPr>
            <p:ph type="sldImg"/>
          </p:nvPr>
        </p:nvSpPr>
        <p:spPr>
          <a:xfrm>
            <a:off x="407988" y="695325"/>
            <a:ext cx="6196012" cy="3486150"/>
          </a:xfrm>
          <a:ln/>
        </p:spPr>
      </p:sp>
      <p:sp>
        <p:nvSpPr>
          <p:cNvPr id="117763" name="Notes Placeholder 2"/>
          <p:cNvSpPr>
            <a:spLocks noGrp="1"/>
          </p:cNvSpPr>
          <p:nvPr>
            <p:ph type="body" idx="1"/>
          </p:nvPr>
        </p:nvSpPr>
        <p:spPr>
          <a:ln/>
        </p:spPr>
        <p:txBody>
          <a:bodyPr/>
          <a:lstStyle/>
          <a:p>
            <a:pPr>
              <a:defRPr/>
            </a:pPr>
            <a:r>
              <a:rPr lang="en-US" sz="1100" dirty="0">
                <a:latin typeface="+mn-lt"/>
              </a:rPr>
              <a:t>IFU pg 53: Viewing information about the pump is useful when recording daily values or trying to resolve system problems on the telephone. When the System Controller is running, the user interface can display the following information about current system operations:</a:t>
            </a:r>
          </a:p>
          <a:p>
            <a:pPr marL="165239" indent="-165239">
              <a:buFont typeface="Arial" panose="020B0604020202020204" pitchFamily="34" charset="0"/>
              <a:buChar char="•"/>
              <a:defRPr/>
            </a:pPr>
            <a:r>
              <a:rPr lang="en-US" sz="1100" dirty="0">
                <a:latin typeface="+mn-lt"/>
              </a:rPr>
              <a:t>Speed in rpm</a:t>
            </a:r>
          </a:p>
          <a:p>
            <a:pPr marL="165239" indent="-165239">
              <a:buFont typeface="Arial" panose="020B0604020202020204" pitchFamily="34" charset="0"/>
              <a:buChar char="•"/>
              <a:defRPr/>
            </a:pPr>
            <a:r>
              <a:rPr lang="en-US" sz="1100" dirty="0">
                <a:latin typeface="+mn-lt"/>
              </a:rPr>
              <a:t>Mode (indicated as Pulse Mode by triangle symbol)</a:t>
            </a:r>
          </a:p>
          <a:p>
            <a:pPr marL="165239" indent="-165239">
              <a:buFont typeface="Arial" panose="020B0604020202020204" pitchFamily="34" charset="0"/>
              <a:buChar char="•"/>
              <a:defRPr/>
            </a:pPr>
            <a:r>
              <a:rPr lang="en-US" sz="1100" dirty="0">
                <a:latin typeface="+mn-lt"/>
              </a:rPr>
              <a:t>Flow in liters per minute</a:t>
            </a:r>
          </a:p>
          <a:p>
            <a:pPr marL="165239" indent="-165239">
              <a:buFont typeface="Arial" panose="020B0604020202020204" pitchFamily="34" charset="0"/>
              <a:buChar char="•"/>
              <a:defRPr/>
            </a:pPr>
            <a:r>
              <a:rPr lang="en-US" sz="1100" dirty="0">
                <a:latin typeface="+mn-lt"/>
              </a:rPr>
              <a:t>Pulsatility Index (abbreviated as “PI” on the screen)</a:t>
            </a:r>
          </a:p>
          <a:p>
            <a:pPr marL="165239" indent="-165239">
              <a:buFont typeface="Arial" panose="020B0604020202020204" pitchFamily="34" charset="0"/>
              <a:buChar char="•"/>
              <a:defRPr/>
            </a:pPr>
            <a:r>
              <a:rPr lang="en-US" sz="1100" dirty="0">
                <a:latin typeface="+mn-lt"/>
              </a:rPr>
              <a:t>Power in watts</a:t>
            </a:r>
          </a:p>
          <a:p>
            <a:pPr marL="165239" indent="-165239">
              <a:buFont typeface="Arial" panose="020B0604020202020204" pitchFamily="34" charset="0"/>
              <a:buChar char="•"/>
              <a:defRPr/>
            </a:pPr>
            <a:r>
              <a:rPr lang="en-US" sz="1100" dirty="0">
                <a:latin typeface="+mn-lt"/>
              </a:rPr>
              <a:t>Charge status of the System Controller’s 11 Volt Lithium-Ion backup battery </a:t>
            </a:r>
          </a:p>
          <a:p>
            <a:pPr>
              <a:defRPr/>
            </a:pPr>
            <a:endParaRPr lang="en-US" sz="1100" dirty="0">
              <a:latin typeface="+mn-lt"/>
            </a:endParaRPr>
          </a:p>
          <a:p>
            <a:pPr>
              <a:defRPr/>
            </a:pPr>
            <a:r>
              <a:rPr lang="en-US" sz="1100" dirty="0">
                <a:latin typeface="+mn-lt"/>
              </a:rPr>
              <a:t>To view information on the user interface screen, press and release the display button. Each push of the display button brings up a new screen. Each screen illuminates for 15 seconds before it goes black, unless another button is pushed. The screens are always displayed in the same order, starting with the first (Speed) screen. A dot at the bottom of each screen provides navigational information about which of the five screens is in view.</a:t>
            </a:r>
            <a:endParaRPr lang="en-US" altLang="en-US" dirty="0">
              <a:latin typeface="Arial" pitchFamily="34" charset="0"/>
              <a:ea typeface="ＭＳ Ｐゴシック" pitchFamily="34" charset="-128"/>
            </a:endParaRPr>
          </a:p>
        </p:txBody>
      </p:sp>
      <p:sp>
        <p:nvSpPr>
          <p:cNvPr id="921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spcBef>
                <a:spcPct val="30000"/>
              </a:spcBef>
              <a:defRPr sz="1200">
                <a:solidFill>
                  <a:schemeClr val="tx1"/>
                </a:solidFill>
                <a:latin typeface="Arial" panose="020B0604020202020204" pitchFamily="34" charset="0"/>
              </a:defRPr>
            </a:lvl1pPr>
            <a:lvl2pPr marL="739775" indent="-282575" defTabSz="903288">
              <a:spcBef>
                <a:spcPct val="30000"/>
              </a:spcBef>
              <a:defRPr sz="1200">
                <a:solidFill>
                  <a:schemeClr val="tx1"/>
                </a:solidFill>
                <a:latin typeface="Arial" panose="020B0604020202020204" pitchFamily="34" charset="0"/>
              </a:defRPr>
            </a:lvl2pPr>
            <a:lvl3pPr marL="1139825" indent="-225425" defTabSz="903288">
              <a:spcBef>
                <a:spcPct val="30000"/>
              </a:spcBef>
              <a:defRPr sz="1200">
                <a:solidFill>
                  <a:schemeClr val="tx1"/>
                </a:solidFill>
                <a:latin typeface="Arial" panose="020B0604020202020204" pitchFamily="34" charset="0"/>
              </a:defRPr>
            </a:lvl3pPr>
            <a:lvl4pPr marL="1597025" indent="-225425" defTabSz="903288">
              <a:spcBef>
                <a:spcPct val="30000"/>
              </a:spcBef>
              <a:defRPr sz="1200">
                <a:solidFill>
                  <a:schemeClr val="tx1"/>
                </a:solidFill>
                <a:latin typeface="Arial" panose="020B0604020202020204" pitchFamily="34" charset="0"/>
              </a:defRPr>
            </a:lvl4pPr>
            <a:lvl5pPr marL="2054225" indent="-225425" defTabSz="903288">
              <a:spcBef>
                <a:spcPct val="30000"/>
              </a:spcBef>
              <a:defRPr sz="1200">
                <a:solidFill>
                  <a:schemeClr val="tx1"/>
                </a:solidFill>
                <a:latin typeface="Arial" panose="020B0604020202020204" pitchFamily="34" charset="0"/>
              </a:defRPr>
            </a:lvl5pPr>
            <a:lvl6pPr marL="2511425" indent="-225425" defTabSz="903288" eaLnBrk="0" fontAlgn="base" hangingPunct="0">
              <a:spcBef>
                <a:spcPct val="30000"/>
              </a:spcBef>
              <a:spcAft>
                <a:spcPct val="0"/>
              </a:spcAft>
              <a:defRPr sz="1200">
                <a:solidFill>
                  <a:schemeClr val="tx1"/>
                </a:solidFill>
                <a:latin typeface="Arial" panose="020B0604020202020204" pitchFamily="34" charset="0"/>
              </a:defRPr>
            </a:lvl6pPr>
            <a:lvl7pPr marL="2968625" indent="-225425" defTabSz="903288" eaLnBrk="0" fontAlgn="base" hangingPunct="0">
              <a:spcBef>
                <a:spcPct val="30000"/>
              </a:spcBef>
              <a:spcAft>
                <a:spcPct val="0"/>
              </a:spcAft>
              <a:defRPr sz="1200">
                <a:solidFill>
                  <a:schemeClr val="tx1"/>
                </a:solidFill>
                <a:latin typeface="Arial" panose="020B0604020202020204" pitchFamily="34" charset="0"/>
              </a:defRPr>
            </a:lvl7pPr>
            <a:lvl8pPr marL="3425825" indent="-225425" defTabSz="903288" eaLnBrk="0" fontAlgn="base" hangingPunct="0">
              <a:spcBef>
                <a:spcPct val="30000"/>
              </a:spcBef>
              <a:spcAft>
                <a:spcPct val="0"/>
              </a:spcAft>
              <a:defRPr sz="1200">
                <a:solidFill>
                  <a:schemeClr val="tx1"/>
                </a:solidFill>
                <a:latin typeface="Arial" panose="020B0604020202020204" pitchFamily="34" charset="0"/>
              </a:defRPr>
            </a:lvl8pPr>
            <a:lvl9pPr marL="3883025" indent="-225425" defTabSz="903288" eaLnBrk="0" fontAlgn="base" hangingPunct="0">
              <a:spcBef>
                <a:spcPct val="30000"/>
              </a:spcBef>
              <a:spcAft>
                <a:spcPct val="0"/>
              </a:spcAft>
              <a:defRPr sz="1200">
                <a:solidFill>
                  <a:schemeClr val="tx1"/>
                </a:solidFill>
                <a:latin typeface="Arial" panose="020B0604020202020204" pitchFamily="34" charset="0"/>
              </a:defRPr>
            </a:lvl9pPr>
          </a:lstStyle>
          <a:p>
            <a:pPr eaLnBrk="0" hangingPunct="0">
              <a:spcBef>
                <a:spcPct val="0"/>
              </a:spcBef>
            </a:pPr>
            <a:fld id="{A83B1291-84E0-4F20-AC86-21705337FA41}" type="slidenum">
              <a:rPr lang="en-US" altLang="en-US" sz="1100">
                <a:ea typeface="MS PGothic" panose="020B0600070205080204" pitchFamily="34" charset="-128"/>
              </a:rPr>
              <a:pPr eaLnBrk="0" hangingPunct="0">
                <a:spcBef>
                  <a:spcPct val="0"/>
                </a:spcBef>
              </a:pPr>
              <a:t>19</a:t>
            </a:fld>
            <a:endParaRPr lang="en-US" altLang="en-US" sz="1100">
              <a:ea typeface="MS PGothic" panose="020B0600070205080204" pitchFamily="34" charset="-128"/>
            </a:endParaRPr>
          </a:p>
        </p:txBody>
      </p:sp>
      <p:sp>
        <p:nvSpPr>
          <p:cNvPr id="92165" name="Date Placeholder 1"/>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4063" indent="-288925">
              <a:spcBef>
                <a:spcPct val="30000"/>
              </a:spcBef>
              <a:defRPr sz="1200">
                <a:solidFill>
                  <a:schemeClr val="tx1"/>
                </a:solidFill>
                <a:latin typeface="Arial" panose="020B0604020202020204" pitchFamily="34" charset="0"/>
              </a:defRPr>
            </a:lvl2pPr>
            <a:lvl3pPr marL="1162050" indent="-230188">
              <a:spcBef>
                <a:spcPct val="30000"/>
              </a:spcBef>
              <a:defRPr sz="1200">
                <a:solidFill>
                  <a:schemeClr val="tx1"/>
                </a:solidFill>
                <a:latin typeface="Arial" panose="020B0604020202020204" pitchFamily="34" charset="0"/>
              </a:defRPr>
            </a:lvl3pPr>
            <a:lvl4pPr marL="1628775" indent="-230188">
              <a:spcBef>
                <a:spcPct val="30000"/>
              </a:spcBef>
              <a:defRPr sz="1200">
                <a:solidFill>
                  <a:schemeClr val="tx1"/>
                </a:solidFill>
                <a:latin typeface="Arial" panose="020B0604020202020204" pitchFamily="34" charset="0"/>
              </a:defRPr>
            </a:lvl4pPr>
            <a:lvl5pPr marL="2093913" indent="-230188">
              <a:spcBef>
                <a:spcPct val="30000"/>
              </a:spcBef>
              <a:defRPr sz="1200">
                <a:solidFill>
                  <a:schemeClr val="tx1"/>
                </a:solidFill>
                <a:latin typeface="Arial" panose="020B0604020202020204" pitchFamily="34" charset="0"/>
              </a:defRPr>
            </a:lvl5pPr>
            <a:lvl6pPr marL="2551113" indent="-230188" eaLnBrk="0" fontAlgn="base" hangingPunct="0">
              <a:spcBef>
                <a:spcPct val="30000"/>
              </a:spcBef>
              <a:spcAft>
                <a:spcPct val="0"/>
              </a:spcAft>
              <a:defRPr sz="1200">
                <a:solidFill>
                  <a:schemeClr val="tx1"/>
                </a:solidFill>
                <a:latin typeface="Arial" panose="020B0604020202020204" pitchFamily="34" charset="0"/>
              </a:defRPr>
            </a:lvl6pPr>
            <a:lvl7pPr marL="3008313" indent="-230188" eaLnBrk="0" fontAlgn="base" hangingPunct="0">
              <a:spcBef>
                <a:spcPct val="30000"/>
              </a:spcBef>
              <a:spcAft>
                <a:spcPct val="0"/>
              </a:spcAft>
              <a:defRPr sz="1200">
                <a:solidFill>
                  <a:schemeClr val="tx1"/>
                </a:solidFill>
                <a:latin typeface="Arial" panose="020B0604020202020204" pitchFamily="34" charset="0"/>
              </a:defRPr>
            </a:lvl7pPr>
            <a:lvl8pPr marL="3465513" indent="-230188" eaLnBrk="0" fontAlgn="base" hangingPunct="0">
              <a:spcBef>
                <a:spcPct val="30000"/>
              </a:spcBef>
              <a:spcAft>
                <a:spcPct val="0"/>
              </a:spcAft>
              <a:defRPr sz="1200">
                <a:solidFill>
                  <a:schemeClr val="tx1"/>
                </a:solidFill>
                <a:latin typeface="Arial" panose="020B0604020202020204" pitchFamily="34" charset="0"/>
              </a:defRPr>
            </a:lvl8pPr>
            <a:lvl9pPr marL="3922713" indent="-2301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endParaRPr lang="en-US" altLang="en-US"/>
          </a:p>
        </p:txBody>
      </p:sp>
    </p:spTree>
    <p:extLst>
      <p:ext uri="{BB962C8B-B14F-4D97-AF65-F5344CB8AC3E}">
        <p14:creationId xmlns:p14="http://schemas.microsoft.com/office/powerpoint/2010/main" val="7612408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316"/>
              </a:spcBef>
            </a:pPr>
            <a:endParaRPr lang="en-US" sz="1400" dirty="0"/>
          </a:p>
        </p:txBody>
      </p:sp>
      <p:sp>
        <p:nvSpPr>
          <p:cNvPr id="4" name="Slide Number Placeholder 3"/>
          <p:cNvSpPr>
            <a:spLocks noGrp="1"/>
          </p:cNvSpPr>
          <p:nvPr>
            <p:ph type="sldNum" sz="quarter" idx="10"/>
          </p:nvPr>
        </p:nvSpPr>
        <p:spPr/>
        <p:txBody>
          <a:bodyPr/>
          <a:lstStyle/>
          <a:p>
            <a:fld id="{DE1EEE18-8F3D-4CB3-B090-6249C20A5AF8}" type="slidenum">
              <a:rPr lang="en-US" smtClean="0"/>
              <a:t>20</a:t>
            </a:fld>
            <a:endParaRPr lang="en-US"/>
          </a:p>
        </p:txBody>
      </p:sp>
    </p:spTree>
    <p:extLst>
      <p:ext uri="{BB962C8B-B14F-4D97-AF65-F5344CB8AC3E}">
        <p14:creationId xmlns:p14="http://schemas.microsoft.com/office/powerpoint/2010/main" val="34891139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Slide Image Placeholder 1"/>
          <p:cNvSpPr>
            <a:spLocks noGrp="1" noRot="1" noChangeAspect="1" noChangeArrowheads="1" noTextEdit="1"/>
          </p:cNvSpPr>
          <p:nvPr>
            <p:ph type="sldImg"/>
          </p:nvPr>
        </p:nvSpPr>
        <p:spPr>
          <a:ln/>
        </p:spPr>
      </p:sp>
      <p:sp>
        <p:nvSpPr>
          <p:cNvPr id="3" name="Notes Placeholder 2"/>
          <p:cNvSpPr>
            <a:spLocks noGrp="1"/>
          </p:cNvSpPr>
          <p:nvPr>
            <p:ph type="body" idx="1"/>
          </p:nvPr>
        </p:nvSpPr>
        <p:spPr/>
        <p:txBody>
          <a:bodyPr>
            <a:normAutofit fontScale="92500" lnSpcReduction="20000"/>
          </a:bodyPr>
          <a:lstStyle/>
          <a:p>
            <a:pPr>
              <a:defRPr/>
            </a:pPr>
            <a:r>
              <a:rPr lang="en-US" sz="1100" dirty="0">
                <a:latin typeface="+mn-lt"/>
              </a:rPr>
              <a:t>IFU pg 385</a:t>
            </a:r>
          </a:p>
          <a:p>
            <a:pPr>
              <a:defRPr/>
            </a:pPr>
            <a:r>
              <a:rPr lang="en-US" sz="1100" u="sng" dirty="0">
                <a:latin typeface="+mn-lt"/>
              </a:rPr>
              <a:t>Behavior and appearance</a:t>
            </a:r>
            <a:r>
              <a:rPr lang="en-US" sz="1100" b="1" dirty="0">
                <a:latin typeface="+mn-lt"/>
              </a:rPr>
              <a:t>:</a:t>
            </a:r>
          </a:p>
          <a:p>
            <a:pPr marL="165239" indent="-165239">
              <a:buFont typeface="Arial" panose="020B0604020202020204" pitchFamily="34" charset="0"/>
              <a:buChar char="•"/>
              <a:defRPr/>
            </a:pPr>
            <a:r>
              <a:rPr lang="en-US" sz="1100" dirty="0">
                <a:latin typeface="+mn-lt"/>
              </a:rPr>
              <a:t>Flashing Red Heart ( ) on the user interface.</a:t>
            </a:r>
          </a:p>
          <a:p>
            <a:pPr marL="165239" indent="-165239">
              <a:buFont typeface="Arial" panose="020B0604020202020204" pitchFamily="34" charset="0"/>
              <a:buChar char="•"/>
              <a:defRPr/>
            </a:pPr>
            <a:r>
              <a:rPr lang="en-US" sz="1100" dirty="0">
                <a:latin typeface="+mn-lt"/>
              </a:rPr>
              <a:t>“Call Hospital Contact” and “Low Flow” alternate on the screen.</a:t>
            </a:r>
          </a:p>
          <a:p>
            <a:pPr marL="165239" indent="-165239">
              <a:buFont typeface="Arial" panose="020B0604020202020204" pitchFamily="34" charset="0"/>
              <a:buChar char="•"/>
              <a:defRPr/>
            </a:pPr>
            <a:r>
              <a:rPr lang="en-US" sz="1100" dirty="0">
                <a:latin typeface="+mn-lt"/>
              </a:rPr>
              <a:t>Alarm tone: Constant tone.</a:t>
            </a:r>
          </a:p>
          <a:p>
            <a:pPr marL="165239" indent="-165239">
              <a:buFont typeface="Arial" panose="020B0604020202020204" pitchFamily="34" charset="0"/>
              <a:buChar char="•"/>
              <a:defRPr/>
            </a:pPr>
            <a:r>
              <a:rPr lang="en-US" sz="1100" dirty="0">
                <a:latin typeface="+mn-lt"/>
              </a:rPr>
              <a:t>Alarm silence: 2 minutes or until a new hazard alarm occurs</a:t>
            </a:r>
          </a:p>
          <a:p>
            <a:pPr marL="165239" indent="-165239">
              <a:buFont typeface="Arial" panose="020B0604020202020204" pitchFamily="34" charset="0"/>
              <a:buChar char="•"/>
              <a:defRPr/>
            </a:pPr>
            <a:r>
              <a:rPr lang="pt-BR" sz="1100" dirty="0">
                <a:latin typeface="+mn-lt"/>
              </a:rPr>
              <a:t>System Monitor alarm active: LOW FLOW</a:t>
            </a:r>
          </a:p>
          <a:p>
            <a:pPr marL="165239" indent="-165239">
              <a:buFont typeface="Arial" panose="020B0604020202020204" pitchFamily="34" charset="0"/>
              <a:buChar char="•"/>
              <a:defRPr/>
            </a:pPr>
            <a:endParaRPr lang="pt-BR" sz="1100" dirty="0">
              <a:latin typeface="+mn-lt"/>
            </a:endParaRPr>
          </a:p>
          <a:p>
            <a:pPr>
              <a:defRPr/>
            </a:pPr>
            <a:r>
              <a:rPr lang="pt-BR" sz="1100" u="sng" dirty="0">
                <a:latin typeface="+mn-lt"/>
              </a:rPr>
              <a:t>Potential causes</a:t>
            </a:r>
          </a:p>
          <a:p>
            <a:pPr marL="165239" indent="-165239">
              <a:buFont typeface="Arial" panose="020B0604020202020204" pitchFamily="34" charset="0"/>
              <a:buChar char="•"/>
              <a:defRPr/>
            </a:pPr>
            <a:r>
              <a:rPr lang="en-US" sz="1900" dirty="0"/>
              <a:t>Decreased preload (right heart failure, tamponade, hypovolemia, bleeding, etc.)</a:t>
            </a:r>
          </a:p>
          <a:p>
            <a:pPr marL="165239" indent="-165239">
              <a:buFont typeface="Arial" panose="020B0604020202020204" pitchFamily="34" charset="0"/>
              <a:buChar char="•"/>
              <a:defRPr/>
            </a:pPr>
            <a:r>
              <a:rPr lang="en-US" sz="1900" dirty="0"/>
              <a:t>Obstruction of pump inflow or outflow</a:t>
            </a:r>
          </a:p>
          <a:p>
            <a:pPr marL="165239" indent="-165239">
              <a:buFont typeface="Arial" panose="020B0604020202020204" pitchFamily="34" charset="0"/>
              <a:buChar char="•"/>
              <a:defRPr/>
            </a:pPr>
            <a:r>
              <a:rPr lang="en-US" sz="1900" dirty="0"/>
              <a:t>Systemic hypertension</a:t>
            </a:r>
          </a:p>
          <a:p>
            <a:pPr marL="165239" indent="-165239">
              <a:buFont typeface="Arial" panose="020B0604020202020204" pitchFamily="34" charset="0"/>
              <a:buChar char="•"/>
              <a:defRPr/>
            </a:pPr>
            <a:r>
              <a:rPr lang="en-US" sz="1900" dirty="0"/>
              <a:t>Pump off or driveline disconnected </a:t>
            </a:r>
            <a:endParaRPr lang="en-US" sz="1100" dirty="0"/>
          </a:p>
          <a:p>
            <a:pPr>
              <a:defRPr/>
            </a:pPr>
            <a:endParaRPr lang="en-US" sz="1100" u="sng" dirty="0">
              <a:latin typeface="+mn-lt"/>
            </a:endParaRPr>
          </a:p>
          <a:p>
            <a:pPr>
              <a:defRPr/>
            </a:pPr>
            <a:r>
              <a:rPr lang="en-US" sz="1100" u="sng" dirty="0">
                <a:latin typeface="+mn-lt"/>
              </a:rPr>
              <a:t>To resolve alarm</a:t>
            </a:r>
            <a:r>
              <a:rPr lang="en-US" sz="1100" b="1" dirty="0">
                <a:latin typeface="+mn-lt"/>
              </a:rPr>
              <a:t>:</a:t>
            </a:r>
          </a:p>
          <a:p>
            <a:pPr marL="220318" indent="-220318">
              <a:buFont typeface="+mj-lt"/>
              <a:buAutoNum type="arabicPeriod"/>
              <a:defRPr/>
            </a:pPr>
            <a:r>
              <a:rPr lang="en-US" sz="1100" dirty="0">
                <a:latin typeface="+mn-lt"/>
              </a:rPr>
              <a:t>Ensure the Driveline is connected to the System Controller. </a:t>
            </a:r>
          </a:p>
          <a:p>
            <a:pPr marL="220318" indent="-220318">
              <a:buFont typeface="+mj-lt"/>
              <a:buAutoNum type="arabicPeriod"/>
              <a:defRPr/>
            </a:pPr>
            <a:r>
              <a:rPr lang="en-US" sz="1100" dirty="0">
                <a:latin typeface="+mn-lt"/>
              </a:rPr>
              <a:t>Ensure that a power source is connected to the System Controller.</a:t>
            </a:r>
          </a:p>
          <a:p>
            <a:pPr marL="220318" indent="-220318">
              <a:buFont typeface="+mj-lt"/>
              <a:buAutoNum type="arabicPeriod"/>
              <a:defRPr/>
            </a:pPr>
            <a:r>
              <a:rPr lang="en-US" sz="1100" dirty="0">
                <a:latin typeface="+mn-lt"/>
              </a:rPr>
              <a:t>Clinically evaluate patient – ECHO to assess RV, LV function, inlet cannula obstruction</a:t>
            </a:r>
          </a:p>
          <a:p>
            <a:pPr marL="220318" indent="-220318">
              <a:buFont typeface="+mj-lt"/>
              <a:buAutoNum type="arabicPeriod"/>
              <a:defRPr/>
            </a:pPr>
            <a:r>
              <a:rPr lang="en-US" sz="1100" dirty="0">
                <a:latin typeface="+mn-lt"/>
              </a:rPr>
              <a:t>Treat underlying cause</a:t>
            </a:r>
          </a:p>
        </p:txBody>
      </p:sp>
      <p:sp>
        <p:nvSpPr>
          <p:cNvPr id="1669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4063" indent="-288925">
              <a:spcBef>
                <a:spcPct val="30000"/>
              </a:spcBef>
              <a:defRPr sz="1200">
                <a:solidFill>
                  <a:schemeClr val="tx1"/>
                </a:solidFill>
                <a:latin typeface="Arial" panose="020B0604020202020204" pitchFamily="34" charset="0"/>
              </a:defRPr>
            </a:lvl2pPr>
            <a:lvl3pPr marL="1162050" indent="-230188">
              <a:spcBef>
                <a:spcPct val="30000"/>
              </a:spcBef>
              <a:defRPr sz="1200">
                <a:solidFill>
                  <a:schemeClr val="tx1"/>
                </a:solidFill>
                <a:latin typeface="Arial" panose="020B0604020202020204" pitchFamily="34" charset="0"/>
              </a:defRPr>
            </a:lvl3pPr>
            <a:lvl4pPr marL="1628775" indent="-230188">
              <a:spcBef>
                <a:spcPct val="30000"/>
              </a:spcBef>
              <a:defRPr sz="1200">
                <a:solidFill>
                  <a:schemeClr val="tx1"/>
                </a:solidFill>
                <a:latin typeface="Arial" panose="020B0604020202020204" pitchFamily="34" charset="0"/>
              </a:defRPr>
            </a:lvl4pPr>
            <a:lvl5pPr marL="2093913" indent="-230188">
              <a:spcBef>
                <a:spcPct val="30000"/>
              </a:spcBef>
              <a:defRPr sz="1200">
                <a:solidFill>
                  <a:schemeClr val="tx1"/>
                </a:solidFill>
                <a:latin typeface="Arial" panose="020B0604020202020204" pitchFamily="34" charset="0"/>
              </a:defRPr>
            </a:lvl5pPr>
            <a:lvl6pPr marL="2551113" indent="-230188" eaLnBrk="0" fontAlgn="base" hangingPunct="0">
              <a:spcBef>
                <a:spcPct val="30000"/>
              </a:spcBef>
              <a:spcAft>
                <a:spcPct val="0"/>
              </a:spcAft>
              <a:defRPr sz="1200">
                <a:solidFill>
                  <a:schemeClr val="tx1"/>
                </a:solidFill>
                <a:latin typeface="Arial" panose="020B0604020202020204" pitchFamily="34" charset="0"/>
              </a:defRPr>
            </a:lvl6pPr>
            <a:lvl7pPr marL="3008313" indent="-230188" eaLnBrk="0" fontAlgn="base" hangingPunct="0">
              <a:spcBef>
                <a:spcPct val="30000"/>
              </a:spcBef>
              <a:spcAft>
                <a:spcPct val="0"/>
              </a:spcAft>
              <a:defRPr sz="1200">
                <a:solidFill>
                  <a:schemeClr val="tx1"/>
                </a:solidFill>
                <a:latin typeface="Arial" panose="020B0604020202020204" pitchFamily="34" charset="0"/>
              </a:defRPr>
            </a:lvl7pPr>
            <a:lvl8pPr marL="3465513" indent="-230188" eaLnBrk="0" fontAlgn="base" hangingPunct="0">
              <a:spcBef>
                <a:spcPct val="30000"/>
              </a:spcBef>
              <a:spcAft>
                <a:spcPct val="0"/>
              </a:spcAft>
              <a:defRPr sz="1200">
                <a:solidFill>
                  <a:schemeClr val="tx1"/>
                </a:solidFill>
                <a:latin typeface="Arial" panose="020B0604020202020204" pitchFamily="34" charset="0"/>
              </a:defRPr>
            </a:lvl8pPr>
            <a:lvl9pPr marL="3922713" indent="-2301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0C45FED-E7FB-4555-9ADB-B64DDD28E65E}" type="slidenum">
              <a:rPr lang="en-US" altLang="en-US"/>
              <a:pPr>
                <a:spcBef>
                  <a:spcPct val="0"/>
                </a:spcBef>
              </a:pPr>
              <a:t>21</a:t>
            </a:fld>
            <a:endParaRPr lang="en-US" altLang="en-US"/>
          </a:p>
        </p:txBody>
      </p:sp>
      <p:sp>
        <p:nvSpPr>
          <p:cNvPr id="166917"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4063" indent="-288925">
              <a:spcBef>
                <a:spcPct val="30000"/>
              </a:spcBef>
              <a:defRPr sz="1200">
                <a:solidFill>
                  <a:schemeClr val="tx1"/>
                </a:solidFill>
                <a:latin typeface="Arial" panose="020B0604020202020204" pitchFamily="34" charset="0"/>
              </a:defRPr>
            </a:lvl2pPr>
            <a:lvl3pPr marL="1162050" indent="-230188">
              <a:spcBef>
                <a:spcPct val="30000"/>
              </a:spcBef>
              <a:defRPr sz="1200">
                <a:solidFill>
                  <a:schemeClr val="tx1"/>
                </a:solidFill>
                <a:latin typeface="Arial" panose="020B0604020202020204" pitchFamily="34" charset="0"/>
              </a:defRPr>
            </a:lvl3pPr>
            <a:lvl4pPr marL="1628775" indent="-230188">
              <a:spcBef>
                <a:spcPct val="30000"/>
              </a:spcBef>
              <a:defRPr sz="1200">
                <a:solidFill>
                  <a:schemeClr val="tx1"/>
                </a:solidFill>
                <a:latin typeface="Arial" panose="020B0604020202020204" pitchFamily="34" charset="0"/>
              </a:defRPr>
            </a:lvl4pPr>
            <a:lvl5pPr marL="2093913" indent="-230188">
              <a:spcBef>
                <a:spcPct val="30000"/>
              </a:spcBef>
              <a:defRPr sz="1200">
                <a:solidFill>
                  <a:schemeClr val="tx1"/>
                </a:solidFill>
                <a:latin typeface="Arial" panose="020B0604020202020204" pitchFamily="34" charset="0"/>
              </a:defRPr>
            </a:lvl5pPr>
            <a:lvl6pPr marL="2551113" indent="-230188" eaLnBrk="0" fontAlgn="base" hangingPunct="0">
              <a:spcBef>
                <a:spcPct val="30000"/>
              </a:spcBef>
              <a:spcAft>
                <a:spcPct val="0"/>
              </a:spcAft>
              <a:defRPr sz="1200">
                <a:solidFill>
                  <a:schemeClr val="tx1"/>
                </a:solidFill>
                <a:latin typeface="Arial" panose="020B0604020202020204" pitchFamily="34" charset="0"/>
              </a:defRPr>
            </a:lvl6pPr>
            <a:lvl7pPr marL="3008313" indent="-230188" eaLnBrk="0" fontAlgn="base" hangingPunct="0">
              <a:spcBef>
                <a:spcPct val="30000"/>
              </a:spcBef>
              <a:spcAft>
                <a:spcPct val="0"/>
              </a:spcAft>
              <a:defRPr sz="1200">
                <a:solidFill>
                  <a:schemeClr val="tx1"/>
                </a:solidFill>
                <a:latin typeface="Arial" panose="020B0604020202020204" pitchFamily="34" charset="0"/>
              </a:defRPr>
            </a:lvl7pPr>
            <a:lvl8pPr marL="3465513" indent="-230188" eaLnBrk="0" fontAlgn="base" hangingPunct="0">
              <a:spcBef>
                <a:spcPct val="30000"/>
              </a:spcBef>
              <a:spcAft>
                <a:spcPct val="0"/>
              </a:spcAft>
              <a:defRPr sz="1200">
                <a:solidFill>
                  <a:schemeClr val="tx1"/>
                </a:solidFill>
                <a:latin typeface="Arial" panose="020B0604020202020204" pitchFamily="34" charset="0"/>
              </a:defRPr>
            </a:lvl8pPr>
            <a:lvl9pPr marL="3922713" indent="-2301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endParaRPr lang="en-US" altLang="en-US"/>
          </a:p>
        </p:txBody>
      </p:sp>
    </p:spTree>
    <p:extLst>
      <p:ext uri="{BB962C8B-B14F-4D97-AF65-F5344CB8AC3E}">
        <p14:creationId xmlns:p14="http://schemas.microsoft.com/office/powerpoint/2010/main" val="23322158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Slide Image Placeholder 1"/>
          <p:cNvSpPr>
            <a:spLocks noGrp="1" noRot="1" noChangeAspect="1" noChangeArrowheads="1" noTextEdit="1"/>
          </p:cNvSpPr>
          <p:nvPr>
            <p:ph type="sldImg"/>
          </p:nvPr>
        </p:nvSpPr>
        <p:spPr>
          <a:ln/>
        </p:spPr>
      </p:sp>
      <p:sp>
        <p:nvSpPr>
          <p:cNvPr id="1689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100" dirty="0">
                <a:latin typeface="Calibri" panose="020F0502020204030204" pitchFamily="34" charset="0"/>
              </a:rPr>
              <a:t>IFU </a:t>
            </a:r>
            <a:r>
              <a:rPr lang="en-US" altLang="en-US" sz="1100" dirty="0" err="1">
                <a:latin typeface="Calibri" panose="020F0502020204030204" pitchFamily="34" charset="0"/>
              </a:rPr>
              <a:t>pg</a:t>
            </a:r>
            <a:r>
              <a:rPr lang="en-US" altLang="en-US" sz="1100" dirty="0">
                <a:latin typeface="Calibri" panose="020F0502020204030204" pitchFamily="34" charset="0"/>
              </a:rPr>
              <a:t> 384</a:t>
            </a:r>
          </a:p>
          <a:p>
            <a:r>
              <a:rPr lang="en-US" altLang="en-US" sz="1100" u="sng" dirty="0">
                <a:latin typeface="Calibri" panose="020F0502020204030204" pitchFamily="34" charset="0"/>
              </a:rPr>
              <a:t>Behavior and appearance</a:t>
            </a:r>
          </a:p>
          <a:p>
            <a:pPr>
              <a:buFontTx/>
              <a:buChar char="•"/>
            </a:pPr>
            <a:r>
              <a:rPr lang="en-US" altLang="en-US" sz="1100" dirty="0">
                <a:latin typeface="Calibri" panose="020F0502020204030204" pitchFamily="34" charset="0"/>
              </a:rPr>
              <a:t>Flashing Red Heart on the user interface.</a:t>
            </a:r>
          </a:p>
          <a:p>
            <a:pPr>
              <a:buFontTx/>
              <a:buChar char="•"/>
            </a:pPr>
            <a:r>
              <a:rPr lang="en-US" altLang="en-US" sz="1100" dirty="0">
                <a:latin typeface="Calibri" panose="020F0502020204030204" pitchFamily="34" charset="0"/>
              </a:rPr>
              <a:t>Flashing red light near Driveline connector.</a:t>
            </a:r>
          </a:p>
          <a:p>
            <a:pPr>
              <a:buFontTx/>
              <a:buChar char="•"/>
            </a:pPr>
            <a:r>
              <a:rPr lang="en-US" altLang="en-US" sz="1100" dirty="0">
                <a:latin typeface="Calibri" panose="020F0502020204030204" pitchFamily="34" charset="0"/>
              </a:rPr>
              <a:t>“Connect Driveline” flashes on the screen.</a:t>
            </a:r>
          </a:p>
          <a:p>
            <a:pPr>
              <a:buFontTx/>
              <a:buChar char="•"/>
            </a:pPr>
            <a:r>
              <a:rPr lang="en-US" altLang="en-US" sz="1100" dirty="0">
                <a:latin typeface="Calibri" panose="020F0502020204030204" pitchFamily="34" charset="0"/>
              </a:rPr>
              <a:t>Green “pump running” symbol is off.</a:t>
            </a:r>
          </a:p>
          <a:p>
            <a:pPr>
              <a:buFontTx/>
              <a:buChar char="•"/>
            </a:pPr>
            <a:r>
              <a:rPr lang="en-US" altLang="en-US" sz="1100" dirty="0">
                <a:latin typeface="Calibri" panose="020F0502020204030204" pitchFamily="34" charset="0"/>
              </a:rPr>
              <a:t>Alarm tone: Constant tone.</a:t>
            </a:r>
          </a:p>
          <a:p>
            <a:pPr eaLnBrk="1" hangingPunct="1">
              <a:spcBef>
                <a:spcPct val="0"/>
              </a:spcBef>
              <a:buFontTx/>
              <a:buChar char="•"/>
            </a:pPr>
            <a:r>
              <a:rPr lang="en-US" altLang="en-US" sz="1100" dirty="0">
                <a:latin typeface="Calibri" panose="020F0502020204030204" pitchFamily="34" charset="0"/>
              </a:rPr>
              <a:t>Alarm silence: 2 minutes or until a new hazard alarm occurs.</a:t>
            </a:r>
          </a:p>
          <a:p>
            <a:pPr>
              <a:buFontTx/>
              <a:buChar char="•"/>
            </a:pPr>
            <a:r>
              <a:rPr lang="en-US" altLang="en-US" sz="1100" dirty="0">
                <a:latin typeface="Calibri" panose="020F0502020204030204" pitchFamily="34" charset="0"/>
              </a:rPr>
              <a:t>System Monitor alarm active: DRIVELINE DISCONNECTED</a:t>
            </a:r>
          </a:p>
          <a:p>
            <a:endParaRPr lang="en-US" altLang="en-US" sz="1100" dirty="0">
              <a:latin typeface="Calibri" panose="020F0502020204030204" pitchFamily="34" charset="0"/>
            </a:endParaRPr>
          </a:p>
          <a:p>
            <a:r>
              <a:rPr lang="en-US" altLang="en-US" sz="1100" u="sng" dirty="0">
                <a:latin typeface="Calibri" panose="020F0502020204030204" pitchFamily="34" charset="0"/>
              </a:rPr>
              <a:t>Action</a:t>
            </a:r>
          </a:p>
          <a:p>
            <a:pPr>
              <a:buFont typeface="Calibri" panose="020F0502020204030204" pitchFamily="34" charset="0"/>
              <a:buAutoNum type="arabicPeriod"/>
            </a:pPr>
            <a:r>
              <a:rPr lang="en-US" altLang="en-US" sz="1100" dirty="0">
                <a:latin typeface="Calibri" panose="020F0502020204030204" pitchFamily="34" charset="0"/>
              </a:rPr>
              <a:t>Immediately reconnect the Driveline to System Controller and move the Driveline Safety Lock on the System Controller to the locked position. </a:t>
            </a:r>
          </a:p>
          <a:p>
            <a:pPr>
              <a:buFont typeface="Calibri" panose="020F0502020204030204" pitchFamily="34" charset="0"/>
              <a:buAutoNum type="arabicPeriod"/>
            </a:pPr>
            <a:r>
              <a:rPr lang="en-US" altLang="en-US" sz="1100" dirty="0">
                <a:latin typeface="Calibri" panose="020F0502020204030204" pitchFamily="34" charset="0"/>
              </a:rPr>
              <a:t>If alarm persists after reconnecting the Driveline, press any button on the System Controller to attempt pump start. Also, check that the Modular In-Line Connector is secure. Otherwise, check if the fixed speed setting is below 4000 rpm AND the System Controller’s backup battery is not installed. Under these conditions, the pump can only be started from the System Monitor’s Clinical or Settings screen by pressing the Pump Start button </a:t>
            </a:r>
          </a:p>
          <a:p>
            <a:pPr>
              <a:buFont typeface="Calibri" panose="020F0502020204030204" pitchFamily="34" charset="0"/>
              <a:buAutoNum type="arabicPeriod"/>
            </a:pPr>
            <a:r>
              <a:rPr lang="en-US" altLang="en-US" sz="1100" dirty="0">
                <a:latin typeface="Calibri" panose="020F0502020204030204" pitchFamily="34" charset="0"/>
              </a:rPr>
              <a:t>If Driveline is connected and alarm persists, replace System Controller with a backup System Controller.</a:t>
            </a:r>
          </a:p>
        </p:txBody>
      </p:sp>
      <p:sp>
        <p:nvSpPr>
          <p:cNvPr id="1689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4063" indent="-288925">
              <a:spcBef>
                <a:spcPct val="30000"/>
              </a:spcBef>
              <a:defRPr sz="1200">
                <a:solidFill>
                  <a:schemeClr val="tx1"/>
                </a:solidFill>
                <a:latin typeface="Arial" panose="020B0604020202020204" pitchFamily="34" charset="0"/>
              </a:defRPr>
            </a:lvl2pPr>
            <a:lvl3pPr marL="1162050" indent="-230188">
              <a:spcBef>
                <a:spcPct val="30000"/>
              </a:spcBef>
              <a:defRPr sz="1200">
                <a:solidFill>
                  <a:schemeClr val="tx1"/>
                </a:solidFill>
                <a:latin typeface="Arial" panose="020B0604020202020204" pitchFamily="34" charset="0"/>
              </a:defRPr>
            </a:lvl3pPr>
            <a:lvl4pPr marL="1628775" indent="-230188">
              <a:spcBef>
                <a:spcPct val="30000"/>
              </a:spcBef>
              <a:defRPr sz="1200">
                <a:solidFill>
                  <a:schemeClr val="tx1"/>
                </a:solidFill>
                <a:latin typeface="Arial" panose="020B0604020202020204" pitchFamily="34" charset="0"/>
              </a:defRPr>
            </a:lvl4pPr>
            <a:lvl5pPr marL="2093913" indent="-230188">
              <a:spcBef>
                <a:spcPct val="30000"/>
              </a:spcBef>
              <a:defRPr sz="1200">
                <a:solidFill>
                  <a:schemeClr val="tx1"/>
                </a:solidFill>
                <a:latin typeface="Arial" panose="020B0604020202020204" pitchFamily="34" charset="0"/>
              </a:defRPr>
            </a:lvl5pPr>
            <a:lvl6pPr marL="2551113" indent="-230188" eaLnBrk="0" fontAlgn="base" hangingPunct="0">
              <a:spcBef>
                <a:spcPct val="30000"/>
              </a:spcBef>
              <a:spcAft>
                <a:spcPct val="0"/>
              </a:spcAft>
              <a:defRPr sz="1200">
                <a:solidFill>
                  <a:schemeClr val="tx1"/>
                </a:solidFill>
                <a:latin typeface="Arial" panose="020B0604020202020204" pitchFamily="34" charset="0"/>
              </a:defRPr>
            </a:lvl6pPr>
            <a:lvl7pPr marL="3008313" indent="-230188" eaLnBrk="0" fontAlgn="base" hangingPunct="0">
              <a:spcBef>
                <a:spcPct val="30000"/>
              </a:spcBef>
              <a:spcAft>
                <a:spcPct val="0"/>
              </a:spcAft>
              <a:defRPr sz="1200">
                <a:solidFill>
                  <a:schemeClr val="tx1"/>
                </a:solidFill>
                <a:latin typeface="Arial" panose="020B0604020202020204" pitchFamily="34" charset="0"/>
              </a:defRPr>
            </a:lvl7pPr>
            <a:lvl8pPr marL="3465513" indent="-230188" eaLnBrk="0" fontAlgn="base" hangingPunct="0">
              <a:spcBef>
                <a:spcPct val="30000"/>
              </a:spcBef>
              <a:spcAft>
                <a:spcPct val="0"/>
              </a:spcAft>
              <a:defRPr sz="1200">
                <a:solidFill>
                  <a:schemeClr val="tx1"/>
                </a:solidFill>
                <a:latin typeface="Arial" panose="020B0604020202020204" pitchFamily="34" charset="0"/>
              </a:defRPr>
            </a:lvl8pPr>
            <a:lvl9pPr marL="3922713" indent="-2301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F272FF3-DD50-4E7A-BADD-C8A01BF80A53}" type="slidenum">
              <a:rPr lang="en-US" altLang="en-US"/>
              <a:pPr>
                <a:spcBef>
                  <a:spcPct val="0"/>
                </a:spcBef>
              </a:pPr>
              <a:t>22</a:t>
            </a:fld>
            <a:endParaRPr lang="en-US" altLang="en-US"/>
          </a:p>
        </p:txBody>
      </p:sp>
      <p:sp>
        <p:nvSpPr>
          <p:cNvPr id="168965"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4063" indent="-288925">
              <a:spcBef>
                <a:spcPct val="30000"/>
              </a:spcBef>
              <a:defRPr sz="1200">
                <a:solidFill>
                  <a:schemeClr val="tx1"/>
                </a:solidFill>
                <a:latin typeface="Arial" panose="020B0604020202020204" pitchFamily="34" charset="0"/>
              </a:defRPr>
            </a:lvl2pPr>
            <a:lvl3pPr marL="1162050" indent="-230188">
              <a:spcBef>
                <a:spcPct val="30000"/>
              </a:spcBef>
              <a:defRPr sz="1200">
                <a:solidFill>
                  <a:schemeClr val="tx1"/>
                </a:solidFill>
                <a:latin typeface="Arial" panose="020B0604020202020204" pitchFamily="34" charset="0"/>
              </a:defRPr>
            </a:lvl3pPr>
            <a:lvl4pPr marL="1628775" indent="-230188">
              <a:spcBef>
                <a:spcPct val="30000"/>
              </a:spcBef>
              <a:defRPr sz="1200">
                <a:solidFill>
                  <a:schemeClr val="tx1"/>
                </a:solidFill>
                <a:latin typeface="Arial" panose="020B0604020202020204" pitchFamily="34" charset="0"/>
              </a:defRPr>
            </a:lvl4pPr>
            <a:lvl5pPr marL="2093913" indent="-230188">
              <a:spcBef>
                <a:spcPct val="30000"/>
              </a:spcBef>
              <a:defRPr sz="1200">
                <a:solidFill>
                  <a:schemeClr val="tx1"/>
                </a:solidFill>
                <a:latin typeface="Arial" panose="020B0604020202020204" pitchFamily="34" charset="0"/>
              </a:defRPr>
            </a:lvl5pPr>
            <a:lvl6pPr marL="2551113" indent="-230188" eaLnBrk="0" fontAlgn="base" hangingPunct="0">
              <a:spcBef>
                <a:spcPct val="30000"/>
              </a:spcBef>
              <a:spcAft>
                <a:spcPct val="0"/>
              </a:spcAft>
              <a:defRPr sz="1200">
                <a:solidFill>
                  <a:schemeClr val="tx1"/>
                </a:solidFill>
                <a:latin typeface="Arial" panose="020B0604020202020204" pitchFamily="34" charset="0"/>
              </a:defRPr>
            </a:lvl6pPr>
            <a:lvl7pPr marL="3008313" indent="-230188" eaLnBrk="0" fontAlgn="base" hangingPunct="0">
              <a:spcBef>
                <a:spcPct val="30000"/>
              </a:spcBef>
              <a:spcAft>
                <a:spcPct val="0"/>
              </a:spcAft>
              <a:defRPr sz="1200">
                <a:solidFill>
                  <a:schemeClr val="tx1"/>
                </a:solidFill>
                <a:latin typeface="Arial" panose="020B0604020202020204" pitchFamily="34" charset="0"/>
              </a:defRPr>
            </a:lvl7pPr>
            <a:lvl8pPr marL="3465513" indent="-230188" eaLnBrk="0" fontAlgn="base" hangingPunct="0">
              <a:spcBef>
                <a:spcPct val="30000"/>
              </a:spcBef>
              <a:spcAft>
                <a:spcPct val="0"/>
              </a:spcAft>
              <a:defRPr sz="1200">
                <a:solidFill>
                  <a:schemeClr val="tx1"/>
                </a:solidFill>
                <a:latin typeface="Arial" panose="020B0604020202020204" pitchFamily="34" charset="0"/>
              </a:defRPr>
            </a:lvl8pPr>
            <a:lvl9pPr marL="3922713" indent="-2301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endParaRPr lang="en-US" altLang="en-US"/>
          </a:p>
        </p:txBody>
      </p:sp>
    </p:spTree>
    <p:extLst>
      <p:ext uri="{BB962C8B-B14F-4D97-AF65-F5344CB8AC3E}">
        <p14:creationId xmlns:p14="http://schemas.microsoft.com/office/powerpoint/2010/main" val="11315865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Slide Image Placeholder 1"/>
          <p:cNvSpPr>
            <a:spLocks noGrp="1" noRot="1" noChangeAspect="1" noChangeArrowheads="1" noTextEdit="1"/>
          </p:cNvSpPr>
          <p:nvPr>
            <p:ph type="sldImg"/>
          </p:nvPr>
        </p:nvSpPr>
        <p:spPr>
          <a:ln/>
        </p:spPr>
      </p:sp>
      <p:sp>
        <p:nvSpPr>
          <p:cNvPr id="1710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100">
                <a:latin typeface="Calibri" panose="020F0502020204030204" pitchFamily="34" charset="0"/>
              </a:rPr>
              <a:t>IFU pg 385</a:t>
            </a:r>
          </a:p>
          <a:p>
            <a:r>
              <a:rPr lang="en-US" altLang="en-US" sz="1100" u="sng">
                <a:latin typeface="Calibri" panose="020F0502020204030204" pitchFamily="34" charset="0"/>
              </a:rPr>
              <a:t>Behavior and appearance:</a:t>
            </a:r>
          </a:p>
          <a:p>
            <a:pPr>
              <a:buFontTx/>
              <a:buChar char="•"/>
            </a:pPr>
            <a:r>
              <a:rPr lang="en-US" altLang="en-US" sz="1100">
                <a:latin typeface="Calibri" panose="020F0502020204030204" pitchFamily="34" charset="0"/>
              </a:rPr>
              <a:t>Flashing Red Battery on the user interface.</a:t>
            </a:r>
          </a:p>
          <a:p>
            <a:pPr>
              <a:buFontTx/>
              <a:buChar char="•"/>
            </a:pPr>
            <a:r>
              <a:rPr lang="en-US" altLang="en-US" sz="1100">
                <a:latin typeface="Calibri" panose="020F0502020204030204" pitchFamily="34" charset="0"/>
              </a:rPr>
              <a:t>“Connect Power Immediately” and Backup Battery graphic alternate on the screen.</a:t>
            </a:r>
          </a:p>
          <a:p>
            <a:pPr>
              <a:buFontTx/>
              <a:buChar char="•"/>
            </a:pPr>
            <a:r>
              <a:rPr lang="en-US" altLang="en-US" sz="1100">
                <a:latin typeface="Calibri" panose="020F0502020204030204" pitchFamily="34" charset="0"/>
              </a:rPr>
              <a:t>Yellow light near the black power cable connector is flashing.</a:t>
            </a:r>
          </a:p>
          <a:p>
            <a:pPr>
              <a:buFontTx/>
              <a:buChar char="•"/>
            </a:pPr>
            <a:r>
              <a:rPr lang="en-US" altLang="en-US" sz="1100">
                <a:latin typeface="Calibri" panose="020F0502020204030204" pitchFamily="34" charset="0"/>
              </a:rPr>
              <a:t>Yellow light near the white power cable connector is flashing.</a:t>
            </a:r>
          </a:p>
          <a:p>
            <a:pPr>
              <a:buFontTx/>
              <a:buChar char="•"/>
            </a:pPr>
            <a:r>
              <a:rPr lang="en-US" altLang="en-US" sz="1100">
                <a:latin typeface="Calibri" panose="020F0502020204030204" pitchFamily="34" charset="0"/>
              </a:rPr>
              <a:t>Alarm tone: Constant tone.</a:t>
            </a:r>
          </a:p>
          <a:p>
            <a:pPr eaLnBrk="1" hangingPunct="1">
              <a:spcBef>
                <a:spcPct val="0"/>
              </a:spcBef>
              <a:buFontTx/>
              <a:buChar char="•"/>
            </a:pPr>
            <a:r>
              <a:rPr lang="en-US" altLang="en-US" sz="1100">
                <a:latin typeface="Calibri" panose="020F0502020204030204" pitchFamily="34" charset="0"/>
              </a:rPr>
              <a:t>Alarm silence: 2 minutes or until a new hazard alarm occurs.</a:t>
            </a:r>
          </a:p>
          <a:p>
            <a:pPr>
              <a:buFontTx/>
              <a:buChar char="•"/>
            </a:pPr>
            <a:r>
              <a:rPr lang="pt-BR" altLang="en-US" sz="1100">
                <a:latin typeface="Calibri" panose="020F0502020204030204" pitchFamily="34" charset="0"/>
              </a:rPr>
              <a:t>System Monitor alarm active: NO EXTERNAL POWER</a:t>
            </a:r>
          </a:p>
          <a:p>
            <a:endParaRPr lang="en-US" altLang="en-US" sz="1100" b="1">
              <a:latin typeface="Calibri" panose="020F0502020204030204" pitchFamily="34" charset="0"/>
            </a:endParaRPr>
          </a:p>
          <a:p>
            <a:r>
              <a:rPr lang="en-US" altLang="en-US" sz="1100" u="sng">
                <a:latin typeface="Calibri" panose="020F0502020204030204" pitchFamily="34" charset="0"/>
              </a:rPr>
              <a:t>To resolve alarm:</a:t>
            </a:r>
          </a:p>
          <a:p>
            <a:r>
              <a:rPr lang="en-US" altLang="en-US" sz="1100">
                <a:latin typeface="Calibri" panose="020F0502020204030204" pitchFamily="34" charset="0"/>
              </a:rPr>
              <a:t>Immediately connect to a functioning Power Module, Mobile Power Unit, or two fully-charged HeartMate 14 Volt Lithium-Ion batteries to ensure the pump does not stop.</a:t>
            </a:r>
          </a:p>
          <a:p>
            <a:endParaRPr lang="en-US" altLang="en-US" sz="1100">
              <a:latin typeface="Calibri" panose="020F0502020204030204" pitchFamily="34" charset="0"/>
            </a:endParaRPr>
          </a:p>
          <a:p>
            <a:r>
              <a:rPr lang="en-US" altLang="en-US" sz="1100">
                <a:latin typeface="Calibri" panose="020F0502020204030204" pitchFamily="34" charset="0"/>
              </a:rPr>
              <a:t>The 11 Volt Lithium-Ion backup battery inside the System Controller provides power to the pump for at least 15 minutes when fully charged if the main power source is disconnected or fails. </a:t>
            </a:r>
          </a:p>
          <a:p>
            <a:endParaRPr lang="en-US" altLang="en-US" sz="1100">
              <a:latin typeface="Calibri" panose="020F0502020204030204" pitchFamily="34" charset="0"/>
            </a:endParaRPr>
          </a:p>
          <a:p>
            <a:r>
              <a:rPr lang="en-US" altLang="en-US" sz="1100" b="1" i="1">
                <a:latin typeface="Calibri" panose="020F0502020204030204" pitchFamily="34" charset="0"/>
              </a:rPr>
              <a:t>IMPORTANT!  </a:t>
            </a:r>
            <a:r>
              <a:rPr lang="en-US" altLang="en-US" sz="1100">
                <a:latin typeface="Calibri" panose="020F0502020204030204" pitchFamily="34" charset="0"/>
              </a:rPr>
              <a:t>If external power is not restored, the pump gradually slows to the low speed limit to save power in an effort to prevent the pump from stopping. When adequate power is supplied, the pump reverts to the previous speed and the red battery alarm clears.</a:t>
            </a:r>
            <a:endParaRPr lang="en-US" altLang="en-US">
              <a:latin typeface="Arial" panose="020B0604020202020204" pitchFamily="34" charset="0"/>
            </a:endParaRPr>
          </a:p>
          <a:p>
            <a:endParaRPr lang="en-US" altLang="en-US">
              <a:latin typeface="Arial" panose="020B0604020202020204" pitchFamily="34" charset="0"/>
            </a:endParaRPr>
          </a:p>
        </p:txBody>
      </p:sp>
      <p:sp>
        <p:nvSpPr>
          <p:cNvPr id="1710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4063" indent="-288925">
              <a:spcBef>
                <a:spcPct val="30000"/>
              </a:spcBef>
              <a:defRPr sz="1200">
                <a:solidFill>
                  <a:schemeClr val="tx1"/>
                </a:solidFill>
                <a:latin typeface="Arial" panose="020B0604020202020204" pitchFamily="34" charset="0"/>
              </a:defRPr>
            </a:lvl2pPr>
            <a:lvl3pPr marL="1162050" indent="-230188">
              <a:spcBef>
                <a:spcPct val="30000"/>
              </a:spcBef>
              <a:defRPr sz="1200">
                <a:solidFill>
                  <a:schemeClr val="tx1"/>
                </a:solidFill>
                <a:latin typeface="Arial" panose="020B0604020202020204" pitchFamily="34" charset="0"/>
              </a:defRPr>
            </a:lvl3pPr>
            <a:lvl4pPr marL="1628775" indent="-230188">
              <a:spcBef>
                <a:spcPct val="30000"/>
              </a:spcBef>
              <a:defRPr sz="1200">
                <a:solidFill>
                  <a:schemeClr val="tx1"/>
                </a:solidFill>
                <a:latin typeface="Arial" panose="020B0604020202020204" pitchFamily="34" charset="0"/>
              </a:defRPr>
            </a:lvl4pPr>
            <a:lvl5pPr marL="2093913" indent="-230188">
              <a:spcBef>
                <a:spcPct val="30000"/>
              </a:spcBef>
              <a:defRPr sz="1200">
                <a:solidFill>
                  <a:schemeClr val="tx1"/>
                </a:solidFill>
                <a:latin typeface="Arial" panose="020B0604020202020204" pitchFamily="34" charset="0"/>
              </a:defRPr>
            </a:lvl5pPr>
            <a:lvl6pPr marL="2551113" indent="-230188" eaLnBrk="0" fontAlgn="base" hangingPunct="0">
              <a:spcBef>
                <a:spcPct val="30000"/>
              </a:spcBef>
              <a:spcAft>
                <a:spcPct val="0"/>
              </a:spcAft>
              <a:defRPr sz="1200">
                <a:solidFill>
                  <a:schemeClr val="tx1"/>
                </a:solidFill>
                <a:latin typeface="Arial" panose="020B0604020202020204" pitchFamily="34" charset="0"/>
              </a:defRPr>
            </a:lvl6pPr>
            <a:lvl7pPr marL="3008313" indent="-230188" eaLnBrk="0" fontAlgn="base" hangingPunct="0">
              <a:spcBef>
                <a:spcPct val="30000"/>
              </a:spcBef>
              <a:spcAft>
                <a:spcPct val="0"/>
              </a:spcAft>
              <a:defRPr sz="1200">
                <a:solidFill>
                  <a:schemeClr val="tx1"/>
                </a:solidFill>
                <a:latin typeface="Arial" panose="020B0604020202020204" pitchFamily="34" charset="0"/>
              </a:defRPr>
            </a:lvl7pPr>
            <a:lvl8pPr marL="3465513" indent="-230188" eaLnBrk="0" fontAlgn="base" hangingPunct="0">
              <a:spcBef>
                <a:spcPct val="30000"/>
              </a:spcBef>
              <a:spcAft>
                <a:spcPct val="0"/>
              </a:spcAft>
              <a:defRPr sz="1200">
                <a:solidFill>
                  <a:schemeClr val="tx1"/>
                </a:solidFill>
                <a:latin typeface="Arial" panose="020B0604020202020204" pitchFamily="34" charset="0"/>
              </a:defRPr>
            </a:lvl8pPr>
            <a:lvl9pPr marL="3922713" indent="-2301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1CB5429-B174-43F6-8093-03DD5D18BF63}" type="slidenum">
              <a:rPr lang="en-US" altLang="en-US"/>
              <a:pPr>
                <a:spcBef>
                  <a:spcPct val="0"/>
                </a:spcBef>
              </a:pPr>
              <a:t>23</a:t>
            </a:fld>
            <a:endParaRPr lang="en-US" altLang="en-US"/>
          </a:p>
        </p:txBody>
      </p:sp>
      <p:sp>
        <p:nvSpPr>
          <p:cNvPr id="171013"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4063" indent="-288925">
              <a:spcBef>
                <a:spcPct val="30000"/>
              </a:spcBef>
              <a:defRPr sz="1200">
                <a:solidFill>
                  <a:schemeClr val="tx1"/>
                </a:solidFill>
                <a:latin typeface="Arial" panose="020B0604020202020204" pitchFamily="34" charset="0"/>
              </a:defRPr>
            </a:lvl2pPr>
            <a:lvl3pPr marL="1162050" indent="-230188">
              <a:spcBef>
                <a:spcPct val="30000"/>
              </a:spcBef>
              <a:defRPr sz="1200">
                <a:solidFill>
                  <a:schemeClr val="tx1"/>
                </a:solidFill>
                <a:latin typeface="Arial" panose="020B0604020202020204" pitchFamily="34" charset="0"/>
              </a:defRPr>
            </a:lvl3pPr>
            <a:lvl4pPr marL="1628775" indent="-230188">
              <a:spcBef>
                <a:spcPct val="30000"/>
              </a:spcBef>
              <a:defRPr sz="1200">
                <a:solidFill>
                  <a:schemeClr val="tx1"/>
                </a:solidFill>
                <a:latin typeface="Arial" panose="020B0604020202020204" pitchFamily="34" charset="0"/>
              </a:defRPr>
            </a:lvl4pPr>
            <a:lvl5pPr marL="2093913" indent="-230188">
              <a:spcBef>
                <a:spcPct val="30000"/>
              </a:spcBef>
              <a:defRPr sz="1200">
                <a:solidFill>
                  <a:schemeClr val="tx1"/>
                </a:solidFill>
                <a:latin typeface="Arial" panose="020B0604020202020204" pitchFamily="34" charset="0"/>
              </a:defRPr>
            </a:lvl5pPr>
            <a:lvl6pPr marL="2551113" indent="-230188" eaLnBrk="0" fontAlgn="base" hangingPunct="0">
              <a:spcBef>
                <a:spcPct val="30000"/>
              </a:spcBef>
              <a:spcAft>
                <a:spcPct val="0"/>
              </a:spcAft>
              <a:defRPr sz="1200">
                <a:solidFill>
                  <a:schemeClr val="tx1"/>
                </a:solidFill>
                <a:latin typeface="Arial" panose="020B0604020202020204" pitchFamily="34" charset="0"/>
              </a:defRPr>
            </a:lvl6pPr>
            <a:lvl7pPr marL="3008313" indent="-230188" eaLnBrk="0" fontAlgn="base" hangingPunct="0">
              <a:spcBef>
                <a:spcPct val="30000"/>
              </a:spcBef>
              <a:spcAft>
                <a:spcPct val="0"/>
              </a:spcAft>
              <a:defRPr sz="1200">
                <a:solidFill>
                  <a:schemeClr val="tx1"/>
                </a:solidFill>
                <a:latin typeface="Arial" panose="020B0604020202020204" pitchFamily="34" charset="0"/>
              </a:defRPr>
            </a:lvl7pPr>
            <a:lvl8pPr marL="3465513" indent="-230188" eaLnBrk="0" fontAlgn="base" hangingPunct="0">
              <a:spcBef>
                <a:spcPct val="30000"/>
              </a:spcBef>
              <a:spcAft>
                <a:spcPct val="0"/>
              </a:spcAft>
              <a:defRPr sz="1200">
                <a:solidFill>
                  <a:schemeClr val="tx1"/>
                </a:solidFill>
                <a:latin typeface="Arial" panose="020B0604020202020204" pitchFamily="34" charset="0"/>
              </a:defRPr>
            </a:lvl8pPr>
            <a:lvl9pPr marL="3922713" indent="-2301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endParaRPr lang="en-US" altLang="en-US"/>
          </a:p>
        </p:txBody>
      </p:sp>
    </p:spTree>
    <p:extLst>
      <p:ext uri="{BB962C8B-B14F-4D97-AF65-F5344CB8AC3E}">
        <p14:creationId xmlns:p14="http://schemas.microsoft.com/office/powerpoint/2010/main" val="31575655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4696D1D-ED38-CE46-A803-2C7949BBFEE6}" type="slidenum">
              <a:rPr lang="en-US" altLang="x-none" smtClean="0"/>
              <a:pPr/>
              <a:t>24</a:t>
            </a:fld>
            <a:endParaRPr lang="en-US" altLang="x-none" dirty="0"/>
          </a:p>
        </p:txBody>
      </p:sp>
    </p:spTree>
    <p:extLst>
      <p:ext uri="{BB962C8B-B14F-4D97-AF65-F5344CB8AC3E}">
        <p14:creationId xmlns:p14="http://schemas.microsoft.com/office/powerpoint/2010/main" val="8043766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9% of our patients have cardiomems, with this device we have had 50 interventions preventing a readmission (50-70% readmission prevention), we had 7 get admitted and we have 5 compliant and 2 noncompliant pts </a:t>
            </a:r>
          </a:p>
        </p:txBody>
      </p:sp>
      <p:sp>
        <p:nvSpPr>
          <p:cNvPr id="4" name="Slide Number Placeholder 3"/>
          <p:cNvSpPr>
            <a:spLocks noGrp="1"/>
          </p:cNvSpPr>
          <p:nvPr>
            <p:ph type="sldNum" sz="quarter" idx="5"/>
          </p:nvPr>
        </p:nvSpPr>
        <p:spPr/>
        <p:txBody>
          <a:bodyPr/>
          <a:lstStyle/>
          <a:p>
            <a:pPr defTabSz="931774">
              <a:defRPr/>
            </a:pPr>
            <a:fld id="{DE1EEE18-8F3D-4CB3-B090-6249C20A5AF8}" type="slidenum">
              <a:rPr lang="en-US">
                <a:solidFill>
                  <a:prstClr val="black"/>
                </a:solidFill>
                <a:latin typeface="Calibri"/>
              </a:rPr>
              <a:pPr defTabSz="931774">
                <a:defRPr/>
              </a:pPr>
              <a:t>6</a:t>
            </a:fld>
            <a:endParaRPr lang="en-US">
              <a:solidFill>
                <a:prstClr val="black"/>
              </a:solidFill>
              <a:latin typeface="Calibri"/>
            </a:endParaRPr>
          </a:p>
        </p:txBody>
      </p:sp>
    </p:spTree>
    <p:extLst>
      <p:ext uri="{BB962C8B-B14F-4D97-AF65-F5344CB8AC3E}">
        <p14:creationId xmlns:p14="http://schemas.microsoft.com/office/powerpoint/2010/main" val="31863727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B6181A1-D6EB-4AAE-BFF0-DE127276B1DE}" type="slidenum">
              <a:rPr lang="en-US" smtClean="0"/>
              <a:t>28</a:t>
            </a:fld>
            <a:endParaRPr lang="en-US"/>
          </a:p>
        </p:txBody>
      </p:sp>
    </p:spTree>
    <p:extLst>
      <p:ext uri="{BB962C8B-B14F-4D97-AF65-F5344CB8AC3E}">
        <p14:creationId xmlns:p14="http://schemas.microsoft.com/office/powerpoint/2010/main" val="28163328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696D1D-ED38-CE46-A803-2C7949BBFEE6}" type="slidenum">
              <a:rPr lang="en-US" altLang="x-none" smtClean="0"/>
              <a:pPr/>
              <a:t>30</a:t>
            </a:fld>
            <a:endParaRPr lang="en-US" altLang="x-none"/>
          </a:p>
        </p:txBody>
      </p:sp>
    </p:spTree>
    <p:extLst>
      <p:ext uri="{BB962C8B-B14F-4D97-AF65-F5344CB8AC3E}">
        <p14:creationId xmlns:p14="http://schemas.microsoft.com/office/powerpoint/2010/main" val="39407206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Movement of driveline is #1 cause of infection post implant, want to keep driveline and exit site as immobile as possible! Avoid dropping of any equipment or tugging on driveline site, everything should always be well secured in patient vest/bag/whatever they use. Adequate preload is key.</a:t>
            </a:r>
          </a:p>
          <a:p>
            <a:endParaRPr lang="en-US" dirty="0"/>
          </a:p>
        </p:txBody>
      </p:sp>
      <p:sp>
        <p:nvSpPr>
          <p:cNvPr id="4" name="Slide Number Placeholder 3"/>
          <p:cNvSpPr>
            <a:spLocks noGrp="1"/>
          </p:cNvSpPr>
          <p:nvPr>
            <p:ph type="sldNum" sz="quarter" idx="5"/>
          </p:nvPr>
        </p:nvSpPr>
        <p:spPr/>
        <p:txBody>
          <a:bodyPr/>
          <a:lstStyle/>
          <a:p>
            <a:fld id="{64696D1D-ED38-CE46-A803-2C7949BBFEE6}" type="slidenum">
              <a:rPr lang="en-US" altLang="x-none" smtClean="0"/>
              <a:pPr/>
              <a:t>31</a:t>
            </a:fld>
            <a:endParaRPr lang="en-US" altLang="x-none"/>
          </a:p>
        </p:txBody>
      </p:sp>
    </p:spTree>
    <p:extLst>
      <p:ext uri="{BB962C8B-B14F-4D97-AF65-F5344CB8AC3E}">
        <p14:creationId xmlns:p14="http://schemas.microsoft.com/office/powerpoint/2010/main" val="20855060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LVAD is a huge lifestyle change for both patient and their caregiving team, and psychosocial issues post VAD are extremely common. Be alert and on the lookout for signs of depression and anxiety in patients (being withdrawn, quieter than usual, avoiding eye contact, not engaging, </a:t>
            </a:r>
            <a:r>
              <a:rPr lang="en-US" dirty="0" err="1"/>
              <a:t>etc</a:t>
            </a:r>
            <a:r>
              <a:rPr lang="en-US" dirty="0"/>
              <a:t>). These patients may also not have a lot of other support in their life. </a:t>
            </a:r>
            <a:r>
              <a:rPr lang="en-US" sz="1200" b="0" i="0" kern="1200" dirty="0">
                <a:solidFill>
                  <a:schemeClr val="tx1"/>
                </a:solidFill>
                <a:effectLst/>
                <a:latin typeface="+mn-lt"/>
                <a:ea typeface="+mn-ea"/>
                <a:cs typeface="+mn-cs"/>
              </a:rPr>
              <a:t>patients with psychosocial risk remained at significantly increased hazards for device-related infection, gastrointestinal bleeding, pump thrombosis, and hospital readmission compared to those without psychosocial risk.</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Studies do find that quality of life improves after LVAD.</a:t>
            </a:r>
          </a:p>
          <a:p>
            <a:endParaRPr lang="en-US" sz="1200" b="0" i="0" kern="1200" dirty="0">
              <a:solidFill>
                <a:schemeClr val="tx1"/>
              </a:solidFill>
              <a:effectLst/>
              <a:latin typeface="+mn-lt"/>
              <a:ea typeface="+mn-ea"/>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b="0" i="0" kern="1200" dirty="0" err="1">
                <a:solidFill>
                  <a:schemeClr val="tx1"/>
                </a:solidFill>
                <a:effectLst/>
                <a:latin typeface="+mn-lt"/>
                <a:ea typeface="+mn-ea"/>
                <a:cs typeface="+mn-cs"/>
              </a:rPr>
              <a:t>DeFilippis</a:t>
            </a:r>
            <a:r>
              <a:rPr lang="en-US" sz="1200" b="0" i="0" kern="1200" dirty="0">
                <a:solidFill>
                  <a:schemeClr val="tx1"/>
                </a:solidFill>
                <a:effectLst/>
                <a:latin typeface="+mn-lt"/>
                <a:ea typeface="+mn-ea"/>
                <a:cs typeface="+mn-cs"/>
              </a:rPr>
              <a:t> EM, Breathett K, Donald EM, Nakagawa S, Takeda K, Takayama H, et al. Psychosocial risk and its association with outcomes in continuous-flow left ventricular assist device patients. Circ Heart Fail 2020;13:e006910. - </a:t>
            </a:r>
            <a:r>
              <a:rPr lang="en-US" sz="1200" b="0" i="0" u="none" strike="noStrike" kern="1200" dirty="0">
                <a:solidFill>
                  <a:schemeClr val="tx1"/>
                </a:solidFill>
                <a:effectLst/>
                <a:latin typeface="+mn-lt"/>
                <a:ea typeface="+mn-ea"/>
                <a:cs typeface="+mn-cs"/>
                <a:hlinkClick r:id="rId3"/>
              </a:rPr>
              <a:t>PMC </a:t>
            </a:r>
            <a:r>
              <a:rPr lang="en-US" sz="1200" b="0" i="0"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hlinkClick r:id="rId4"/>
              </a:rPr>
              <a:t>PubMed</a:t>
            </a:r>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64696D1D-ED38-CE46-A803-2C7949BBFEE6}" type="slidenum">
              <a:rPr lang="en-US" altLang="x-none" smtClean="0"/>
              <a:pPr/>
              <a:t>32</a:t>
            </a:fld>
            <a:endParaRPr lang="en-US" altLang="x-none"/>
          </a:p>
        </p:txBody>
      </p:sp>
    </p:spTree>
    <p:extLst>
      <p:ext uri="{BB962C8B-B14F-4D97-AF65-F5344CB8AC3E}">
        <p14:creationId xmlns:p14="http://schemas.microsoft.com/office/powerpoint/2010/main" val="23192039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Look for green arrows in circle above display screen on HM3! Listen with stethoscope</a:t>
            </a:r>
          </a:p>
        </p:txBody>
      </p:sp>
      <p:sp>
        <p:nvSpPr>
          <p:cNvPr id="4" name="Slide Number Placeholder 3"/>
          <p:cNvSpPr>
            <a:spLocks noGrp="1"/>
          </p:cNvSpPr>
          <p:nvPr>
            <p:ph type="sldNum" sz="quarter" idx="5"/>
          </p:nvPr>
        </p:nvSpPr>
        <p:spPr/>
        <p:txBody>
          <a:bodyPr/>
          <a:lstStyle/>
          <a:p>
            <a:fld id="{64696D1D-ED38-CE46-A803-2C7949BBFEE6}" type="slidenum">
              <a:rPr lang="en-US" altLang="x-none" smtClean="0"/>
              <a:pPr/>
              <a:t>33</a:t>
            </a:fld>
            <a:endParaRPr lang="en-US" altLang="x-none"/>
          </a:p>
        </p:txBody>
      </p:sp>
    </p:spTree>
    <p:extLst>
      <p:ext uri="{BB962C8B-B14F-4D97-AF65-F5344CB8AC3E}">
        <p14:creationId xmlns:p14="http://schemas.microsoft.com/office/powerpoint/2010/main" val="29001815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696D1D-ED38-CE46-A803-2C7949BBFEE6}" type="slidenum">
              <a:rPr lang="en-US" altLang="x-none" smtClean="0"/>
              <a:pPr/>
              <a:t>34</a:t>
            </a:fld>
            <a:endParaRPr lang="en-US" altLang="x-none" dirty="0"/>
          </a:p>
        </p:txBody>
      </p:sp>
    </p:spTree>
    <p:extLst>
      <p:ext uri="{BB962C8B-B14F-4D97-AF65-F5344CB8AC3E}">
        <p14:creationId xmlns:p14="http://schemas.microsoft.com/office/powerpoint/2010/main" val="18776110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696D1D-ED38-CE46-A803-2C7949BBFEE6}" type="slidenum">
              <a:rPr lang="en-US" altLang="x-none" smtClean="0"/>
              <a:pPr/>
              <a:t>35</a:t>
            </a:fld>
            <a:endParaRPr lang="en-US" altLang="x-none" dirty="0"/>
          </a:p>
        </p:txBody>
      </p:sp>
    </p:spTree>
    <p:extLst>
      <p:ext uri="{BB962C8B-B14F-4D97-AF65-F5344CB8AC3E}">
        <p14:creationId xmlns:p14="http://schemas.microsoft.com/office/powerpoint/2010/main" val="12193837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696D1D-ED38-CE46-A803-2C7949BBFEE6}" type="slidenum">
              <a:rPr lang="en-US" altLang="x-none" smtClean="0"/>
              <a:pPr/>
              <a:t>36</a:t>
            </a:fld>
            <a:endParaRPr lang="en-US" altLang="x-none"/>
          </a:p>
        </p:txBody>
      </p:sp>
    </p:spTree>
    <p:extLst>
      <p:ext uri="{BB962C8B-B14F-4D97-AF65-F5344CB8AC3E}">
        <p14:creationId xmlns:p14="http://schemas.microsoft.com/office/powerpoint/2010/main" val="41691390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cs typeface="Arial" panose="020B0604020202020204" pitchFamily="34" charset="0"/>
              </a:rPr>
              <a:t>US-HM2-04150208(1)</a:t>
            </a:r>
          </a:p>
          <a:p>
            <a:endParaRPr lang="en-US" dirty="0"/>
          </a:p>
        </p:txBody>
      </p:sp>
      <p:sp>
        <p:nvSpPr>
          <p:cNvPr id="4" name="Slide Number Placeholder 3"/>
          <p:cNvSpPr>
            <a:spLocks noGrp="1"/>
          </p:cNvSpPr>
          <p:nvPr>
            <p:ph type="sldNum" sz="quarter" idx="10"/>
          </p:nvPr>
        </p:nvSpPr>
        <p:spPr/>
        <p:txBody>
          <a:bodyPr/>
          <a:lstStyle/>
          <a:p>
            <a:fld id="{3B6181A1-D6EB-4AAE-BFF0-DE127276B1DE}" type="slidenum">
              <a:rPr lang="en-US" smtClean="0"/>
              <a:t>37</a:t>
            </a:fld>
            <a:endParaRPr lang="en-US"/>
          </a:p>
        </p:txBody>
      </p:sp>
    </p:spTree>
    <p:extLst>
      <p:ext uri="{BB962C8B-B14F-4D97-AF65-F5344CB8AC3E}">
        <p14:creationId xmlns:p14="http://schemas.microsoft.com/office/powerpoint/2010/main" val="15413190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1188" eaLnBrk="0" hangingPunct="0">
              <a:defRPr sz="2400">
                <a:solidFill>
                  <a:schemeClr val="tx1"/>
                </a:solidFill>
                <a:latin typeface="Arial" pitchFamily="34" charset="0"/>
                <a:ea typeface="ＭＳ Ｐゴシック" pitchFamily="34" charset="-128"/>
              </a:defRPr>
            </a:lvl1pPr>
            <a:lvl2pPr marL="755018" indent="-290392" defTabSz="921188" eaLnBrk="0" hangingPunct="0">
              <a:defRPr sz="2400">
                <a:solidFill>
                  <a:schemeClr val="tx1"/>
                </a:solidFill>
                <a:latin typeface="Arial" pitchFamily="34" charset="0"/>
                <a:ea typeface="ＭＳ Ｐゴシック" pitchFamily="34" charset="-128"/>
              </a:defRPr>
            </a:lvl2pPr>
            <a:lvl3pPr marL="1161567" indent="-232313" defTabSz="921188" eaLnBrk="0" hangingPunct="0">
              <a:defRPr sz="2400">
                <a:solidFill>
                  <a:schemeClr val="tx1"/>
                </a:solidFill>
                <a:latin typeface="Arial" pitchFamily="34" charset="0"/>
                <a:ea typeface="ＭＳ Ｐゴシック" pitchFamily="34" charset="-128"/>
              </a:defRPr>
            </a:lvl3pPr>
            <a:lvl4pPr marL="1626193" indent="-232313" defTabSz="921188" eaLnBrk="0" hangingPunct="0">
              <a:defRPr sz="2400">
                <a:solidFill>
                  <a:schemeClr val="tx1"/>
                </a:solidFill>
                <a:latin typeface="Arial" pitchFamily="34" charset="0"/>
                <a:ea typeface="ＭＳ Ｐゴシック" pitchFamily="34" charset="-128"/>
              </a:defRPr>
            </a:lvl4pPr>
            <a:lvl5pPr marL="2090821" indent="-232313" defTabSz="921188" eaLnBrk="0" hangingPunct="0">
              <a:defRPr sz="2400">
                <a:solidFill>
                  <a:schemeClr val="tx1"/>
                </a:solidFill>
                <a:latin typeface="Arial" pitchFamily="34" charset="0"/>
                <a:ea typeface="ＭＳ Ｐゴシック" pitchFamily="34" charset="-128"/>
              </a:defRPr>
            </a:lvl5pPr>
            <a:lvl6pPr marL="2555447" indent="-232313" defTabSz="921188"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3020073" indent="-232313" defTabSz="921188"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84700" indent="-232313" defTabSz="921188"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949326" indent="-232313" defTabSz="921188"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23586D49-EBB7-42B5-A781-E8AAA22FE047}" type="slidenum">
              <a:rPr lang="en-US" altLang="en-US" sz="1200"/>
              <a:pPr eaLnBrk="1" hangingPunct="1"/>
              <a:t>39</a:t>
            </a:fld>
            <a:endParaRPr lang="en-US" altLang="en-US" sz="1200"/>
          </a:p>
        </p:txBody>
      </p:sp>
      <p:sp>
        <p:nvSpPr>
          <p:cNvPr id="154627" name="Rectangle 2"/>
          <p:cNvSpPr>
            <a:spLocks noGrp="1" noRot="1" noChangeAspect="1" noChangeArrowheads="1" noTextEdit="1"/>
          </p:cNvSpPr>
          <p:nvPr>
            <p:ph type="sldImg"/>
          </p:nvPr>
        </p:nvSpPr>
        <p:spPr>
          <a:xfrm>
            <a:off x="374650" y="698500"/>
            <a:ext cx="6205538" cy="3490913"/>
          </a:xfrm>
          <a:ln/>
        </p:spPr>
      </p:sp>
      <p:sp>
        <p:nvSpPr>
          <p:cNvPr id="154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4350">
              <a:defRPr/>
            </a:pPr>
            <a:r>
              <a:rPr lang="en-US" b="1" i="1" dirty="0"/>
              <a:t>Warning</a:t>
            </a:r>
            <a:r>
              <a:rPr lang="en-US" i="1" dirty="0"/>
              <a:t>: In the event that the LVAD stops operating, retrograde flow may occur; and, if non-circulating blood is in the pump for more than a few minutes (depending on the coagulation status of the patient), there is a risk of stroke or thromboembolism should the device be restarted</a:t>
            </a:r>
          </a:p>
          <a:p>
            <a:pPr eaLnBrk="1" hangingPunct="1"/>
            <a:endParaRPr lang="en-US" altLang="en-US" dirty="0">
              <a:latin typeface="Arial" pitchFamily="34" charset="0"/>
              <a:ea typeface="ＭＳ Ｐゴシック" pitchFamily="34" charset="-128"/>
            </a:endParaRPr>
          </a:p>
        </p:txBody>
      </p:sp>
    </p:spTree>
    <p:extLst>
      <p:ext uri="{BB962C8B-B14F-4D97-AF65-F5344CB8AC3E}">
        <p14:creationId xmlns:p14="http://schemas.microsoft.com/office/powerpoint/2010/main" val="4436545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696D1D-ED38-CE46-A803-2C7949BBFEE6}" type="slidenum">
              <a:rPr lang="en-US" altLang="x-none" smtClean="0"/>
              <a:pPr/>
              <a:t>7</a:t>
            </a:fld>
            <a:endParaRPr lang="en-US" altLang="x-none"/>
          </a:p>
        </p:txBody>
      </p:sp>
    </p:spTree>
    <p:extLst>
      <p:ext uri="{BB962C8B-B14F-4D97-AF65-F5344CB8AC3E}">
        <p14:creationId xmlns:p14="http://schemas.microsoft.com/office/powerpoint/2010/main" val="10976563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4696D1D-ED38-CE46-A803-2C7949BBFEE6}" type="slidenum">
              <a:rPr lang="en-US" altLang="x-none" smtClean="0"/>
              <a:pPr/>
              <a:t>56</a:t>
            </a:fld>
            <a:endParaRPr lang="en-US" altLang="x-none" dirty="0"/>
          </a:p>
        </p:txBody>
      </p:sp>
    </p:spTree>
    <p:extLst>
      <p:ext uri="{BB962C8B-B14F-4D97-AF65-F5344CB8AC3E}">
        <p14:creationId xmlns:p14="http://schemas.microsoft.com/office/powerpoint/2010/main" val="16096140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4696D1D-ED38-CE46-A803-2C7949BBFEE6}" type="slidenum">
              <a:rPr lang="en-US" altLang="x-none" smtClean="0"/>
              <a:pPr/>
              <a:t>57</a:t>
            </a:fld>
            <a:endParaRPr lang="en-US" altLang="x-none" dirty="0"/>
          </a:p>
        </p:txBody>
      </p:sp>
    </p:spTree>
    <p:extLst>
      <p:ext uri="{BB962C8B-B14F-4D97-AF65-F5344CB8AC3E}">
        <p14:creationId xmlns:p14="http://schemas.microsoft.com/office/powerpoint/2010/main" val="40751385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2024 implants</a:t>
            </a:r>
          </a:p>
        </p:txBody>
      </p:sp>
      <p:sp>
        <p:nvSpPr>
          <p:cNvPr id="4" name="Slide Number Placeholder 3"/>
          <p:cNvSpPr>
            <a:spLocks noGrp="1"/>
          </p:cNvSpPr>
          <p:nvPr>
            <p:ph type="sldNum" sz="quarter" idx="10"/>
          </p:nvPr>
        </p:nvSpPr>
        <p:spPr/>
        <p:txBody>
          <a:bodyPr/>
          <a:lstStyle/>
          <a:p>
            <a:fld id="{64696D1D-ED38-CE46-A803-2C7949BBFEE6}" type="slidenum">
              <a:rPr lang="en-US" altLang="x-none" smtClean="0"/>
              <a:pPr/>
              <a:t>8</a:t>
            </a:fld>
            <a:endParaRPr lang="en-US" altLang="x-none" dirty="0"/>
          </a:p>
        </p:txBody>
      </p:sp>
    </p:spTree>
    <p:extLst>
      <p:ext uri="{BB962C8B-B14F-4D97-AF65-F5344CB8AC3E}">
        <p14:creationId xmlns:p14="http://schemas.microsoft.com/office/powerpoint/2010/main" val="14244115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id="{CFFF28FB-7B73-F86B-8CA2-6898EC6931A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89DA659-8D77-4E1B-8F06-5D025CB210C0}" type="slidenum">
              <a:rPr lang="en-US" altLang="en-US" smtClean="0"/>
              <a:pPr>
                <a:spcBef>
                  <a:spcPct val="0"/>
                </a:spcBef>
              </a:pPr>
              <a:t>10</a:t>
            </a:fld>
            <a:endParaRPr lang="en-US" altLang="en-US"/>
          </a:p>
        </p:txBody>
      </p:sp>
      <p:sp>
        <p:nvSpPr>
          <p:cNvPr id="26627" name="Rectangle 7">
            <a:extLst>
              <a:ext uri="{FF2B5EF4-FFF2-40B4-BE49-F238E27FC236}">
                <a16:creationId xmlns:a16="http://schemas.microsoft.com/office/drawing/2014/main" id="{14FF3616-911C-093B-673C-837A2B5B19A7}"/>
              </a:ext>
            </a:extLst>
          </p:cNvPr>
          <p:cNvSpPr txBox="1">
            <a:spLocks noGrp="1" noChangeArrowheads="1"/>
          </p:cNvSpPr>
          <p:nvPr/>
        </p:nvSpPr>
        <p:spPr bwMode="auto">
          <a:xfrm>
            <a:off x="3973513" y="8831263"/>
            <a:ext cx="3036887"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4" tIns="46582" rIns="93164" bIns="46582" anchor="b"/>
          <a:lstStyle>
            <a:lvl1pPr defTabSz="930275">
              <a:spcBef>
                <a:spcPct val="30000"/>
              </a:spcBef>
              <a:defRPr sz="1200">
                <a:solidFill>
                  <a:schemeClr val="tx1"/>
                </a:solidFill>
                <a:latin typeface="Arial" panose="020B0604020202020204" pitchFamily="34" charset="0"/>
              </a:defRPr>
            </a:lvl1pPr>
            <a:lvl2pPr marL="742950" indent="-285750" defTabSz="930275">
              <a:spcBef>
                <a:spcPct val="30000"/>
              </a:spcBef>
              <a:defRPr sz="1200">
                <a:solidFill>
                  <a:schemeClr val="tx1"/>
                </a:solidFill>
                <a:latin typeface="Arial" panose="020B0604020202020204" pitchFamily="34" charset="0"/>
              </a:defRPr>
            </a:lvl2pPr>
            <a:lvl3pPr marL="1143000" indent="-228600" defTabSz="930275">
              <a:spcBef>
                <a:spcPct val="30000"/>
              </a:spcBef>
              <a:defRPr sz="1200">
                <a:solidFill>
                  <a:schemeClr val="tx1"/>
                </a:solidFill>
                <a:latin typeface="Arial" panose="020B0604020202020204" pitchFamily="34" charset="0"/>
              </a:defRPr>
            </a:lvl3pPr>
            <a:lvl4pPr marL="1600200" indent="-228600" defTabSz="930275">
              <a:spcBef>
                <a:spcPct val="30000"/>
              </a:spcBef>
              <a:defRPr sz="1200">
                <a:solidFill>
                  <a:schemeClr val="tx1"/>
                </a:solidFill>
                <a:latin typeface="Arial" panose="020B0604020202020204" pitchFamily="34" charset="0"/>
              </a:defRPr>
            </a:lvl4pPr>
            <a:lvl5pPr marL="2057400" indent="-228600" defTabSz="930275">
              <a:spcBef>
                <a:spcPct val="30000"/>
              </a:spcBef>
              <a:defRPr sz="1200">
                <a:solidFill>
                  <a:schemeClr val="tx1"/>
                </a:solidFill>
                <a:latin typeface="Arial" panose="020B0604020202020204" pitchFamily="34" charset="0"/>
              </a:defRPr>
            </a:lvl5pPr>
            <a:lvl6pPr marL="2514600" indent="-228600" defTabSz="930275"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30275"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30275"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30275"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B3E5F00D-5868-4241-AB58-7989882100C7}" type="slidenum">
              <a:rPr lang="en-US" altLang="en-US">
                <a:latin typeface="Times New Roman" panose="02020603050405020304" pitchFamily="18" charset="0"/>
              </a:rPr>
              <a:pPr algn="r" eaLnBrk="1" hangingPunct="1">
                <a:spcBef>
                  <a:spcPct val="0"/>
                </a:spcBef>
              </a:pPr>
              <a:t>10</a:t>
            </a:fld>
            <a:endParaRPr lang="en-US" altLang="en-US">
              <a:latin typeface="Times New Roman" panose="02020603050405020304" pitchFamily="18" charset="0"/>
            </a:endParaRPr>
          </a:p>
        </p:txBody>
      </p:sp>
      <p:sp>
        <p:nvSpPr>
          <p:cNvPr id="26628" name="Rectangle 2">
            <a:extLst>
              <a:ext uri="{FF2B5EF4-FFF2-40B4-BE49-F238E27FC236}">
                <a16:creationId xmlns:a16="http://schemas.microsoft.com/office/drawing/2014/main" id="{5764FE16-508D-DE48-8EEC-63AC96BEA49A}"/>
              </a:ext>
            </a:extLst>
          </p:cNvPr>
          <p:cNvSpPr>
            <a:spLocks noGrp="1" noRot="1" noChangeAspect="1" noChangeArrowheads="1" noTextEdit="1"/>
          </p:cNvSpPr>
          <p:nvPr>
            <p:ph type="sldImg"/>
          </p:nvPr>
        </p:nvSpPr>
        <p:spPr>
          <a:ln/>
        </p:spPr>
      </p:sp>
      <p:sp>
        <p:nvSpPr>
          <p:cNvPr id="26629" name="Rectangle 3">
            <a:extLst>
              <a:ext uri="{FF2B5EF4-FFF2-40B4-BE49-F238E27FC236}">
                <a16:creationId xmlns:a16="http://schemas.microsoft.com/office/drawing/2014/main" id="{CE52DAF1-74BA-488D-E0E6-C2926305936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4" tIns="46582" rIns="93164" bIns="46582"/>
          <a:lstStyle/>
          <a:p>
            <a:pPr eaLnBrk="1" hangingPunct="1"/>
            <a:r>
              <a:rPr lang="en-US" altLang="en-US">
                <a:latin typeface="Arial" panose="020B0604020202020204" pitchFamily="34" charset="0"/>
              </a:rPr>
              <a:t>Cardiomyopathies – familial, congenital, ischemic, idiopathic – viral, postpartum</a:t>
            </a:r>
          </a:p>
          <a:p>
            <a:pPr eaLnBrk="1" hangingPunct="1"/>
            <a:r>
              <a:rPr lang="en-US" altLang="en-US">
                <a:latin typeface="Arial" panose="020B0604020202020204" pitchFamily="34" charset="0"/>
              </a:rPr>
              <a:t>Giant Cell, ameloidosis, adrianmycin</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defRPr>
            </a:lvl1pPr>
            <a:lvl2pPr marL="742950" indent="-285750" defTabSz="931863" eaLnBrk="0" hangingPunct="0">
              <a:spcBef>
                <a:spcPct val="30000"/>
              </a:spcBef>
              <a:defRPr sz="1200">
                <a:solidFill>
                  <a:schemeClr val="tx1"/>
                </a:solidFill>
                <a:latin typeface="Arial" pitchFamily="34" charset="0"/>
              </a:defRPr>
            </a:lvl2pPr>
            <a:lvl3pPr marL="1143000" indent="-228600" defTabSz="931863" eaLnBrk="0" hangingPunct="0">
              <a:spcBef>
                <a:spcPct val="30000"/>
              </a:spcBef>
              <a:defRPr sz="1200">
                <a:solidFill>
                  <a:schemeClr val="tx1"/>
                </a:solidFill>
                <a:latin typeface="Arial" pitchFamily="34" charset="0"/>
              </a:defRPr>
            </a:lvl3pPr>
            <a:lvl4pPr marL="1600200" indent="-228600" defTabSz="931863" eaLnBrk="0" hangingPunct="0">
              <a:spcBef>
                <a:spcPct val="30000"/>
              </a:spcBef>
              <a:defRPr sz="1200">
                <a:solidFill>
                  <a:schemeClr val="tx1"/>
                </a:solidFill>
                <a:latin typeface="Arial" pitchFamily="34" charset="0"/>
              </a:defRPr>
            </a:lvl4pPr>
            <a:lvl5pPr marL="2057400" indent="-228600" defTabSz="931863" eaLnBrk="0" hangingPunct="0">
              <a:spcBef>
                <a:spcPct val="30000"/>
              </a:spcBef>
              <a:defRPr sz="1200">
                <a:solidFill>
                  <a:schemeClr val="tx1"/>
                </a:solidFill>
                <a:latin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fld id="{51D9EA80-720C-431A-960B-AEE43ECAD772}" type="slidenum">
              <a:rPr lang="en-US" altLang="en-US" smtClean="0">
                <a:solidFill>
                  <a:srgbClr val="000000"/>
                </a:solidFill>
              </a:rPr>
              <a:pPr eaLnBrk="1" hangingPunct="1">
                <a:spcBef>
                  <a:spcPct val="0"/>
                </a:spcBef>
              </a:pPr>
              <a:t>11</a:t>
            </a:fld>
            <a:endParaRPr lang="en-US" altLang="en-US">
              <a:solidFill>
                <a:srgbClr val="000000"/>
              </a:solidFill>
            </a:endParaRPr>
          </a:p>
        </p:txBody>
      </p:sp>
      <p:sp>
        <p:nvSpPr>
          <p:cNvPr id="116739" name="Rectangle 7"/>
          <p:cNvSpPr txBox="1">
            <a:spLocks noGrp="1" noChangeArrowheads="1"/>
          </p:cNvSpPr>
          <p:nvPr/>
        </p:nvSpPr>
        <p:spPr bwMode="auto">
          <a:xfrm>
            <a:off x="3973513" y="8831263"/>
            <a:ext cx="3036887"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9" tIns="46584" rIns="93169" bIns="46584" anchor="b"/>
          <a:lstStyle>
            <a:lvl1pPr defTabSz="931863" eaLnBrk="0" hangingPunct="0">
              <a:spcBef>
                <a:spcPct val="30000"/>
              </a:spcBef>
              <a:defRPr sz="1200">
                <a:solidFill>
                  <a:schemeClr val="tx1"/>
                </a:solidFill>
                <a:latin typeface="Arial" pitchFamily="34" charset="0"/>
              </a:defRPr>
            </a:lvl1pPr>
            <a:lvl2pPr marL="742950" indent="-285750" defTabSz="931863" eaLnBrk="0" hangingPunct="0">
              <a:spcBef>
                <a:spcPct val="30000"/>
              </a:spcBef>
              <a:defRPr sz="1200">
                <a:solidFill>
                  <a:schemeClr val="tx1"/>
                </a:solidFill>
                <a:latin typeface="Arial" pitchFamily="34" charset="0"/>
              </a:defRPr>
            </a:lvl2pPr>
            <a:lvl3pPr marL="1143000" indent="-228600" defTabSz="931863" eaLnBrk="0" hangingPunct="0">
              <a:spcBef>
                <a:spcPct val="30000"/>
              </a:spcBef>
              <a:defRPr sz="1200">
                <a:solidFill>
                  <a:schemeClr val="tx1"/>
                </a:solidFill>
                <a:latin typeface="Arial" pitchFamily="34" charset="0"/>
              </a:defRPr>
            </a:lvl3pPr>
            <a:lvl4pPr marL="1600200" indent="-228600" defTabSz="931863" eaLnBrk="0" hangingPunct="0">
              <a:spcBef>
                <a:spcPct val="30000"/>
              </a:spcBef>
              <a:defRPr sz="1200">
                <a:solidFill>
                  <a:schemeClr val="tx1"/>
                </a:solidFill>
                <a:latin typeface="Arial" pitchFamily="34" charset="0"/>
              </a:defRPr>
            </a:lvl4pPr>
            <a:lvl5pPr marL="2057400" indent="-228600" defTabSz="931863" eaLnBrk="0" hangingPunct="0">
              <a:spcBef>
                <a:spcPct val="30000"/>
              </a:spcBef>
              <a:defRPr sz="1200">
                <a:solidFill>
                  <a:schemeClr val="tx1"/>
                </a:solidFill>
                <a:latin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defRPr>
            </a:lvl9pPr>
          </a:lstStyle>
          <a:p>
            <a:pPr algn="r" eaLnBrk="1" hangingPunct="1">
              <a:spcBef>
                <a:spcPct val="0"/>
              </a:spcBef>
            </a:pPr>
            <a:fld id="{DD1800B7-2676-4BB4-B2A5-1CA9FB65DE21}" type="slidenum">
              <a:rPr lang="en-US" altLang="en-US">
                <a:solidFill>
                  <a:srgbClr val="000000"/>
                </a:solidFill>
                <a:latin typeface="Times New Roman" pitchFamily="18" charset="0"/>
              </a:rPr>
              <a:pPr algn="r" eaLnBrk="1" hangingPunct="1">
                <a:spcBef>
                  <a:spcPct val="0"/>
                </a:spcBef>
              </a:pPr>
              <a:t>11</a:t>
            </a:fld>
            <a:endParaRPr lang="en-US" altLang="en-US">
              <a:solidFill>
                <a:srgbClr val="000000"/>
              </a:solidFill>
              <a:latin typeface="Times New Roman" pitchFamily="18" charset="0"/>
            </a:endParaRPr>
          </a:p>
        </p:txBody>
      </p:sp>
      <p:sp>
        <p:nvSpPr>
          <p:cNvPr id="116740" name="Rectangle 7"/>
          <p:cNvSpPr txBox="1">
            <a:spLocks noGrp="1" noChangeArrowheads="1"/>
          </p:cNvSpPr>
          <p:nvPr/>
        </p:nvSpPr>
        <p:spPr bwMode="auto">
          <a:xfrm>
            <a:off x="3970338"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4" tIns="46582" rIns="93164" bIns="46582" anchor="b"/>
          <a:lstStyle>
            <a:lvl1pPr defTabSz="931863" eaLnBrk="0" hangingPunct="0">
              <a:spcBef>
                <a:spcPct val="30000"/>
              </a:spcBef>
              <a:defRPr sz="1200">
                <a:solidFill>
                  <a:schemeClr val="tx1"/>
                </a:solidFill>
                <a:latin typeface="Arial" pitchFamily="34" charset="0"/>
              </a:defRPr>
            </a:lvl1pPr>
            <a:lvl2pPr marL="742950" indent="-285750" defTabSz="931863" eaLnBrk="0" hangingPunct="0">
              <a:spcBef>
                <a:spcPct val="30000"/>
              </a:spcBef>
              <a:defRPr sz="1200">
                <a:solidFill>
                  <a:schemeClr val="tx1"/>
                </a:solidFill>
                <a:latin typeface="Arial" pitchFamily="34" charset="0"/>
              </a:defRPr>
            </a:lvl2pPr>
            <a:lvl3pPr marL="1143000" indent="-228600" defTabSz="931863" eaLnBrk="0" hangingPunct="0">
              <a:spcBef>
                <a:spcPct val="30000"/>
              </a:spcBef>
              <a:defRPr sz="1200">
                <a:solidFill>
                  <a:schemeClr val="tx1"/>
                </a:solidFill>
                <a:latin typeface="Arial" pitchFamily="34" charset="0"/>
              </a:defRPr>
            </a:lvl3pPr>
            <a:lvl4pPr marL="1600200" indent="-228600" defTabSz="931863" eaLnBrk="0" hangingPunct="0">
              <a:spcBef>
                <a:spcPct val="30000"/>
              </a:spcBef>
              <a:defRPr sz="1200">
                <a:solidFill>
                  <a:schemeClr val="tx1"/>
                </a:solidFill>
                <a:latin typeface="Arial" pitchFamily="34" charset="0"/>
              </a:defRPr>
            </a:lvl4pPr>
            <a:lvl5pPr marL="2057400" indent="-228600" defTabSz="931863" eaLnBrk="0" hangingPunct="0">
              <a:spcBef>
                <a:spcPct val="30000"/>
              </a:spcBef>
              <a:defRPr sz="1200">
                <a:solidFill>
                  <a:schemeClr val="tx1"/>
                </a:solidFill>
                <a:latin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defRPr>
            </a:lvl9pPr>
          </a:lstStyle>
          <a:p>
            <a:pPr algn="r" eaLnBrk="1" hangingPunct="1">
              <a:spcBef>
                <a:spcPct val="0"/>
              </a:spcBef>
            </a:pPr>
            <a:fld id="{8060C018-AA36-4F91-841F-BB040C620EDD}" type="slidenum">
              <a:rPr lang="en-US" altLang="en-US">
                <a:solidFill>
                  <a:srgbClr val="000000"/>
                </a:solidFill>
              </a:rPr>
              <a:pPr algn="r" eaLnBrk="1" hangingPunct="1">
                <a:spcBef>
                  <a:spcPct val="0"/>
                </a:spcBef>
              </a:pPr>
              <a:t>11</a:t>
            </a:fld>
            <a:endParaRPr lang="en-US" altLang="en-US">
              <a:solidFill>
                <a:srgbClr val="000000"/>
              </a:solidFill>
            </a:endParaRPr>
          </a:p>
        </p:txBody>
      </p:sp>
      <p:sp>
        <p:nvSpPr>
          <p:cNvPr id="116741" name="Rectangle 2"/>
          <p:cNvSpPr>
            <a:spLocks noGrp="1" noRot="1" noChangeAspect="1" noChangeArrowheads="1" noTextEdit="1"/>
          </p:cNvSpPr>
          <p:nvPr>
            <p:ph type="sldImg"/>
          </p:nvPr>
        </p:nvSpPr>
        <p:spPr>
          <a:ln/>
        </p:spPr>
      </p:sp>
      <p:sp>
        <p:nvSpPr>
          <p:cNvPr id="11674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4" tIns="46582" rIns="93164" bIns="46582"/>
          <a:lstStyle/>
          <a:p>
            <a:pPr eaLnBrk="1" hangingPunct="1"/>
            <a:r>
              <a:rPr lang="en-US" altLang="en-US">
                <a:latin typeface="Arial" pitchFamily="34" charset="0"/>
              </a:rPr>
              <a:t>Many things are evaluated before a patient is able to get a VAD and it is put in front of the Advanced Heart Failure Board. At times the patient is placed on a contract to meet requirements for transplant  Letting the potential patient meet an existing VAD patient. Getting acceptance from the board allows a fairness for the program</a:t>
            </a:r>
          </a:p>
        </p:txBody>
      </p:sp>
    </p:spTree>
    <p:extLst>
      <p:ext uri="{BB962C8B-B14F-4D97-AF65-F5344CB8AC3E}">
        <p14:creationId xmlns:p14="http://schemas.microsoft.com/office/powerpoint/2010/main" val="890777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C120B711-9379-82B9-D986-261C297418CB}"/>
              </a:ext>
            </a:extLst>
          </p:cNvPr>
          <p:cNvSpPr>
            <a:spLocks noGrp="1" noRot="1" noChangeAspect="1" noChangeArrowheads="1" noTextEdit="1"/>
          </p:cNvSpPr>
          <p:nvPr>
            <p:ph type="sldImg"/>
          </p:nvPr>
        </p:nvSpPr>
        <p:spPr>
          <a:ln/>
        </p:spPr>
      </p:sp>
      <p:sp>
        <p:nvSpPr>
          <p:cNvPr id="30723" name="Rectangle 3">
            <a:extLst>
              <a:ext uri="{FF2B5EF4-FFF2-40B4-BE49-F238E27FC236}">
                <a16:creationId xmlns:a16="http://schemas.microsoft.com/office/drawing/2014/main" id="{6CA83D52-3DC9-8431-23FB-F439F8B54A0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eaLnBrk="0" hangingPunct="0">
              <a:spcBef>
                <a:spcPct val="30000"/>
              </a:spcBef>
              <a:defRPr sz="1200">
                <a:solidFill>
                  <a:schemeClr val="tx1"/>
                </a:solidFill>
                <a:latin typeface="Arial" pitchFamily="34" charset="0"/>
              </a:defRPr>
            </a:lvl1pPr>
            <a:lvl2pPr marL="739775" indent="-282575" defTabSz="928688" eaLnBrk="0" hangingPunct="0">
              <a:spcBef>
                <a:spcPct val="30000"/>
              </a:spcBef>
              <a:defRPr sz="1200">
                <a:solidFill>
                  <a:schemeClr val="tx1"/>
                </a:solidFill>
                <a:latin typeface="Arial" pitchFamily="34" charset="0"/>
              </a:defRPr>
            </a:lvl2pPr>
            <a:lvl3pPr marL="1139825" indent="-225425" defTabSz="928688" eaLnBrk="0" hangingPunct="0">
              <a:spcBef>
                <a:spcPct val="30000"/>
              </a:spcBef>
              <a:defRPr sz="1200">
                <a:solidFill>
                  <a:schemeClr val="tx1"/>
                </a:solidFill>
                <a:latin typeface="Arial" pitchFamily="34" charset="0"/>
              </a:defRPr>
            </a:lvl3pPr>
            <a:lvl4pPr marL="1597025" indent="-225425" defTabSz="928688" eaLnBrk="0" hangingPunct="0">
              <a:spcBef>
                <a:spcPct val="30000"/>
              </a:spcBef>
              <a:defRPr sz="1200">
                <a:solidFill>
                  <a:schemeClr val="tx1"/>
                </a:solidFill>
                <a:latin typeface="Arial" pitchFamily="34" charset="0"/>
              </a:defRPr>
            </a:lvl4pPr>
            <a:lvl5pPr marL="2054225" indent="-225425" defTabSz="928688" eaLnBrk="0" hangingPunct="0">
              <a:spcBef>
                <a:spcPct val="30000"/>
              </a:spcBef>
              <a:defRPr sz="1200">
                <a:solidFill>
                  <a:schemeClr val="tx1"/>
                </a:solidFill>
                <a:latin typeface="Arial" pitchFamily="34" charset="0"/>
              </a:defRPr>
            </a:lvl5pPr>
            <a:lvl6pPr marL="2511425" indent="-225425" defTabSz="928688" eaLnBrk="0" fontAlgn="base" hangingPunct="0">
              <a:spcBef>
                <a:spcPct val="30000"/>
              </a:spcBef>
              <a:spcAft>
                <a:spcPct val="0"/>
              </a:spcAft>
              <a:defRPr sz="1200">
                <a:solidFill>
                  <a:schemeClr val="tx1"/>
                </a:solidFill>
                <a:latin typeface="Arial" pitchFamily="34" charset="0"/>
              </a:defRPr>
            </a:lvl6pPr>
            <a:lvl7pPr marL="2968625" indent="-225425" defTabSz="928688" eaLnBrk="0" fontAlgn="base" hangingPunct="0">
              <a:spcBef>
                <a:spcPct val="30000"/>
              </a:spcBef>
              <a:spcAft>
                <a:spcPct val="0"/>
              </a:spcAft>
              <a:defRPr sz="1200">
                <a:solidFill>
                  <a:schemeClr val="tx1"/>
                </a:solidFill>
                <a:latin typeface="Arial" pitchFamily="34" charset="0"/>
              </a:defRPr>
            </a:lvl7pPr>
            <a:lvl8pPr marL="3425825" indent="-225425" defTabSz="928688" eaLnBrk="0" fontAlgn="base" hangingPunct="0">
              <a:spcBef>
                <a:spcPct val="30000"/>
              </a:spcBef>
              <a:spcAft>
                <a:spcPct val="0"/>
              </a:spcAft>
              <a:defRPr sz="1200">
                <a:solidFill>
                  <a:schemeClr val="tx1"/>
                </a:solidFill>
                <a:latin typeface="Arial" pitchFamily="34" charset="0"/>
              </a:defRPr>
            </a:lvl8pPr>
            <a:lvl9pPr marL="3883025" indent="-225425" defTabSz="928688"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fld id="{D54F53FF-776C-4E0D-B76E-78A46F54E25D}" type="slidenum">
              <a:rPr lang="en-US" altLang="en-US" smtClean="0">
                <a:solidFill>
                  <a:srgbClr val="000000"/>
                </a:solidFill>
              </a:rPr>
              <a:pPr eaLnBrk="1" hangingPunct="1">
                <a:spcBef>
                  <a:spcPct val="0"/>
                </a:spcBef>
              </a:pPr>
              <a:t>13</a:t>
            </a:fld>
            <a:endParaRPr lang="en-US" altLang="en-US">
              <a:solidFill>
                <a:srgbClr val="000000"/>
              </a:solidFill>
            </a:endParaRPr>
          </a:p>
        </p:txBody>
      </p:sp>
      <p:sp>
        <p:nvSpPr>
          <p:cNvPr id="120835" name="Rectangle 7"/>
          <p:cNvSpPr txBox="1">
            <a:spLocks noGrp="1" noChangeArrowheads="1"/>
          </p:cNvSpPr>
          <p:nvPr/>
        </p:nvSpPr>
        <p:spPr bwMode="auto">
          <a:xfrm>
            <a:off x="3973513" y="8831263"/>
            <a:ext cx="3036887"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59" tIns="46580" rIns="93159" bIns="46580" anchor="b"/>
          <a:lstStyle>
            <a:lvl1pPr defTabSz="931863" eaLnBrk="0" hangingPunct="0">
              <a:spcBef>
                <a:spcPct val="30000"/>
              </a:spcBef>
              <a:defRPr sz="1200">
                <a:solidFill>
                  <a:schemeClr val="tx1"/>
                </a:solidFill>
                <a:latin typeface="Arial" pitchFamily="34" charset="0"/>
              </a:defRPr>
            </a:lvl1pPr>
            <a:lvl2pPr marL="742950" indent="-285750" defTabSz="931863" eaLnBrk="0" hangingPunct="0">
              <a:spcBef>
                <a:spcPct val="30000"/>
              </a:spcBef>
              <a:defRPr sz="1200">
                <a:solidFill>
                  <a:schemeClr val="tx1"/>
                </a:solidFill>
                <a:latin typeface="Arial" pitchFamily="34" charset="0"/>
              </a:defRPr>
            </a:lvl2pPr>
            <a:lvl3pPr marL="1143000" indent="-228600" defTabSz="931863" eaLnBrk="0" hangingPunct="0">
              <a:spcBef>
                <a:spcPct val="30000"/>
              </a:spcBef>
              <a:defRPr sz="1200">
                <a:solidFill>
                  <a:schemeClr val="tx1"/>
                </a:solidFill>
                <a:latin typeface="Arial" pitchFamily="34" charset="0"/>
              </a:defRPr>
            </a:lvl3pPr>
            <a:lvl4pPr marL="1600200" indent="-228600" defTabSz="931863" eaLnBrk="0" hangingPunct="0">
              <a:spcBef>
                <a:spcPct val="30000"/>
              </a:spcBef>
              <a:defRPr sz="1200">
                <a:solidFill>
                  <a:schemeClr val="tx1"/>
                </a:solidFill>
                <a:latin typeface="Arial" pitchFamily="34" charset="0"/>
              </a:defRPr>
            </a:lvl4pPr>
            <a:lvl5pPr marL="2057400" indent="-228600" defTabSz="931863" eaLnBrk="0" hangingPunct="0">
              <a:spcBef>
                <a:spcPct val="30000"/>
              </a:spcBef>
              <a:defRPr sz="1200">
                <a:solidFill>
                  <a:schemeClr val="tx1"/>
                </a:solidFill>
                <a:latin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defRPr>
            </a:lvl9pPr>
          </a:lstStyle>
          <a:p>
            <a:pPr algn="r" eaLnBrk="1" hangingPunct="1">
              <a:spcBef>
                <a:spcPct val="0"/>
              </a:spcBef>
            </a:pPr>
            <a:fld id="{1F27DD0E-EEAA-468A-AEEA-2A96DE2E52C7}" type="slidenum">
              <a:rPr lang="en-US" altLang="en-US">
                <a:solidFill>
                  <a:srgbClr val="000000"/>
                </a:solidFill>
                <a:latin typeface="Times New Roman" pitchFamily="18" charset="0"/>
                <a:cs typeface="Arial" pitchFamily="34" charset="0"/>
              </a:rPr>
              <a:pPr algn="r" eaLnBrk="1" hangingPunct="1">
                <a:spcBef>
                  <a:spcPct val="0"/>
                </a:spcBef>
              </a:pPr>
              <a:t>13</a:t>
            </a:fld>
            <a:endParaRPr lang="en-US" altLang="en-US">
              <a:solidFill>
                <a:srgbClr val="000000"/>
              </a:solidFill>
              <a:latin typeface="Times New Roman" pitchFamily="18" charset="0"/>
              <a:cs typeface="Arial" pitchFamily="34" charset="0"/>
            </a:endParaRPr>
          </a:p>
        </p:txBody>
      </p:sp>
      <p:sp>
        <p:nvSpPr>
          <p:cNvPr id="120836" name="Rectangle 2"/>
          <p:cNvSpPr>
            <a:spLocks noGrp="1" noRot="1" noChangeAspect="1" noChangeArrowheads="1" noTextEdit="1"/>
          </p:cNvSpPr>
          <p:nvPr>
            <p:ph type="sldImg"/>
          </p:nvPr>
        </p:nvSpPr>
        <p:spPr>
          <a:ln/>
        </p:spPr>
      </p:sp>
      <p:sp>
        <p:nvSpPr>
          <p:cNvPr id="120837" name="Rectangle 3"/>
          <p:cNvSpPr>
            <a:spLocks noGrp="1" noChangeArrowheads="1"/>
          </p:cNvSpPr>
          <p:nvPr>
            <p:ph type="body" idx="1"/>
          </p:nvPr>
        </p:nvSpPr>
        <p:spPr>
          <a:xfrm>
            <a:off x="935038" y="4416425"/>
            <a:ext cx="5140325" cy="41830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59" tIns="46580" rIns="93159" bIns="46580"/>
          <a:lstStyle/>
          <a:p>
            <a:pPr eaLnBrk="1" hangingPunct="1">
              <a:spcBef>
                <a:spcPct val="0"/>
              </a:spcBef>
            </a:pPr>
            <a:r>
              <a:rPr lang="en-US" altLang="en-US" dirty="0">
                <a:latin typeface="Arial" pitchFamily="34" charset="0"/>
              </a:rPr>
              <a:t>I will begin this lecture by discussing </a:t>
            </a:r>
          </a:p>
          <a:p>
            <a:pPr eaLnBrk="1" hangingPunct="1">
              <a:spcBef>
                <a:spcPct val="0"/>
              </a:spcBef>
            </a:pPr>
            <a:endParaRPr lang="en-US" altLang="en-US" dirty="0">
              <a:latin typeface="Arial" pitchFamily="34" charset="0"/>
            </a:endParaRPr>
          </a:p>
          <a:p>
            <a:pPr eaLnBrk="1" hangingPunct="1">
              <a:spcBef>
                <a:spcPct val="0"/>
              </a:spcBef>
            </a:pPr>
            <a:r>
              <a:rPr lang="en-US" altLang="en-US" dirty="0">
                <a:latin typeface="Arial" pitchFamily="34" charset="0"/>
              </a:rPr>
              <a:t>670,000 new cases of heart failure are diagnosed in the US every year</a:t>
            </a:r>
          </a:p>
          <a:p>
            <a:pPr eaLnBrk="1" hangingPunct="1">
              <a:spcBef>
                <a:spcPct val="0"/>
              </a:spcBef>
            </a:pPr>
            <a:r>
              <a:rPr lang="en-US" altLang="en-US" dirty="0">
                <a:latin typeface="Arial" pitchFamily="34" charset="0"/>
              </a:rPr>
              <a:t>277,000 deaths are caused by heart failure each year</a:t>
            </a:r>
          </a:p>
          <a:p>
            <a:pPr eaLnBrk="1" hangingPunct="1">
              <a:spcBef>
                <a:spcPct val="0"/>
              </a:spcBef>
            </a:pPr>
            <a:r>
              <a:rPr lang="en-US" altLang="en-US" dirty="0" err="1">
                <a:latin typeface="Arial" pitchFamily="34" charset="0"/>
              </a:rPr>
              <a:t>Approx</a:t>
            </a:r>
            <a:r>
              <a:rPr lang="en-US" altLang="en-US" dirty="0">
                <a:latin typeface="Arial" pitchFamily="34" charset="0"/>
              </a:rPr>
              <a:t> 2200 hundred transplants have been done a year nation wide- number has stayed constant for the past eleven years</a:t>
            </a:r>
          </a:p>
          <a:p>
            <a:pPr eaLnBrk="1" hangingPunct="1">
              <a:spcBef>
                <a:spcPct val="0"/>
              </a:spcBef>
            </a:pPr>
            <a:r>
              <a:rPr lang="en-US" altLang="en-US" dirty="0" err="1">
                <a:latin typeface="Arial" pitchFamily="34" charset="0"/>
              </a:rPr>
              <a:t>Approx</a:t>
            </a:r>
            <a:r>
              <a:rPr lang="en-US" altLang="en-US" dirty="0">
                <a:latin typeface="Arial" pitchFamily="34" charset="0"/>
              </a:rPr>
              <a:t> 3000 people are waiting, the wait time can be months to years</a:t>
            </a:r>
          </a:p>
          <a:p>
            <a:pPr eaLnBrk="1" hangingPunct="1">
              <a:spcBef>
                <a:spcPct val="0"/>
              </a:spcBef>
            </a:pPr>
            <a:endParaRPr lang="en-US" altLang="en-US" dirty="0">
              <a:latin typeface="Arial" pitchFamily="34" charset="0"/>
            </a:endParaRPr>
          </a:p>
          <a:p>
            <a:pPr eaLnBrk="1" hangingPunct="1">
              <a:spcBef>
                <a:spcPct val="0"/>
              </a:spcBef>
            </a:pPr>
            <a:r>
              <a:rPr lang="en-US" altLang="en-US" dirty="0">
                <a:latin typeface="Arial" pitchFamily="34" charset="0"/>
              </a:rPr>
              <a:t>Destination/Bridge- we have 60 patients at home</a:t>
            </a:r>
          </a:p>
          <a:p>
            <a:pPr eaLnBrk="1" hangingPunct="1">
              <a:spcBef>
                <a:spcPct val="0"/>
              </a:spcBef>
            </a:pPr>
            <a:endParaRPr lang="en-US" altLang="en-US" dirty="0">
              <a:latin typeface="Arial" pitchFamily="34" charset="0"/>
            </a:endParaRPr>
          </a:p>
        </p:txBody>
      </p:sp>
    </p:spTree>
    <p:extLst>
      <p:ext uri="{BB962C8B-B14F-4D97-AF65-F5344CB8AC3E}">
        <p14:creationId xmlns:p14="http://schemas.microsoft.com/office/powerpoint/2010/main" val="40698810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defRPr>
            </a:lvl1pPr>
            <a:lvl2pPr marL="742950" indent="-285750" defTabSz="931863" eaLnBrk="0" hangingPunct="0">
              <a:spcBef>
                <a:spcPct val="30000"/>
              </a:spcBef>
              <a:defRPr sz="1200">
                <a:solidFill>
                  <a:schemeClr val="tx1"/>
                </a:solidFill>
                <a:latin typeface="Arial" pitchFamily="34" charset="0"/>
              </a:defRPr>
            </a:lvl2pPr>
            <a:lvl3pPr marL="1143000" indent="-228600" defTabSz="931863" eaLnBrk="0" hangingPunct="0">
              <a:spcBef>
                <a:spcPct val="30000"/>
              </a:spcBef>
              <a:defRPr sz="1200">
                <a:solidFill>
                  <a:schemeClr val="tx1"/>
                </a:solidFill>
                <a:latin typeface="Arial" pitchFamily="34" charset="0"/>
              </a:defRPr>
            </a:lvl3pPr>
            <a:lvl4pPr marL="1600200" indent="-228600" defTabSz="931863" eaLnBrk="0" hangingPunct="0">
              <a:spcBef>
                <a:spcPct val="30000"/>
              </a:spcBef>
              <a:defRPr sz="1200">
                <a:solidFill>
                  <a:schemeClr val="tx1"/>
                </a:solidFill>
                <a:latin typeface="Arial" pitchFamily="34" charset="0"/>
              </a:defRPr>
            </a:lvl4pPr>
            <a:lvl5pPr marL="2057400" indent="-228600" defTabSz="931863" eaLnBrk="0" hangingPunct="0">
              <a:spcBef>
                <a:spcPct val="30000"/>
              </a:spcBef>
              <a:defRPr sz="1200">
                <a:solidFill>
                  <a:schemeClr val="tx1"/>
                </a:solidFill>
                <a:latin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fld id="{7659ADF9-1997-47FE-92E5-D110B2CE9DBE}" type="slidenum">
              <a:rPr lang="en-US" altLang="en-US" smtClean="0"/>
              <a:pPr eaLnBrk="1" hangingPunct="1">
                <a:spcBef>
                  <a:spcPct val="0"/>
                </a:spcBef>
              </a:pPr>
              <a:t>14</a:t>
            </a:fld>
            <a:endParaRPr lang="en-US" altLang="en-US"/>
          </a:p>
        </p:txBody>
      </p:sp>
      <p:sp>
        <p:nvSpPr>
          <p:cNvPr id="122883" name="Rectangle 7"/>
          <p:cNvSpPr txBox="1">
            <a:spLocks noGrp="1" noChangeArrowheads="1"/>
          </p:cNvSpPr>
          <p:nvPr/>
        </p:nvSpPr>
        <p:spPr bwMode="auto">
          <a:xfrm>
            <a:off x="3973513" y="8831263"/>
            <a:ext cx="3036887"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4" tIns="46582" rIns="93164" bIns="46582" anchor="b"/>
          <a:lstStyle>
            <a:lvl1pPr defTabSz="930275" eaLnBrk="0" hangingPunct="0">
              <a:spcBef>
                <a:spcPct val="30000"/>
              </a:spcBef>
              <a:defRPr sz="1200">
                <a:solidFill>
                  <a:schemeClr val="tx1"/>
                </a:solidFill>
                <a:latin typeface="Arial" pitchFamily="34" charset="0"/>
              </a:defRPr>
            </a:lvl1pPr>
            <a:lvl2pPr marL="742950" indent="-285750" defTabSz="930275" eaLnBrk="0" hangingPunct="0">
              <a:spcBef>
                <a:spcPct val="30000"/>
              </a:spcBef>
              <a:defRPr sz="1200">
                <a:solidFill>
                  <a:schemeClr val="tx1"/>
                </a:solidFill>
                <a:latin typeface="Arial" pitchFamily="34" charset="0"/>
              </a:defRPr>
            </a:lvl2pPr>
            <a:lvl3pPr marL="1143000" indent="-228600" defTabSz="930275" eaLnBrk="0" hangingPunct="0">
              <a:spcBef>
                <a:spcPct val="30000"/>
              </a:spcBef>
              <a:defRPr sz="1200">
                <a:solidFill>
                  <a:schemeClr val="tx1"/>
                </a:solidFill>
                <a:latin typeface="Arial" pitchFamily="34" charset="0"/>
              </a:defRPr>
            </a:lvl3pPr>
            <a:lvl4pPr marL="1600200" indent="-228600" defTabSz="930275" eaLnBrk="0" hangingPunct="0">
              <a:spcBef>
                <a:spcPct val="30000"/>
              </a:spcBef>
              <a:defRPr sz="1200">
                <a:solidFill>
                  <a:schemeClr val="tx1"/>
                </a:solidFill>
                <a:latin typeface="Arial" pitchFamily="34" charset="0"/>
              </a:defRPr>
            </a:lvl4pPr>
            <a:lvl5pPr marL="2057400" indent="-228600" defTabSz="930275" eaLnBrk="0" hangingPunct="0">
              <a:spcBef>
                <a:spcPct val="30000"/>
              </a:spcBef>
              <a:defRPr sz="1200">
                <a:solidFill>
                  <a:schemeClr val="tx1"/>
                </a:solidFill>
                <a:latin typeface="Arial" pitchFamily="34" charset="0"/>
              </a:defRPr>
            </a:lvl5pPr>
            <a:lvl6pPr marL="2514600" indent="-228600" defTabSz="930275" eaLnBrk="0" fontAlgn="base" hangingPunct="0">
              <a:spcBef>
                <a:spcPct val="30000"/>
              </a:spcBef>
              <a:spcAft>
                <a:spcPct val="0"/>
              </a:spcAft>
              <a:defRPr sz="1200">
                <a:solidFill>
                  <a:schemeClr val="tx1"/>
                </a:solidFill>
                <a:latin typeface="Arial" pitchFamily="34" charset="0"/>
              </a:defRPr>
            </a:lvl6pPr>
            <a:lvl7pPr marL="2971800" indent="-228600" defTabSz="930275" eaLnBrk="0" fontAlgn="base" hangingPunct="0">
              <a:spcBef>
                <a:spcPct val="30000"/>
              </a:spcBef>
              <a:spcAft>
                <a:spcPct val="0"/>
              </a:spcAft>
              <a:defRPr sz="1200">
                <a:solidFill>
                  <a:schemeClr val="tx1"/>
                </a:solidFill>
                <a:latin typeface="Arial" pitchFamily="34" charset="0"/>
              </a:defRPr>
            </a:lvl7pPr>
            <a:lvl8pPr marL="3429000" indent="-228600" defTabSz="930275" eaLnBrk="0" fontAlgn="base" hangingPunct="0">
              <a:spcBef>
                <a:spcPct val="30000"/>
              </a:spcBef>
              <a:spcAft>
                <a:spcPct val="0"/>
              </a:spcAft>
              <a:defRPr sz="1200">
                <a:solidFill>
                  <a:schemeClr val="tx1"/>
                </a:solidFill>
                <a:latin typeface="Arial" pitchFamily="34" charset="0"/>
              </a:defRPr>
            </a:lvl8pPr>
            <a:lvl9pPr marL="3886200" indent="-228600" defTabSz="930275" eaLnBrk="0" fontAlgn="base" hangingPunct="0">
              <a:spcBef>
                <a:spcPct val="30000"/>
              </a:spcBef>
              <a:spcAft>
                <a:spcPct val="0"/>
              </a:spcAft>
              <a:defRPr sz="1200">
                <a:solidFill>
                  <a:schemeClr val="tx1"/>
                </a:solidFill>
                <a:latin typeface="Arial" pitchFamily="34" charset="0"/>
              </a:defRPr>
            </a:lvl9pPr>
          </a:lstStyle>
          <a:p>
            <a:pPr algn="r" eaLnBrk="1" hangingPunct="1">
              <a:spcBef>
                <a:spcPct val="0"/>
              </a:spcBef>
            </a:pPr>
            <a:fld id="{D1757531-5ECF-49CC-89D5-6BC93521056B}" type="slidenum">
              <a:rPr lang="en-US" altLang="en-US">
                <a:latin typeface="Times New Roman" pitchFamily="18" charset="0"/>
              </a:rPr>
              <a:pPr algn="r" eaLnBrk="1" hangingPunct="1">
                <a:spcBef>
                  <a:spcPct val="0"/>
                </a:spcBef>
              </a:pPr>
              <a:t>14</a:t>
            </a:fld>
            <a:endParaRPr lang="en-US" altLang="en-US">
              <a:latin typeface="Times New Roman" pitchFamily="18" charset="0"/>
            </a:endParaRPr>
          </a:p>
        </p:txBody>
      </p:sp>
      <p:sp>
        <p:nvSpPr>
          <p:cNvPr id="122884" name="Rectangle 2"/>
          <p:cNvSpPr>
            <a:spLocks noGrp="1" noRot="1" noChangeAspect="1" noChangeArrowheads="1" noTextEdit="1"/>
          </p:cNvSpPr>
          <p:nvPr>
            <p:ph type="sldImg"/>
          </p:nvPr>
        </p:nvSpPr>
        <p:spPr>
          <a:ln/>
        </p:spPr>
      </p:sp>
      <p:sp>
        <p:nvSpPr>
          <p:cNvPr id="122885" name="Rectangle 3"/>
          <p:cNvSpPr>
            <a:spLocks noGrp="1" noChangeArrowheads="1"/>
          </p:cNvSpPr>
          <p:nvPr>
            <p:ph type="body" idx="1"/>
          </p:nvPr>
        </p:nvSpPr>
        <p:spPr>
          <a:xfrm>
            <a:off x="935038" y="4416425"/>
            <a:ext cx="5140325" cy="41830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4" tIns="46582" rIns="93164" bIns="46582"/>
          <a:lstStyle/>
          <a:p>
            <a:pPr eaLnBrk="1" hangingPunct="1"/>
            <a:r>
              <a:rPr lang="en-US" altLang="en-US">
                <a:latin typeface="Arial" pitchFamily="34" charset="0"/>
              </a:rPr>
              <a:t>Preload and afterload, early notification is best</a:t>
            </a:r>
          </a:p>
        </p:txBody>
      </p:sp>
    </p:spTree>
    <p:extLst>
      <p:ext uri="{BB962C8B-B14F-4D97-AF65-F5344CB8AC3E}">
        <p14:creationId xmlns:p14="http://schemas.microsoft.com/office/powerpoint/2010/main" val="33908977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0"/>
            <a:ext cx="9144000" cy="5143500"/>
          </a:xfrm>
          <a:prstGeom prst="rect">
            <a:avLst/>
          </a:prstGeom>
          <a:solidFill>
            <a:srgbClr val="DADBDB"/>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ctrTitle"/>
          </p:nvPr>
        </p:nvSpPr>
        <p:spPr>
          <a:xfrm>
            <a:off x="1498622" y="1785855"/>
            <a:ext cx="5374265" cy="993446"/>
          </a:xfrm>
        </p:spPr>
        <p:txBody>
          <a:bodyPr anchor="b"/>
          <a:lstStyle>
            <a:lvl1pPr>
              <a:defRPr sz="2800">
                <a:solidFill>
                  <a:schemeClr val="accent1"/>
                </a:solidFill>
                <a:latin typeface="Franklin Gothic Medium" charset="0"/>
                <a:ea typeface="Franklin Gothic Medium" charset="0"/>
                <a:cs typeface="Franklin Gothic Medium" charset="0"/>
              </a:defRPr>
            </a:lvl1pPr>
          </a:lstStyle>
          <a:p>
            <a:r>
              <a:rPr lang="en-US" dirty="0"/>
              <a:t>Click to edit Master title style</a:t>
            </a:r>
          </a:p>
        </p:txBody>
      </p:sp>
      <p:sp>
        <p:nvSpPr>
          <p:cNvPr id="3" name="Subtitle 2"/>
          <p:cNvSpPr>
            <a:spLocks noGrp="1"/>
          </p:cNvSpPr>
          <p:nvPr>
            <p:ph type="subTitle" idx="1"/>
          </p:nvPr>
        </p:nvSpPr>
        <p:spPr>
          <a:xfrm>
            <a:off x="1502571" y="2860770"/>
            <a:ext cx="4790727" cy="467512"/>
          </a:xfrm>
        </p:spPr>
        <p:txBody>
          <a:bodyPr anchor="ctr"/>
          <a:lstStyle>
            <a:lvl1pPr marL="0" indent="0" algn="l">
              <a:buNone/>
              <a:defRPr sz="1700">
                <a:solidFill>
                  <a:srgbClr val="696A6D"/>
                </a:solidFill>
                <a:latin typeface="Franklin Gothic Medium" charset="0"/>
                <a:ea typeface="Franklin Gothic Medium" charset="0"/>
                <a:cs typeface="Franklin Gothic Medium"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10" name="Picture 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6514856" y="4021767"/>
            <a:ext cx="1932458" cy="506690"/>
          </a:xfrm>
          <a:prstGeom prst="rect">
            <a:avLst/>
          </a:prstGeom>
        </p:spPr>
      </p:pic>
    </p:spTree>
    <p:extLst>
      <p:ext uri="{BB962C8B-B14F-4D97-AF65-F5344CB8AC3E}">
        <p14:creationId xmlns:p14="http://schemas.microsoft.com/office/powerpoint/2010/main" val="16628511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Body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a:xfrm>
            <a:off x="8138785" y="4662606"/>
            <a:ext cx="792782" cy="274638"/>
          </a:xfrm>
        </p:spPr>
        <p:txBody>
          <a:bodyPr/>
          <a:lstStyle/>
          <a:p>
            <a:fld id="{4572941C-6974-BE4E-9E84-DF4E3BF99134}" type="slidenum">
              <a:rPr lang="en-US" altLang="x-none" smtClean="0"/>
              <a:pPr/>
              <a:t>‹#›</a:t>
            </a:fld>
            <a:endParaRPr lang="en-US" altLang="x-none" dirty="0"/>
          </a:p>
        </p:txBody>
      </p:sp>
      <p:sp>
        <p:nvSpPr>
          <p:cNvPr id="7" name="Text Placeholder 6"/>
          <p:cNvSpPr>
            <a:spLocks noGrp="1"/>
          </p:cNvSpPr>
          <p:nvPr>
            <p:ph type="body" sz="quarter" idx="11"/>
          </p:nvPr>
        </p:nvSpPr>
        <p:spPr>
          <a:xfrm>
            <a:off x="1013254" y="1714200"/>
            <a:ext cx="7133900" cy="3232554"/>
          </a:xfrm>
        </p:spPr>
        <p:txBody>
          <a:bodyPr/>
          <a:lstStyle>
            <a:lvl1pPr>
              <a:spcBef>
                <a:spcPts val="0"/>
              </a:spcBef>
              <a:spcAft>
                <a:spcPts val="900"/>
              </a:spcAft>
              <a:defRPr sz="1200">
                <a:solidFill>
                  <a:srgbClr val="696A6D"/>
                </a:solidFill>
                <a:latin typeface="+mn-lt"/>
              </a:defRPr>
            </a:lvl1pPr>
            <a:lvl2pPr>
              <a:spcBef>
                <a:spcPts val="0"/>
              </a:spcBef>
              <a:spcAft>
                <a:spcPts val="900"/>
              </a:spcAft>
              <a:defRPr sz="1200">
                <a:solidFill>
                  <a:srgbClr val="696A6D"/>
                </a:solidFill>
                <a:latin typeface="+mn-lt"/>
              </a:defRPr>
            </a:lvl2pPr>
            <a:lvl3pPr>
              <a:spcBef>
                <a:spcPts val="0"/>
              </a:spcBef>
              <a:spcAft>
                <a:spcPts val="900"/>
              </a:spcAft>
              <a:defRPr sz="1200">
                <a:solidFill>
                  <a:srgbClr val="696A6D"/>
                </a:solidFill>
                <a:latin typeface="+mn-lt"/>
                <a:ea typeface="Franklin Gothic Medium" charset="0"/>
                <a:cs typeface="Franklin Gothic Medium" charset="0"/>
              </a:defRPr>
            </a:lvl3pPr>
            <a:lvl4pPr>
              <a:defRPr sz="1200">
                <a:solidFill>
                  <a:srgbClr val="696A6D"/>
                </a:solidFill>
                <a:latin typeface="Franklin Gothic Medium" charset="0"/>
                <a:ea typeface="Franklin Gothic Medium" charset="0"/>
                <a:cs typeface="Franklin Gothic Medium" charset="0"/>
              </a:defRPr>
            </a:lvl4pPr>
            <a:lvl5pPr>
              <a:defRPr sz="1200">
                <a:solidFill>
                  <a:srgbClr val="696A6D"/>
                </a:solidFill>
                <a:latin typeface="Franklin Gothic Medium" charset="0"/>
                <a:ea typeface="Franklin Gothic Medium" charset="0"/>
                <a:cs typeface="Franklin Gothic Medium" charset="0"/>
              </a:defRPr>
            </a:lvl5pPr>
          </a:lstStyle>
          <a:p>
            <a:pPr lvl="0"/>
            <a:r>
              <a:rPr lang="en-US" dirty="0"/>
              <a:t>Click to edit Master text styles</a:t>
            </a:r>
          </a:p>
          <a:p>
            <a:pPr lvl="1"/>
            <a:r>
              <a:rPr lang="en-US" dirty="0"/>
              <a:t>Second level</a:t>
            </a:r>
          </a:p>
          <a:p>
            <a:pPr lvl="2"/>
            <a:r>
              <a:rPr lang="en-US" dirty="0"/>
              <a:t>Third level</a:t>
            </a:r>
          </a:p>
        </p:txBody>
      </p:sp>
      <p:pic>
        <p:nvPicPr>
          <p:cNvPr id="9" name="Picture 8"/>
          <p:cNvPicPr>
            <a:picLocks noChangeAspect="1"/>
          </p:cNvPicPr>
          <p:nvPr userDrawn="1"/>
        </p:nvPicPr>
        <p:blipFill rotWithShape="1">
          <a:blip r:embed="rId3" cstate="print">
            <a:extLst>
              <a:ext uri="{28A0092B-C50C-407E-A947-70E740481C1C}">
                <a14:useLocalDpi xmlns:a14="http://schemas.microsoft.com/office/drawing/2010/main" val="0"/>
              </a:ext>
            </a:extLst>
          </a:blip>
          <a:srcRect r="81174"/>
          <a:stretch/>
        </p:blipFill>
        <p:spPr>
          <a:xfrm>
            <a:off x="8233621" y="4326418"/>
            <a:ext cx="473920" cy="519352"/>
          </a:xfrm>
          <a:prstGeom prst="rect">
            <a:avLst/>
          </a:prstGeom>
        </p:spPr>
      </p:pic>
    </p:spTree>
    <p:extLst>
      <p:ext uri="{BB962C8B-B14F-4D97-AF65-F5344CB8AC3E}">
        <p14:creationId xmlns:p14="http://schemas.microsoft.com/office/powerpoint/2010/main" val="3398509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Body Slide: Tabl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4572941C-6974-BE4E-9E84-DF4E3BF99134}" type="slidenum">
              <a:rPr lang="en-US" altLang="x-none" smtClean="0"/>
              <a:pPr/>
              <a:t>‹#›</a:t>
            </a:fld>
            <a:endParaRPr lang="en-US" altLang="x-none" dirty="0"/>
          </a:p>
        </p:txBody>
      </p:sp>
      <p:sp>
        <p:nvSpPr>
          <p:cNvPr id="6" name="Table Placeholder 5"/>
          <p:cNvSpPr>
            <a:spLocks noGrp="1"/>
          </p:cNvSpPr>
          <p:nvPr>
            <p:ph type="tbl" sz="quarter" idx="11"/>
          </p:nvPr>
        </p:nvSpPr>
        <p:spPr>
          <a:xfrm>
            <a:off x="1003300" y="1711325"/>
            <a:ext cx="7143854" cy="2825750"/>
          </a:xfrm>
        </p:spPr>
        <p:txBody>
          <a:bodyPr/>
          <a:lstStyle>
            <a:lvl1pPr marL="0" indent="0">
              <a:buFont typeface="Arial" charset="0"/>
              <a:buNone/>
              <a:defRPr/>
            </a:lvl1pPr>
          </a:lstStyle>
          <a:p>
            <a:endParaRPr lang="en-US" dirty="0"/>
          </a:p>
        </p:txBody>
      </p:sp>
      <p:pic>
        <p:nvPicPr>
          <p:cNvPr id="7" name="Picture 6"/>
          <p:cNvPicPr>
            <a:picLocks noChangeAspect="1"/>
          </p:cNvPicPr>
          <p:nvPr userDrawn="1"/>
        </p:nvPicPr>
        <p:blipFill rotWithShape="1">
          <a:blip r:embed="rId3" cstate="print">
            <a:extLst>
              <a:ext uri="{28A0092B-C50C-407E-A947-70E740481C1C}">
                <a14:useLocalDpi xmlns:a14="http://schemas.microsoft.com/office/drawing/2010/main" val="0"/>
              </a:ext>
            </a:extLst>
          </a:blip>
          <a:srcRect r="81174"/>
          <a:stretch/>
        </p:blipFill>
        <p:spPr>
          <a:xfrm>
            <a:off x="8233621" y="4326418"/>
            <a:ext cx="473920" cy="519352"/>
          </a:xfrm>
          <a:prstGeom prst="rect">
            <a:avLst/>
          </a:prstGeom>
        </p:spPr>
      </p:pic>
    </p:spTree>
    <p:extLst>
      <p:ext uri="{BB962C8B-B14F-4D97-AF65-F5344CB8AC3E}">
        <p14:creationId xmlns:p14="http://schemas.microsoft.com/office/powerpoint/2010/main" val="2045517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ody Copy: 2 Columns">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4572941C-6974-BE4E-9E84-DF4E3BF99134}" type="slidenum">
              <a:rPr lang="en-US" altLang="x-none" smtClean="0"/>
              <a:pPr/>
              <a:t>‹#›</a:t>
            </a:fld>
            <a:endParaRPr lang="en-US" altLang="x-none" dirty="0"/>
          </a:p>
        </p:txBody>
      </p:sp>
      <p:sp>
        <p:nvSpPr>
          <p:cNvPr id="6" name="Text Placeholder 5"/>
          <p:cNvSpPr>
            <a:spLocks noGrp="1"/>
          </p:cNvSpPr>
          <p:nvPr>
            <p:ph type="body" sz="quarter" idx="11"/>
          </p:nvPr>
        </p:nvSpPr>
        <p:spPr>
          <a:xfrm>
            <a:off x="1011238" y="1711325"/>
            <a:ext cx="7128421" cy="2833688"/>
          </a:xfrm>
        </p:spPr>
        <p:txBody>
          <a:bodyPr numCol="2" spcCol="182880"/>
          <a:lstStyle>
            <a:lvl1pPr>
              <a:defRPr>
                <a:latin typeface="+mn-lt"/>
              </a:defRPr>
            </a:lvl1pPr>
            <a:lvl2pPr>
              <a:defRPr>
                <a:latin typeface="+mn-lt"/>
              </a:defRPr>
            </a:lvl2pPr>
            <a:lvl3pPr>
              <a:defRPr>
                <a:latin typeface="+mn-lt"/>
              </a:defRPr>
            </a:lvl3pPr>
          </a:lstStyle>
          <a:p>
            <a:pPr lvl="0"/>
            <a:r>
              <a:rPr lang="en-US" dirty="0"/>
              <a:t>Click to edit Master text styles</a:t>
            </a:r>
          </a:p>
          <a:p>
            <a:pPr lvl="1"/>
            <a:r>
              <a:rPr lang="en-US" dirty="0"/>
              <a:t>Second level</a:t>
            </a:r>
          </a:p>
          <a:p>
            <a:pPr lvl="2"/>
            <a:r>
              <a:rPr lang="en-US" dirty="0"/>
              <a:t>Third level</a:t>
            </a:r>
          </a:p>
        </p:txBody>
      </p:sp>
      <p:pic>
        <p:nvPicPr>
          <p:cNvPr id="7" name="Picture 6"/>
          <p:cNvPicPr>
            <a:picLocks noChangeAspect="1"/>
          </p:cNvPicPr>
          <p:nvPr userDrawn="1"/>
        </p:nvPicPr>
        <p:blipFill rotWithShape="1">
          <a:blip r:embed="rId3" cstate="print">
            <a:extLst>
              <a:ext uri="{28A0092B-C50C-407E-A947-70E740481C1C}">
                <a14:useLocalDpi xmlns:a14="http://schemas.microsoft.com/office/drawing/2010/main" val="0"/>
              </a:ext>
            </a:extLst>
          </a:blip>
          <a:srcRect r="81174"/>
          <a:stretch/>
        </p:blipFill>
        <p:spPr>
          <a:xfrm>
            <a:off x="8233621" y="4326418"/>
            <a:ext cx="473920" cy="519352"/>
          </a:xfrm>
          <a:prstGeom prst="rect">
            <a:avLst/>
          </a:prstGeom>
        </p:spPr>
      </p:pic>
    </p:spTree>
    <p:extLst>
      <p:ext uri="{BB962C8B-B14F-4D97-AF65-F5344CB8AC3E}">
        <p14:creationId xmlns:p14="http://schemas.microsoft.com/office/powerpoint/2010/main" val="182056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 Section Heade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704230" y="2188028"/>
            <a:ext cx="7251049" cy="796835"/>
          </a:xfrm>
        </p:spPr>
        <p:txBody>
          <a:bodyPr/>
          <a:lstStyle>
            <a:lvl1pPr>
              <a:defRPr sz="2800"/>
            </a:lvl1pPr>
          </a:lstStyle>
          <a:p>
            <a:r>
              <a:rPr lang="en-US" dirty="0"/>
              <a:t>Click to edit Master title style</a:t>
            </a:r>
          </a:p>
        </p:txBody>
      </p:sp>
      <p:sp>
        <p:nvSpPr>
          <p:cNvPr id="6" name="Slide Number Placeholder 5"/>
          <p:cNvSpPr>
            <a:spLocks noGrp="1"/>
          </p:cNvSpPr>
          <p:nvPr>
            <p:ph type="sldNum" sz="quarter" idx="12"/>
          </p:nvPr>
        </p:nvSpPr>
        <p:spPr>
          <a:xfrm>
            <a:off x="8211397" y="4663981"/>
            <a:ext cx="719470" cy="274638"/>
          </a:xfrm>
        </p:spPr>
        <p:txBody>
          <a:bodyPr/>
          <a:lstStyle>
            <a:lvl1pPr defTabSz="914400">
              <a:defRPr>
                <a:solidFill>
                  <a:srgbClr val="696A6D"/>
                </a:solidFill>
                <a:latin typeface="Franklin Gothic Medium" charset="0"/>
                <a:ea typeface="Franklin Gothic Medium" charset="0"/>
                <a:cs typeface="Franklin Gothic Medium" charset="0"/>
              </a:defRPr>
            </a:lvl1pPr>
          </a:lstStyle>
          <a:p>
            <a:fld id="{DA86648E-21C2-4E4D-995E-31FFBD2E87B9}" type="slidenum">
              <a:rPr lang="x-none" altLang="x-none" smtClean="0"/>
              <a:pPr/>
              <a:t>‹#›</a:t>
            </a:fld>
            <a:endParaRPr lang="en-US" altLang="x-none" dirty="0"/>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94862" y="4023948"/>
            <a:ext cx="2517414" cy="519352"/>
          </a:xfrm>
          <a:prstGeom prst="rect">
            <a:avLst/>
          </a:prstGeom>
        </p:spPr>
      </p:pic>
    </p:spTree>
    <p:extLst>
      <p:ext uri="{BB962C8B-B14F-4D97-AF65-F5344CB8AC3E}">
        <p14:creationId xmlns:p14="http://schemas.microsoft.com/office/powerpoint/2010/main" val="3000257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4767264"/>
            <a:ext cx="2133600" cy="273844"/>
          </a:xfrm>
          <a:prstGeom prst="rect">
            <a:avLst/>
          </a:prstGeom>
        </p:spPr>
        <p:txBody>
          <a:bodyPr/>
          <a:lstStyle/>
          <a:p>
            <a:fld id="{556B482D-AD08-4A32-A143-4B7D16F7C7A7}" type="datetime1">
              <a:rPr lang="en-US" smtClean="0"/>
              <a:pPr/>
              <a:t>4/10/2026</a:t>
            </a:fld>
            <a:endParaRPr lang="en-US" dirty="0"/>
          </a:p>
        </p:txBody>
      </p:sp>
      <p:sp>
        <p:nvSpPr>
          <p:cNvPr id="4" name="Footer Placeholder 3"/>
          <p:cNvSpPr>
            <a:spLocks noGrp="1"/>
          </p:cNvSpPr>
          <p:nvPr>
            <p:ph type="ftr" sz="quarter" idx="11"/>
          </p:nvPr>
        </p:nvSpPr>
        <p:spPr>
          <a:xfrm>
            <a:off x="3124200" y="4767264"/>
            <a:ext cx="2895600" cy="273844"/>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BF626CDD-E810-4416-8770-0B103D5C4B15}" type="slidenum">
              <a:rPr lang="en-US" smtClean="0"/>
              <a:pPr/>
              <a:t>‹#›</a:t>
            </a:fld>
            <a:endParaRPr lang="en-US" dirty="0"/>
          </a:p>
        </p:txBody>
      </p:sp>
    </p:spTree>
    <p:extLst>
      <p:ext uri="{BB962C8B-B14F-4D97-AF65-F5344CB8AC3E}">
        <p14:creationId xmlns:p14="http://schemas.microsoft.com/office/powerpoint/2010/main" val="16329685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ransition | Section Heade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704230" y="2188028"/>
            <a:ext cx="7251049" cy="796835"/>
          </a:xfrm>
        </p:spPr>
        <p:txBody>
          <a:bodyPr/>
          <a:lstStyle>
            <a:lvl1pPr>
              <a:defRPr sz="2800"/>
            </a:lvl1pPr>
          </a:lstStyle>
          <a:p>
            <a:r>
              <a:rPr lang="en-US" dirty="0"/>
              <a:t>Click to edit Master title style</a:t>
            </a:r>
          </a:p>
        </p:txBody>
      </p:sp>
      <p:sp>
        <p:nvSpPr>
          <p:cNvPr id="6" name="Slide Number Placeholder 5"/>
          <p:cNvSpPr>
            <a:spLocks noGrp="1"/>
          </p:cNvSpPr>
          <p:nvPr>
            <p:ph type="sldNum" sz="quarter" idx="12"/>
          </p:nvPr>
        </p:nvSpPr>
        <p:spPr>
          <a:xfrm>
            <a:off x="8211397" y="4663981"/>
            <a:ext cx="719470" cy="274638"/>
          </a:xfrm>
        </p:spPr>
        <p:txBody>
          <a:bodyPr/>
          <a:lstStyle>
            <a:lvl1pPr defTabSz="914400">
              <a:defRPr>
                <a:solidFill>
                  <a:srgbClr val="696A6D"/>
                </a:solidFill>
                <a:latin typeface="Franklin Gothic Medium" charset="0"/>
                <a:ea typeface="Franklin Gothic Medium" charset="0"/>
                <a:cs typeface="Franklin Gothic Medium" charset="0"/>
              </a:defRPr>
            </a:lvl1pPr>
          </a:lstStyle>
          <a:p>
            <a:fld id="{DA86648E-21C2-4E4D-995E-31FFBD2E87B9}" type="slidenum">
              <a:rPr lang="x-none" altLang="x-none" smtClean="0"/>
              <a:pPr/>
              <a:t>‹#›</a:t>
            </a:fld>
            <a:endParaRPr lang="en-US" altLang="x-none" dirty="0"/>
          </a:p>
        </p:txBody>
      </p:sp>
      <p:sp>
        <p:nvSpPr>
          <p:cNvPr id="9" name="Subtitle 2"/>
          <p:cNvSpPr>
            <a:spLocks noGrp="1"/>
          </p:cNvSpPr>
          <p:nvPr>
            <p:ph type="subTitle" idx="1"/>
          </p:nvPr>
        </p:nvSpPr>
        <p:spPr>
          <a:xfrm>
            <a:off x="702471" y="2860770"/>
            <a:ext cx="6702536" cy="467512"/>
          </a:xfrm>
        </p:spPr>
        <p:txBody>
          <a:bodyPr anchor="ctr"/>
          <a:lstStyle>
            <a:lvl1pPr marL="0" indent="0" algn="l">
              <a:buNone/>
              <a:defRPr sz="1700">
                <a:solidFill>
                  <a:srgbClr val="696A6D"/>
                </a:solidFill>
                <a:latin typeface="Franklin Gothic Book" charset="0"/>
                <a:ea typeface="Franklin Gothic Book" charset="0"/>
                <a:cs typeface="Franklin Gothic Book"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10" name="Picture 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694628" y="4021766"/>
            <a:ext cx="1932458" cy="506690"/>
          </a:xfrm>
          <a:prstGeom prst="rect">
            <a:avLst/>
          </a:prstGeom>
        </p:spPr>
      </p:pic>
    </p:spTree>
    <p:extLst>
      <p:ext uri="{BB962C8B-B14F-4D97-AF65-F5344CB8AC3E}">
        <p14:creationId xmlns:p14="http://schemas.microsoft.com/office/powerpoint/2010/main" val="186272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Copy">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a:xfrm>
            <a:off x="8138785" y="4662606"/>
            <a:ext cx="792782" cy="274638"/>
          </a:xfrm>
        </p:spPr>
        <p:txBody>
          <a:bodyPr/>
          <a:lstStyle/>
          <a:p>
            <a:fld id="{4572941C-6974-BE4E-9E84-DF4E3BF99134}" type="slidenum">
              <a:rPr lang="en-US" altLang="x-none" smtClean="0"/>
              <a:pPr/>
              <a:t>‹#›</a:t>
            </a:fld>
            <a:endParaRPr lang="en-US" altLang="x-none" dirty="0"/>
          </a:p>
        </p:txBody>
      </p:sp>
      <p:sp>
        <p:nvSpPr>
          <p:cNvPr id="7" name="Text Placeholder 6"/>
          <p:cNvSpPr>
            <a:spLocks noGrp="1"/>
          </p:cNvSpPr>
          <p:nvPr>
            <p:ph type="body" sz="quarter" idx="11"/>
          </p:nvPr>
        </p:nvSpPr>
        <p:spPr>
          <a:xfrm>
            <a:off x="1013254" y="1604200"/>
            <a:ext cx="7133900" cy="3232554"/>
          </a:xfrm>
        </p:spPr>
        <p:txBody>
          <a:bodyPr/>
          <a:lstStyle>
            <a:lvl1pPr marL="137160" indent="-137160">
              <a:spcBef>
                <a:spcPts val="0"/>
              </a:spcBef>
              <a:spcAft>
                <a:spcPts val="600"/>
              </a:spcAft>
              <a:buSzPct val="125000"/>
              <a:buFont typeface="Wingdings" panose="05000000000000000000" pitchFamily="2" charset="2"/>
              <a:buChar char="§"/>
              <a:defRPr sz="1200">
                <a:solidFill>
                  <a:srgbClr val="696A6D"/>
                </a:solidFill>
                <a:latin typeface="+mn-lt"/>
              </a:defRPr>
            </a:lvl1pPr>
            <a:lvl2pPr marL="320040" indent="-137160">
              <a:spcBef>
                <a:spcPts val="0"/>
              </a:spcBef>
              <a:spcAft>
                <a:spcPts val="600"/>
              </a:spcAft>
              <a:buSzPct val="125000"/>
              <a:buFont typeface="Wingdings" panose="05000000000000000000" pitchFamily="2" charset="2"/>
              <a:buChar char="§"/>
              <a:defRPr sz="1200">
                <a:solidFill>
                  <a:srgbClr val="696A6D"/>
                </a:solidFill>
                <a:latin typeface="+mn-lt"/>
              </a:defRPr>
            </a:lvl2pPr>
            <a:lvl3pPr>
              <a:spcBef>
                <a:spcPts val="0"/>
              </a:spcBef>
              <a:spcAft>
                <a:spcPts val="600"/>
              </a:spcAft>
              <a:defRPr sz="1200">
                <a:solidFill>
                  <a:srgbClr val="696A6D"/>
                </a:solidFill>
                <a:latin typeface="+mn-lt"/>
                <a:ea typeface="Franklin Gothic Medium" charset="0"/>
                <a:cs typeface="Franklin Gothic Medium" charset="0"/>
              </a:defRPr>
            </a:lvl3pPr>
            <a:lvl4pPr>
              <a:defRPr sz="1200">
                <a:solidFill>
                  <a:srgbClr val="696A6D"/>
                </a:solidFill>
                <a:latin typeface="Franklin Gothic Medium" charset="0"/>
                <a:ea typeface="Franklin Gothic Medium" charset="0"/>
                <a:cs typeface="Franklin Gothic Medium" charset="0"/>
              </a:defRPr>
            </a:lvl4pPr>
            <a:lvl5pPr>
              <a:defRPr sz="1200">
                <a:solidFill>
                  <a:srgbClr val="696A6D"/>
                </a:solidFill>
                <a:latin typeface="Franklin Gothic Medium" charset="0"/>
                <a:ea typeface="Franklin Gothic Medium" charset="0"/>
                <a:cs typeface="Franklin Gothic Medium" charset="0"/>
              </a:defRPr>
            </a:lvl5pPr>
          </a:lstStyle>
          <a:p>
            <a:pPr lvl="0"/>
            <a:r>
              <a:rPr lang="en-US" dirty="0"/>
              <a:t>Click to edit Master text styles</a:t>
            </a:r>
          </a:p>
          <a:p>
            <a:pPr lvl="1"/>
            <a:r>
              <a:rPr lang="en-US" dirty="0"/>
              <a:t>Second level</a:t>
            </a:r>
          </a:p>
          <a:p>
            <a:pPr lvl="2"/>
            <a:r>
              <a:rPr lang="en-US" dirty="0"/>
              <a:t>Third level</a:t>
            </a:r>
          </a:p>
        </p:txBody>
      </p:sp>
      <p:pic>
        <p:nvPicPr>
          <p:cNvPr id="9" name="Picture 8"/>
          <p:cNvPicPr>
            <a:picLocks noChangeAspect="1"/>
          </p:cNvPicPr>
          <p:nvPr userDrawn="1"/>
        </p:nvPicPr>
        <p:blipFill rotWithShape="1">
          <a:blip r:embed="rId3" cstate="print">
            <a:extLst>
              <a:ext uri="{28A0092B-C50C-407E-A947-70E740481C1C}">
                <a14:useLocalDpi xmlns:a14="http://schemas.microsoft.com/office/drawing/2010/main" val="0"/>
              </a:ext>
            </a:extLst>
          </a:blip>
          <a:srcRect r="81174"/>
          <a:stretch/>
        </p:blipFill>
        <p:spPr>
          <a:xfrm>
            <a:off x="8233621" y="4326418"/>
            <a:ext cx="473920" cy="519352"/>
          </a:xfrm>
          <a:prstGeom prst="rect">
            <a:avLst/>
          </a:prstGeom>
        </p:spPr>
      </p:pic>
    </p:spTree>
    <p:extLst>
      <p:ext uri="{BB962C8B-B14F-4D97-AF65-F5344CB8AC3E}">
        <p14:creationId xmlns:p14="http://schemas.microsoft.com/office/powerpoint/2010/main" val="8211376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Image &amp; Copy">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p:txBody>
          <a:bodyPr/>
          <a:lstStyle/>
          <a:p>
            <a:r>
              <a:rPr lang="en-US" dirty="0"/>
              <a:t>Click to edit Master title style</a:t>
            </a:r>
          </a:p>
        </p:txBody>
      </p:sp>
      <p:sp>
        <p:nvSpPr>
          <p:cNvPr id="3" name="Slide Number Placeholder 2"/>
          <p:cNvSpPr>
            <a:spLocks noGrp="1"/>
          </p:cNvSpPr>
          <p:nvPr>
            <p:ph type="sldNum" sz="quarter" idx="10"/>
          </p:nvPr>
        </p:nvSpPr>
        <p:spPr/>
        <p:txBody>
          <a:bodyPr/>
          <a:lstStyle/>
          <a:p>
            <a:fld id="{4572941C-6974-BE4E-9E84-DF4E3BF99134}" type="slidenum">
              <a:rPr lang="en-US" altLang="x-none" smtClean="0"/>
              <a:pPr/>
              <a:t>‹#›</a:t>
            </a:fld>
            <a:endParaRPr lang="en-US" altLang="x-none" dirty="0"/>
          </a:p>
        </p:txBody>
      </p:sp>
      <p:sp>
        <p:nvSpPr>
          <p:cNvPr id="6" name="Picture Placeholder 5"/>
          <p:cNvSpPr>
            <a:spLocks noGrp="1"/>
          </p:cNvSpPr>
          <p:nvPr>
            <p:ph type="pic" sz="quarter" idx="11"/>
          </p:nvPr>
        </p:nvSpPr>
        <p:spPr>
          <a:xfrm>
            <a:off x="1003300" y="1603297"/>
            <a:ext cx="3444947" cy="3196992"/>
          </a:xfrm>
        </p:spPr>
        <p:txBody>
          <a:bodyPr/>
          <a:lstStyle>
            <a:lvl1pPr marL="0" indent="0">
              <a:buFont typeface="Arial" charset="0"/>
              <a:buNone/>
              <a:defRPr/>
            </a:lvl1pPr>
          </a:lstStyle>
          <a:p>
            <a:endParaRPr lang="en-US" dirty="0"/>
          </a:p>
        </p:txBody>
      </p:sp>
      <p:sp>
        <p:nvSpPr>
          <p:cNvPr id="7" name="Text Placeholder 6"/>
          <p:cNvSpPr>
            <a:spLocks noGrp="1"/>
          </p:cNvSpPr>
          <p:nvPr>
            <p:ph type="body" sz="quarter" idx="12"/>
          </p:nvPr>
        </p:nvSpPr>
        <p:spPr>
          <a:xfrm>
            <a:off x="4695825" y="1602388"/>
            <a:ext cx="3421349" cy="3168992"/>
          </a:xfrm>
        </p:spPr>
        <p:txBody>
          <a:bodyPr/>
          <a:lstStyle>
            <a:lvl1pPr>
              <a:spcAft>
                <a:spcPts val="600"/>
              </a:spcAft>
              <a:defRPr>
                <a:latin typeface="+mn-lt"/>
              </a:defRPr>
            </a:lvl1pPr>
            <a:lvl2pPr>
              <a:spcAft>
                <a:spcPts val="600"/>
              </a:spcAft>
              <a:defRPr>
                <a:latin typeface="+mn-lt"/>
              </a:defRPr>
            </a:lvl2pPr>
            <a:lvl3pPr>
              <a:spcAft>
                <a:spcPts val="600"/>
              </a:spcAft>
              <a:defRPr>
                <a:latin typeface="+mn-lt"/>
              </a:defRPr>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rotWithShape="1">
          <a:blip r:embed="rId3" cstate="print">
            <a:extLst>
              <a:ext uri="{28A0092B-C50C-407E-A947-70E740481C1C}">
                <a14:useLocalDpi xmlns:a14="http://schemas.microsoft.com/office/drawing/2010/main" val="0"/>
              </a:ext>
            </a:extLst>
          </a:blip>
          <a:srcRect r="81174"/>
          <a:stretch/>
        </p:blipFill>
        <p:spPr>
          <a:xfrm>
            <a:off x="8233621" y="4326418"/>
            <a:ext cx="473920" cy="519352"/>
          </a:xfrm>
          <a:prstGeom prst="rect">
            <a:avLst/>
          </a:prstGeom>
        </p:spPr>
      </p:pic>
    </p:spTree>
    <p:extLst>
      <p:ext uri="{BB962C8B-B14F-4D97-AF65-F5344CB8AC3E}">
        <p14:creationId xmlns:p14="http://schemas.microsoft.com/office/powerpoint/2010/main" val="8263804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2 Copy Columns">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p:txBody>
          <a:bodyPr/>
          <a:lstStyle/>
          <a:p>
            <a:r>
              <a:rPr lang="en-US" dirty="0"/>
              <a:t>Click to edit Master title style</a:t>
            </a:r>
          </a:p>
        </p:txBody>
      </p:sp>
      <p:sp>
        <p:nvSpPr>
          <p:cNvPr id="3" name="Slide Number Placeholder 2"/>
          <p:cNvSpPr>
            <a:spLocks noGrp="1"/>
          </p:cNvSpPr>
          <p:nvPr>
            <p:ph type="sldNum" sz="quarter" idx="10"/>
          </p:nvPr>
        </p:nvSpPr>
        <p:spPr/>
        <p:txBody>
          <a:bodyPr/>
          <a:lstStyle/>
          <a:p>
            <a:fld id="{4572941C-6974-BE4E-9E84-DF4E3BF99134}" type="slidenum">
              <a:rPr lang="en-US" altLang="x-none" smtClean="0"/>
              <a:pPr/>
              <a:t>‹#›</a:t>
            </a:fld>
            <a:endParaRPr lang="en-US" altLang="x-none" dirty="0"/>
          </a:p>
        </p:txBody>
      </p:sp>
      <p:sp>
        <p:nvSpPr>
          <p:cNvPr id="6" name="Text Placeholder 5"/>
          <p:cNvSpPr>
            <a:spLocks noGrp="1"/>
          </p:cNvSpPr>
          <p:nvPr>
            <p:ph type="body" sz="quarter" idx="11"/>
          </p:nvPr>
        </p:nvSpPr>
        <p:spPr>
          <a:xfrm>
            <a:off x="1010653" y="1601325"/>
            <a:ext cx="3561348" cy="3231932"/>
          </a:xfrm>
        </p:spPr>
        <p:txBody>
          <a:bodyPr numCol="1" spcCol="182880"/>
          <a:lstStyle>
            <a:lvl1pPr>
              <a:defRPr>
                <a:latin typeface="+mn-lt"/>
              </a:defRPr>
            </a:lvl1pPr>
            <a:lvl2pPr>
              <a:defRPr>
                <a:latin typeface="+mn-lt"/>
              </a:defRPr>
            </a:lvl2pPr>
            <a:lvl3pPr>
              <a:defRPr>
                <a:latin typeface="+mn-lt"/>
              </a:defRPr>
            </a:lvl3pPr>
          </a:lstStyle>
          <a:p>
            <a:pPr lvl="0"/>
            <a:r>
              <a:rPr lang="en-US" dirty="0"/>
              <a:t>Click to edit Master text styles</a:t>
            </a:r>
          </a:p>
          <a:p>
            <a:pPr lvl="1"/>
            <a:r>
              <a:rPr lang="en-US" dirty="0"/>
              <a:t>Second level</a:t>
            </a:r>
          </a:p>
          <a:p>
            <a:pPr lvl="2"/>
            <a:r>
              <a:rPr lang="en-US" dirty="0"/>
              <a:t>Third level</a:t>
            </a:r>
          </a:p>
        </p:txBody>
      </p:sp>
      <p:pic>
        <p:nvPicPr>
          <p:cNvPr id="7" name="Picture 6"/>
          <p:cNvPicPr>
            <a:picLocks noChangeAspect="1"/>
          </p:cNvPicPr>
          <p:nvPr userDrawn="1"/>
        </p:nvPicPr>
        <p:blipFill rotWithShape="1">
          <a:blip r:embed="rId3" cstate="print">
            <a:extLst>
              <a:ext uri="{28A0092B-C50C-407E-A947-70E740481C1C}">
                <a14:useLocalDpi xmlns:a14="http://schemas.microsoft.com/office/drawing/2010/main" val="0"/>
              </a:ext>
            </a:extLst>
          </a:blip>
          <a:srcRect r="81174"/>
          <a:stretch/>
        </p:blipFill>
        <p:spPr>
          <a:xfrm>
            <a:off x="8233621" y="4326418"/>
            <a:ext cx="473920" cy="519352"/>
          </a:xfrm>
          <a:prstGeom prst="rect">
            <a:avLst/>
          </a:prstGeom>
        </p:spPr>
      </p:pic>
      <p:sp>
        <p:nvSpPr>
          <p:cNvPr id="8" name="Text Placeholder 7"/>
          <p:cNvSpPr>
            <a:spLocks noGrp="1"/>
          </p:cNvSpPr>
          <p:nvPr>
            <p:ph type="body" sz="quarter" idx="12"/>
          </p:nvPr>
        </p:nvSpPr>
        <p:spPr>
          <a:xfrm>
            <a:off x="4578263" y="1603375"/>
            <a:ext cx="3576311" cy="3225800"/>
          </a:xfr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5872849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Image (More Space)">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cstate="print">
            <a:extLst>
              <a:ext uri="{28A0092B-C50C-407E-A947-70E740481C1C}">
                <a14:useLocalDpi xmlns:a14="http://schemas.microsoft.com/office/drawing/2010/main" val="0"/>
              </a:ext>
            </a:extLst>
          </a:blip>
          <a:srcRect l="1" r="73233"/>
          <a:stretch/>
        </p:blipFill>
        <p:spPr>
          <a:xfrm>
            <a:off x="0" y="0"/>
            <a:ext cx="2447567" cy="5143500"/>
          </a:xfrm>
          <a:prstGeom prst="rect">
            <a:avLst/>
          </a:prstGeom>
        </p:spPr>
      </p:pic>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4572941C-6974-BE4E-9E84-DF4E3BF99134}" type="slidenum">
              <a:rPr lang="en-US" altLang="x-none" smtClean="0"/>
              <a:pPr/>
              <a:t>‹#›</a:t>
            </a:fld>
            <a:endParaRPr lang="en-US" altLang="x-none" dirty="0"/>
          </a:p>
        </p:txBody>
      </p:sp>
      <p:sp>
        <p:nvSpPr>
          <p:cNvPr id="6" name="Content Placeholder 5"/>
          <p:cNvSpPr>
            <a:spLocks noGrp="1"/>
          </p:cNvSpPr>
          <p:nvPr>
            <p:ph sz="quarter" idx="11"/>
          </p:nvPr>
        </p:nvSpPr>
        <p:spPr>
          <a:xfrm>
            <a:off x="1003300" y="1601966"/>
            <a:ext cx="7158844" cy="3348169"/>
          </a:xfrm>
        </p:spPr>
        <p:txBody>
          <a:bodyPr/>
          <a:lstStyle>
            <a:lvl1pPr>
              <a:defRPr>
                <a:latin typeface="+mn-lt"/>
              </a:defRPr>
            </a:lvl1pPr>
            <a:lvl2pPr>
              <a:defRPr>
                <a:latin typeface="+mn-lt"/>
              </a:defRPr>
            </a:lvl2pPr>
            <a:lvl3pPr>
              <a:defRPr>
                <a:latin typeface="+mn-lt"/>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5314467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Tabl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4572941C-6974-BE4E-9E84-DF4E3BF99134}" type="slidenum">
              <a:rPr lang="en-US" altLang="x-none" smtClean="0"/>
              <a:pPr/>
              <a:t>‹#›</a:t>
            </a:fld>
            <a:endParaRPr lang="en-US" altLang="x-none" dirty="0"/>
          </a:p>
        </p:txBody>
      </p:sp>
      <p:sp>
        <p:nvSpPr>
          <p:cNvPr id="6" name="Table Placeholder 5"/>
          <p:cNvSpPr>
            <a:spLocks noGrp="1"/>
          </p:cNvSpPr>
          <p:nvPr>
            <p:ph type="tbl" sz="quarter" idx="11"/>
          </p:nvPr>
        </p:nvSpPr>
        <p:spPr>
          <a:xfrm>
            <a:off x="1003300" y="1663200"/>
            <a:ext cx="7143854" cy="2825750"/>
          </a:xfrm>
        </p:spPr>
        <p:txBody>
          <a:bodyPr/>
          <a:lstStyle>
            <a:lvl1pPr marL="0" indent="0">
              <a:buFont typeface="Arial" charset="0"/>
              <a:buNone/>
              <a:defRPr/>
            </a:lvl1pPr>
          </a:lstStyle>
          <a:p>
            <a:endParaRPr lang="en-US" dirty="0"/>
          </a:p>
        </p:txBody>
      </p:sp>
      <p:pic>
        <p:nvPicPr>
          <p:cNvPr id="7" name="Picture 6"/>
          <p:cNvPicPr>
            <a:picLocks noChangeAspect="1"/>
          </p:cNvPicPr>
          <p:nvPr userDrawn="1"/>
        </p:nvPicPr>
        <p:blipFill rotWithShape="1">
          <a:blip r:embed="rId3" cstate="print">
            <a:extLst>
              <a:ext uri="{28A0092B-C50C-407E-A947-70E740481C1C}">
                <a14:useLocalDpi xmlns:a14="http://schemas.microsoft.com/office/drawing/2010/main" val="0"/>
              </a:ext>
            </a:extLst>
          </a:blip>
          <a:srcRect r="81174"/>
          <a:stretch/>
        </p:blipFill>
        <p:spPr>
          <a:xfrm>
            <a:off x="8233621" y="4326418"/>
            <a:ext cx="473920" cy="519352"/>
          </a:xfrm>
          <a:prstGeom prst="rect">
            <a:avLst/>
          </a:prstGeom>
        </p:spPr>
      </p:pic>
    </p:spTree>
    <p:extLst>
      <p:ext uri="{BB962C8B-B14F-4D97-AF65-F5344CB8AC3E}">
        <p14:creationId xmlns:p14="http://schemas.microsoft.com/office/powerpoint/2010/main" val="18211920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Chart">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4572941C-6974-BE4E-9E84-DF4E3BF99134}" type="slidenum">
              <a:rPr lang="en-US" altLang="x-none" smtClean="0"/>
              <a:pPr/>
              <a:t>‹#›</a:t>
            </a:fld>
            <a:endParaRPr lang="en-US" altLang="x-none" dirty="0"/>
          </a:p>
        </p:txBody>
      </p:sp>
      <p:sp>
        <p:nvSpPr>
          <p:cNvPr id="6" name="Chart Placeholder 5"/>
          <p:cNvSpPr>
            <a:spLocks noGrp="1"/>
          </p:cNvSpPr>
          <p:nvPr>
            <p:ph type="chart" sz="quarter" idx="11"/>
          </p:nvPr>
        </p:nvSpPr>
        <p:spPr>
          <a:xfrm>
            <a:off x="1011238" y="1663725"/>
            <a:ext cx="7113431" cy="2955925"/>
          </a:xfrm>
        </p:spPr>
        <p:txBody>
          <a:bodyPr/>
          <a:lstStyle/>
          <a:p>
            <a:endParaRPr lang="en-US" dirty="0"/>
          </a:p>
        </p:txBody>
      </p:sp>
      <p:pic>
        <p:nvPicPr>
          <p:cNvPr id="7" name="Picture 6"/>
          <p:cNvPicPr>
            <a:picLocks noChangeAspect="1"/>
          </p:cNvPicPr>
          <p:nvPr userDrawn="1"/>
        </p:nvPicPr>
        <p:blipFill rotWithShape="1">
          <a:blip r:embed="rId3" cstate="print">
            <a:extLst>
              <a:ext uri="{28A0092B-C50C-407E-A947-70E740481C1C}">
                <a14:useLocalDpi xmlns:a14="http://schemas.microsoft.com/office/drawing/2010/main" val="0"/>
              </a:ext>
            </a:extLst>
          </a:blip>
          <a:srcRect r="81174"/>
          <a:stretch/>
        </p:blipFill>
        <p:spPr>
          <a:xfrm>
            <a:off x="8233621" y="4326418"/>
            <a:ext cx="473920" cy="519352"/>
          </a:xfrm>
          <a:prstGeom prst="rect">
            <a:avLst/>
          </a:prstGeom>
        </p:spPr>
      </p:pic>
    </p:spTree>
    <p:extLst>
      <p:ext uri="{BB962C8B-B14F-4D97-AF65-F5344CB8AC3E}">
        <p14:creationId xmlns:p14="http://schemas.microsoft.com/office/powerpoint/2010/main" val="12273641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68375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04676" y="859399"/>
            <a:ext cx="7251049" cy="735645"/>
          </a:xfrm>
          <a:prstGeom prst="rect">
            <a:avLst/>
          </a:prstGeom>
        </p:spPr>
        <p:txBody>
          <a:bodyPr vert="horz" lIns="0" tIns="0" rIns="0" bIns="0" rtlCol="0" anchor="ctr" anchorCtr="0">
            <a:noAutofit/>
          </a:bodyPr>
          <a:lstStyle/>
          <a:p>
            <a:r>
              <a:rPr lang="en-US" dirty="0"/>
              <a:t>Click to edit Master title style</a:t>
            </a:r>
          </a:p>
        </p:txBody>
      </p:sp>
      <p:sp>
        <p:nvSpPr>
          <p:cNvPr id="1028" name="Text Placeholder 2"/>
          <p:cNvSpPr>
            <a:spLocks noGrp="1"/>
          </p:cNvSpPr>
          <p:nvPr>
            <p:ph type="body" idx="1"/>
          </p:nvPr>
        </p:nvSpPr>
        <p:spPr bwMode="auto">
          <a:xfrm>
            <a:off x="1007666" y="1601919"/>
            <a:ext cx="7241530" cy="3382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p:txBody>
      </p:sp>
      <p:sp>
        <p:nvSpPr>
          <p:cNvPr id="6" name="Slide Number Placeholder 5"/>
          <p:cNvSpPr>
            <a:spLocks noGrp="1"/>
          </p:cNvSpPr>
          <p:nvPr>
            <p:ph type="sldNum" sz="quarter" idx="4"/>
          </p:nvPr>
        </p:nvSpPr>
        <p:spPr>
          <a:xfrm>
            <a:off x="8138785" y="4662606"/>
            <a:ext cx="792782" cy="274638"/>
          </a:xfrm>
          <a:prstGeom prst="rect">
            <a:avLst/>
          </a:prstGeom>
        </p:spPr>
        <p:txBody>
          <a:bodyPr vert="horz" wrap="square" lIns="0" tIns="0" rIns="0" bIns="0" numCol="1" anchor="ctr" anchorCtr="0" compatLnSpc="1">
            <a:prstTxWarp prst="textNoShape">
              <a:avLst/>
            </a:prstTxWarp>
          </a:bodyPr>
          <a:lstStyle>
            <a:lvl1pPr algn="r" defTabSz="457200">
              <a:defRPr sz="900">
                <a:solidFill>
                  <a:srgbClr val="696A6D"/>
                </a:solidFill>
                <a:latin typeface="Franklin Gothic Medium" charset="0"/>
                <a:ea typeface="Franklin Gothic Medium" charset="0"/>
                <a:cs typeface="Franklin Gothic Medium" charset="0"/>
              </a:defRPr>
            </a:lvl1pPr>
          </a:lstStyle>
          <a:p>
            <a:fld id="{4572941C-6974-BE4E-9E84-DF4E3BF99134}" type="slidenum">
              <a:rPr lang="en-US" altLang="x-none" smtClean="0"/>
              <a:pPr/>
              <a:t>‹#›</a:t>
            </a:fld>
            <a:endParaRPr lang="en-US" altLang="x-none" dirty="0"/>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735" r:id="rId3"/>
    <p:sldLayoutId id="2147483748" r:id="rId4"/>
    <p:sldLayoutId id="2147483753" r:id="rId5"/>
    <p:sldLayoutId id="2147483749" r:id="rId6"/>
    <p:sldLayoutId id="2147483751" r:id="rId7"/>
    <p:sldLayoutId id="2147483752" r:id="rId8"/>
    <p:sldLayoutId id="2147483755" r:id="rId9"/>
    <p:sldLayoutId id="2147483756" r:id="rId10"/>
    <p:sldLayoutId id="2147483757" r:id="rId11"/>
    <p:sldLayoutId id="2147483758" r:id="rId12"/>
    <p:sldLayoutId id="2147483759" r:id="rId13"/>
    <p:sldLayoutId id="2147483760" r:id="rId14"/>
  </p:sldLayoutIdLst>
  <p:hf hdr="0" ftr="0" dt="0"/>
  <p:txStyles>
    <p:titleStyle>
      <a:lvl1pPr algn="l" defTabSz="457200" rtl="0" fontAlgn="base">
        <a:lnSpc>
          <a:spcPct val="90000"/>
        </a:lnSpc>
        <a:spcBef>
          <a:spcPct val="0"/>
        </a:spcBef>
        <a:spcAft>
          <a:spcPct val="0"/>
        </a:spcAft>
        <a:defRPr sz="2100" kern="1200" spc="-30">
          <a:solidFill>
            <a:srgbClr val="B30838"/>
          </a:solidFill>
          <a:latin typeface="Franklin Gothic Medium" charset="0"/>
          <a:ea typeface="Franklin Gothic Medium" charset="0"/>
          <a:cs typeface="Franklin Gothic Medium" charset="0"/>
        </a:defRPr>
      </a:lvl1pPr>
      <a:lvl2pPr algn="l" defTabSz="457200" rtl="0" fontAlgn="base">
        <a:lnSpc>
          <a:spcPct val="90000"/>
        </a:lnSpc>
        <a:spcBef>
          <a:spcPct val="0"/>
        </a:spcBef>
        <a:spcAft>
          <a:spcPct val="0"/>
        </a:spcAft>
        <a:defRPr sz="2100">
          <a:solidFill>
            <a:schemeClr val="bg1"/>
          </a:solidFill>
          <a:latin typeface="Arial" charset="0"/>
          <a:ea typeface="Arial" charset="0"/>
          <a:cs typeface="Arial" charset="0"/>
        </a:defRPr>
      </a:lvl2pPr>
      <a:lvl3pPr algn="l" defTabSz="457200" rtl="0" fontAlgn="base">
        <a:lnSpc>
          <a:spcPct val="90000"/>
        </a:lnSpc>
        <a:spcBef>
          <a:spcPct val="0"/>
        </a:spcBef>
        <a:spcAft>
          <a:spcPct val="0"/>
        </a:spcAft>
        <a:defRPr sz="2100">
          <a:solidFill>
            <a:schemeClr val="bg1"/>
          </a:solidFill>
          <a:latin typeface="Arial" charset="0"/>
          <a:ea typeface="Arial" charset="0"/>
          <a:cs typeface="Arial" charset="0"/>
        </a:defRPr>
      </a:lvl3pPr>
      <a:lvl4pPr algn="l" defTabSz="457200" rtl="0" fontAlgn="base">
        <a:lnSpc>
          <a:spcPct val="90000"/>
        </a:lnSpc>
        <a:spcBef>
          <a:spcPct val="0"/>
        </a:spcBef>
        <a:spcAft>
          <a:spcPct val="0"/>
        </a:spcAft>
        <a:defRPr sz="2100">
          <a:solidFill>
            <a:schemeClr val="bg1"/>
          </a:solidFill>
          <a:latin typeface="Arial" charset="0"/>
          <a:ea typeface="Arial" charset="0"/>
          <a:cs typeface="Arial" charset="0"/>
        </a:defRPr>
      </a:lvl4pPr>
      <a:lvl5pPr algn="l" defTabSz="457200" rtl="0" fontAlgn="base">
        <a:lnSpc>
          <a:spcPct val="90000"/>
        </a:lnSpc>
        <a:spcBef>
          <a:spcPct val="0"/>
        </a:spcBef>
        <a:spcAft>
          <a:spcPct val="0"/>
        </a:spcAft>
        <a:defRPr sz="2100">
          <a:solidFill>
            <a:schemeClr val="bg1"/>
          </a:solidFill>
          <a:latin typeface="Arial" charset="0"/>
          <a:ea typeface="Arial" charset="0"/>
          <a:cs typeface="Arial" charset="0"/>
        </a:defRPr>
      </a:lvl5pPr>
      <a:lvl6pPr marL="457200" algn="l" defTabSz="457200" rtl="0" fontAlgn="base">
        <a:lnSpc>
          <a:spcPct val="90000"/>
        </a:lnSpc>
        <a:spcBef>
          <a:spcPct val="0"/>
        </a:spcBef>
        <a:spcAft>
          <a:spcPct val="0"/>
        </a:spcAft>
        <a:defRPr sz="2100">
          <a:solidFill>
            <a:schemeClr val="bg1"/>
          </a:solidFill>
          <a:latin typeface="Arial" charset="0"/>
          <a:ea typeface="Arial" charset="0"/>
          <a:cs typeface="Arial" charset="0"/>
        </a:defRPr>
      </a:lvl6pPr>
      <a:lvl7pPr marL="914400" algn="l" defTabSz="457200" rtl="0" fontAlgn="base">
        <a:lnSpc>
          <a:spcPct val="90000"/>
        </a:lnSpc>
        <a:spcBef>
          <a:spcPct val="0"/>
        </a:spcBef>
        <a:spcAft>
          <a:spcPct val="0"/>
        </a:spcAft>
        <a:defRPr sz="2100">
          <a:solidFill>
            <a:schemeClr val="bg1"/>
          </a:solidFill>
          <a:latin typeface="Arial" charset="0"/>
          <a:ea typeface="Arial" charset="0"/>
          <a:cs typeface="Arial" charset="0"/>
        </a:defRPr>
      </a:lvl7pPr>
      <a:lvl8pPr marL="1371600" algn="l" defTabSz="457200" rtl="0" fontAlgn="base">
        <a:lnSpc>
          <a:spcPct val="90000"/>
        </a:lnSpc>
        <a:spcBef>
          <a:spcPct val="0"/>
        </a:spcBef>
        <a:spcAft>
          <a:spcPct val="0"/>
        </a:spcAft>
        <a:defRPr sz="2100">
          <a:solidFill>
            <a:schemeClr val="bg1"/>
          </a:solidFill>
          <a:latin typeface="Arial" charset="0"/>
          <a:ea typeface="Arial" charset="0"/>
          <a:cs typeface="Arial" charset="0"/>
        </a:defRPr>
      </a:lvl8pPr>
      <a:lvl9pPr marL="1828800" algn="l" defTabSz="457200" rtl="0" fontAlgn="base">
        <a:lnSpc>
          <a:spcPct val="90000"/>
        </a:lnSpc>
        <a:spcBef>
          <a:spcPct val="0"/>
        </a:spcBef>
        <a:spcAft>
          <a:spcPct val="0"/>
        </a:spcAft>
        <a:defRPr sz="2100">
          <a:solidFill>
            <a:schemeClr val="bg1"/>
          </a:solidFill>
          <a:latin typeface="Arial" charset="0"/>
          <a:ea typeface="Arial" charset="0"/>
          <a:cs typeface="Arial" charset="0"/>
        </a:defRPr>
      </a:lvl9pPr>
    </p:titleStyle>
    <p:bodyStyle>
      <a:lvl1pPr marL="137160" indent="-137160" algn="l" defTabSz="457200" rtl="0" fontAlgn="base">
        <a:spcBef>
          <a:spcPts val="0"/>
        </a:spcBef>
        <a:spcAft>
          <a:spcPts val="600"/>
        </a:spcAft>
        <a:buClr>
          <a:schemeClr val="accent1"/>
        </a:buClr>
        <a:buSzPct val="125000"/>
        <a:buFont typeface="Wingdings" panose="05000000000000000000" pitchFamily="2" charset="2"/>
        <a:buChar char="§"/>
        <a:defRPr sz="1200" kern="1200">
          <a:solidFill>
            <a:srgbClr val="696A6D"/>
          </a:solidFill>
          <a:latin typeface="+mn-lt"/>
          <a:ea typeface="Franklin Gothic Medium" charset="0"/>
          <a:cs typeface="Franklin Gothic Medium" charset="0"/>
        </a:defRPr>
      </a:lvl1pPr>
      <a:lvl2pPr marL="320040" indent="-137160" algn="l" defTabSz="457200" rtl="0" fontAlgn="base">
        <a:spcBef>
          <a:spcPts val="0"/>
        </a:spcBef>
        <a:spcAft>
          <a:spcPts val="600"/>
        </a:spcAft>
        <a:buClr>
          <a:srgbClr val="696A6D"/>
        </a:buClr>
        <a:buSzPct val="125000"/>
        <a:buFont typeface="Wingdings" panose="05000000000000000000" pitchFamily="2" charset="2"/>
        <a:buChar char="§"/>
        <a:defRPr sz="1200" kern="1200">
          <a:solidFill>
            <a:srgbClr val="696A6D"/>
          </a:solidFill>
          <a:latin typeface="+mn-lt"/>
          <a:ea typeface="Franklin Gothic Medium" charset="0"/>
          <a:cs typeface="Franklin Gothic Medium" charset="0"/>
        </a:defRPr>
      </a:lvl2pPr>
      <a:lvl3pPr marL="457200" indent="-137160" algn="l" defTabSz="457200" rtl="0" fontAlgn="base">
        <a:spcBef>
          <a:spcPts val="0"/>
        </a:spcBef>
        <a:spcAft>
          <a:spcPts val="600"/>
        </a:spcAft>
        <a:buFont typeface="AppleSymbols" charset="0"/>
        <a:buChar char="⎻"/>
        <a:defRPr sz="1200" kern="1200" baseline="0">
          <a:solidFill>
            <a:srgbClr val="696A6D"/>
          </a:solidFill>
          <a:latin typeface="+mn-lt"/>
          <a:ea typeface="Franklin Gothic Medium" charset="0"/>
          <a:cs typeface="Franklin Gothic Medium" charset="0"/>
        </a:defRPr>
      </a:lvl3pPr>
      <a:lvl4pPr marL="1539875" indent="-168275" algn="l" defTabSz="457200" rtl="0" fontAlgn="base">
        <a:spcBef>
          <a:spcPct val="20000"/>
        </a:spcBef>
        <a:spcAft>
          <a:spcPct val="0"/>
        </a:spcAft>
        <a:buFont typeface="Arial" charset="0"/>
        <a:buChar char="–"/>
        <a:defRPr sz="1400" kern="1200">
          <a:solidFill>
            <a:schemeClr val="tx1"/>
          </a:solidFill>
          <a:latin typeface="Franklin Gothic Book" charset="0"/>
          <a:ea typeface="Franklin Gothic Book" charset="0"/>
          <a:cs typeface="Franklin Gothic Book" charset="0"/>
        </a:defRPr>
      </a:lvl4pPr>
      <a:lvl5pPr marL="1998663" indent="-169863" algn="l" defTabSz="457200" rtl="0" fontAlgn="base">
        <a:spcBef>
          <a:spcPct val="20000"/>
        </a:spcBef>
        <a:spcAft>
          <a:spcPct val="0"/>
        </a:spcAft>
        <a:buFont typeface="Arial" charset="0"/>
        <a:buChar char="»"/>
        <a:defRPr sz="1400" kern="1200">
          <a:solidFill>
            <a:schemeClr val="tx1"/>
          </a:solidFill>
          <a:latin typeface="Franklin Gothic Book" charset="0"/>
          <a:ea typeface="Franklin Gothic Book" charset="0"/>
          <a:cs typeface="Franklin Gothic Book"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0.xml"/><Relationship Id="rId1" Type="http://schemas.openxmlformats.org/officeDocument/2006/relationships/slideLayout" Target="../slideLayouts/slideLayout9.xml"/><Relationship Id="rId4" Type="http://schemas.openxmlformats.org/officeDocument/2006/relationships/image" Target="../media/image23.wmf"/></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0.xml"/><Relationship Id="rId1" Type="http://schemas.openxmlformats.org/officeDocument/2006/relationships/video" Target="file:///C:\HM%20II%20Clinical%20Operation%20and%20Patient%20Management%20with%20GGSC%20104249B\pump%20overview.wmv" TargetMode="External"/><Relationship Id="rId6" Type="http://schemas.openxmlformats.org/officeDocument/2006/relationships/image" Target="../media/image26.png"/><Relationship Id="rId5" Type="http://schemas.openxmlformats.org/officeDocument/2006/relationships/image" Target="../media/image25.jpeg"/><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10.xml"/><Relationship Id="rId4" Type="http://schemas.openxmlformats.org/officeDocument/2006/relationships/image" Target="../media/image28.jpeg"/></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image" Target="../media/image36.png"/></Relationships>
</file>

<file path=ppt/slides/_rels/slide2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9.xml"/><Relationship Id="rId1" Type="http://schemas.openxmlformats.org/officeDocument/2006/relationships/slideLayout" Target="../slideLayouts/slideLayout10.xml"/><Relationship Id="rId4" Type="http://schemas.openxmlformats.org/officeDocument/2006/relationships/image" Target="../media/image38.jpeg"/></Relationships>
</file>

<file path=ppt/slides/_rels/slide2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emf"/><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5.xml"/><Relationship Id="rId1" Type="http://schemas.openxmlformats.org/officeDocument/2006/relationships/slideLayout" Target="../slideLayouts/slideLayout12.xml"/><Relationship Id="rId5" Type="http://schemas.openxmlformats.org/officeDocument/2006/relationships/image" Target="../media/image48.png"/><Relationship Id="rId4" Type="http://schemas.openxmlformats.org/officeDocument/2006/relationships/image" Target="../media/image47.png"/></Relationships>
</file>

<file path=ppt/slides/_rels/slide3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image" Target="../media/image47.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3.xml"/><Relationship Id="rId4" Type="http://schemas.openxmlformats.org/officeDocument/2006/relationships/image" Target="../media/image59.jpeg"/></Relationships>
</file>

<file path=ppt/slides/_rels/slide4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3.xml"/><Relationship Id="rId4" Type="http://schemas.openxmlformats.org/officeDocument/2006/relationships/image" Target="../media/image62.jpeg"/></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hyperlink" Target="http://www.thoratec.com/" TargetMode="External"/><Relationship Id="rId2" Type="http://schemas.openxmlformats.org/officeDocument/2006/relationships/hyperlink" Target="http://www.syncardia.com/" TargetMode="External"/><Relationship Id="rId1" Type="http://schemas.openxmlformats.org/officeDocument/2006/relationships/slideLayout" Target="../slideLayouts/slideLayout3.xml"/><Relationship Id="rId6" Type="http://schemas.openxmlformats.org/officeDocument/2006/relationships/hyperlink" Target="http://images.google.com/imgres?imgurl=http://ih.fotothing.com/76583.jpg&amp;imgrefurl=http://investorshub.advfn.com/boards/board.aspx%3Fboard_id%3D15039&amp;usg=__Zy57erBfrT-LEWlcGXeSsP7r_pI=&amp;h=300&amp;w=381&amp;sz=18&amp;hl=en&amp;start=4&amp;tbnid=4ks30ED4BBCQcM:&amp;tbnh=97&amp;tbnw=123&amp;prev=/images%3Fq%3Dheartware%26gbv%3D2%26hl%3Den%26rlz%3D1T4ADBF_enUS320US321" TargetMode="External"/><Relationship Id="rId5" Type="http://schemas.openxmlformats.org/officeDocument/2006/relationships/hyperlink" Target="http://www.mylvad.com/" TargetMode="External"/><Relationship Id="rId4" Type="http://schemas.openxmlformats.org/officeDocument/2006/relationships/hyperlink" Target="http://www.heartware.com/" TargetMode="Externa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0.xml"/><Relationship Id="rId6" Type="http://schemas.openxmlformats.org/officeDocument/2006/relationships/image" Target="../media/image17.png"/><Relationship Id="rId5" Type="http://schemas.openxmlformats.org/officeDocument/2006/relationships/image" Target="../media/image16.tiff"/><Relationship Id="rId4" Type="http://schemas.openxmlformats.org/officeDocument/2006/relationships/image" Target="../media/image15.tiff"/></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ctrTitle"/>
          </p:nvPr>
        </p:nvSpPr>
        <p:spPr>
          <a:xfrm>
            <a:off x="1522476" y="3284677"/>
            <a:ext cx="5374265" cy="993446"/>
          </a:xfrm>
        </p:spPr>
        <p:txBody>
          <a:bodyPr/>
          <a:lstStyle/>
          <a:p>
            <a:pPr algn="ctr"/>
            <a:r>
              <a:rPr lang="en-US" altLang="en-US" sz="3200" dirty="0"/>
              <a:t>Mechanical Circulatory </a:t>
            </a:r>
            <a:br>
              <a:rPr lang="en-US" altLang="en-US" sz="3200" dirty="0"/>
            </a:br>
            <a:r>
              <a:rPr lang="en-US" altLang="en-US" sz="3200" dirty="0"/>
              <a:t>Assist Devices</a:t>
            </a:r>
            <a:br>
              <a:rPr lang="en-US" altLang="en-US" sz="3200" dirty="0"/>
            </a:br>
            <a:br>
              <a:rPr lang="en-US" altLang="en-US" sz="3200" dirty="0"/>
            </a:br>
            <a:br>
              <a:rPr lang="en-US" altLang="en-US" sz="3200" dirty="0"/>
            </a:br>
            <a:br>
              <a:rPr lang="en-US" altLang="en-US" sz="3200" dirty="0"/>
            </a:br>
            <a:r>
              <a:rPr lang="en-US" altLang="en-US" sz="1800"/>
              <a:t>Lisa Dunnivant, BSN, RN, CCRN</a:t>
            </a:r>
            <a:br>
              <a:rPr lang="en-US" altLang="en-US" sz="1800" dirty="0"/>
            </a:br>
            <a:r>
              <a:rPr lang="en-US" altLang="en-US" sz="1600" dirty="0"/>
              <a:t>April 23, 2026</a:t>
            </a:r>
          </a:p>
        </p:txBody>
      </p:sp>
    </p:spTree>
    <p:extLst>
      <p:ext uri="{BB962C8B-B14F-4D97-AF65-F5344CB8AC3E}">
        <p14:creationId xmlns:p14="http://schemas.microsoft.com/office/powerpoint/2010/main" val="962126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76351-CA99-1FAD-F0DB-754405D1E838}"/>
              </a:ext>
            </a:extLst>
          </p:cNvPr>
          <p:cNvSpPr>
            <a:spLocks noGrp="1"/>
          </p:cNvSpPr>
          <p:nvPr>
            <p:ph type="title"/>
          </p:nvPr>
        </p:nvSpPr>
        <p:spPr/>
        <p:txBody>
          <a:bodyPr/>
          <a:lstStyle/>
          <a:p>
            <a:pPr eaLnBrk="1" hangingPunct="1">
              <a:defRPr/>
            </a:pPr>
            <a:r>
              <a:rPr lang="en-US" sz="3000" dirty="0"/>
              <a:t>Indications for Use</a:t>
            </a:r>
          </a:p>
        </p:txBody>
      </p:sp>
      <p:sp>
        <p:nvSpPr>
          <p:cNvPr id="19458" name="AutoShape 3">
            <a:extLst>
              <a:ext uri="{FF2B5EF4-FFF2-40B4-BE49-F238E27FC236}">
                <a16:creationId xmlns:a16="http://schemas.microsoft.com/office/drawing/2014/main" id="{5FE7F764-6CB6-794B-DB9C-961C01FB2A4D}"/>
              </a:ext>
            </a:extLst>
          </p:cNvPr>
          <p:cNvSpPr>
            <a:spLocks noGrp="1" noChangeAspect="1" noChangeArrowheads="1"/>
          </p:cNvSpPr>
          <p:nvPr>
            <p:ph type="body" sz="quarter" idx="11"/>
          </p:nvPr>
        </p:nvSpPr>
        <p:spPr>
          <a:xfrm>
            <a:off x="1902619" y="1603772"/>
            <a:ext cx="5350669" cy="3232547"/>
          </a:xfrm>
        </p:spPr>
        <p:txBody>
          <a:bodyPr/>
          <a:lstStyle/>
          <a:p>
            <a:pPr marL="171450" indent="-171450">
              <a:defRPr/>
            </a:pPr>
            <a:r>
              <a:rPr lang="en-US" altLang="en-US" sz="1650" b="1" dirty="0">
                <a:solidFill>
                  <a:schemeClr val="tx1"/>
                </a:solidFill>
                <a:ea typeface="Franklin Gothic Medium" pitchFamily="34" charset="0"/>
                <a:cs typeface="Franklin Gothic Medium" pitchFamily="34" charset="0"/>
              </a:rPr>
              <a:t>Bridge to Recovery/Decision (BTR/BTD)</a:t>
            </a:r>
          </a:p>
          <a:p>
            <a:pPr lvl="2" indent="-171450">
              <a:buFont typeface="Wingdings" panose="05000000000000000000" pitchFamily="2" charset="2"/>
              <a:buChar char="§"/>
              <a:defRPr/>
            </a:pPr>
            <a:r>
              <a:rPr lang="en-US" altLang="en-US" sz="1500" dirty="0">
                <a:solidFill>
                  <a:schemeClr val="tx1"/>
                </a:solidFill>
                <a:ea typeface="Franklin Gothic Medium" pitchFamily="34" charset="0"/>
                <a:cs typeface="Franklin Gothic Medium" pitchFamily="34" charset="0"/>
              </a:rPr>
              <a:t>Post cardiotomy Shock </a:t>
            </a:r>
          </a:p>
          <a:p>
            <a:pPr lvl="2" indent="-171450">
              <a:buFont typeface="Wingdings" panose="05000000000000000000" pitchFamily="2" charset="2"/>
              <a:buChar char="§"/>
              <a:defRPr/>
            </a:pPr>
            <a:r>
              <a:rPr lang="en-US" altLang="en-US" sz="1500" dirty="0">
                <a:solidFill>
                  <a:schemeClr val="tx1"/>
                </a:solidFill>
                <a:ea typeface="Franklin Gothic Medium" pitchFamily="34" charset="0"/>
                <a:cs typeface="Franklin Gothic Medium" pitchFamily="34" charset="0"/>
              </a:rPr>
              <a:t>Acute MI</a:t>
            </a:r>
          </a:p>
          <a:p>
            <a:pPr lvl="2" indent="-171450">
              <a:buFont typeface="Wingdings" panose="05000000000000000000" pitchFamily="2" charset="2"/>
              <a:buChar char="§"/>
              <a:defRPr/>
            </a:pPr>
            <a:r>
              <a:rPr lang="en-US" altLang="en-US" sz="1500" dirty="0">
                <a:solidFill>
                  <a:schemeClr val="tx1"/>
                </a:solidFill>
                <a:ea typeface="Franklin Gothic Medium" pitchFamily="34" charset="0"/>
                <a:cs typeface="Franklin Gothic Medium" pitchFamily="34" charset="0"/>
              </a:rPr>
              <a:t>Cardiac Disorders such as Viral Myocarditis</a:t>
            </a:r>
          </a:p>
          <a:p>
            <a:pPr marL="171450" indent="-171450">
              <a:defRPr/>
            </a:pPr>
            <a:r>
              <a:rPr lang="en-US" altLang="en-US" sz="1650" b="1" dirty="0">
                <a:solidFill>
                  <a:schemeClr val="tx1"/>
                </a:solidFill>
                <a:ea typeface="Franklin Gothic Medium" pitchFamily="34" charset="0"/>
                <a:cs typeface="Franklin Gothic Medium" pitchFamily="34" charset="0"/>
              </a:rPr>
              <a:t>Bridge to Transplant (BTT)</a:t>
            </a:r>
          </a:p>
          <a:p>
            <a:pPr marL="428625" lvl="2" indent="-257175">
              <a:buFont typeface="Wingdings" panose="05000000000000000000" pitchFamily="2" charset="2"/>
              <a:buChar char="§"/>
              <a:defRPr/>
            </a:pPr>
            <a:r>
              <a:rPr lang="en-US" altLang="en-US" sz="1500" dirty="0">
                <a:solidFill>
                  <a:schemeClr val="tx1"/>
                </a:solidFill>
                <a:ea typeface="Franklin Gothic Medium" pitchFamily="34" charset="0"/>
                <a:cs typeface="Franklin Gothic Medium" pitchFamily="34" charset="0"/>
              </a:rPr>
              <a:t>Cardiomyopathies </a:t>
            </a:r>
          </a:p>
          <a:p>
            <a:pPr marL="171450" indent="-171450">
              <a:defRPr/>
            </a:pPr>
            <a:r>
              <a:rPr lang="en-US" altLang="en-US" sz="1650" b="1" dirty="0">
                <a:solidFill>
                  <a:schemeClr val="tx1"/>
                </a:solidFill>
                <a:ea typeface="Franklin Gothic Medium" pitchFamily="34" charset="0"/>
                <a:cs typeface="Franklin Gothic Medium" pitchFamily="34" charset="0"/>
              </a:rPr>
              <a:t>Destination Therapy</a:t>
            </a:r>
            <a:r>
              <a:rPr lang="en-US" altLang="en-US" sz="1650" dirty="0">
                <a:solidFill>
                  <a:schemeClr val="tx1"/>
                </a:solidFill>
                <a:ea typeface="Franklin Gothic Medium" pitchFamily="34" charset="0"/>
                <a:cs typeface="Franklin Gothic Medium" pitchFamily="34" charset="0"/>
              </a:rPr>
              <a:t>  </a:t>
            </a:r>
            <a:r>
              <a:rPr lang="en-US" altLang="en-US" sz="1650" b="1" dirty="0">
                <a:solidFill>
                  <a:schemeClr val="tx1"/>
                </a:solidFill>
                <a:ea typeface="Franklin Gothic Medium" pitchFamily="34" charset="0"/>
                <a:cs typeface="Franklin Gothic Medium" pitchFamily="34" charset="0"/>
              </a:rPr>
              <a:t>(DT)–</a:t>
            </a:r>
            <a:r>
              <a:rPr lang="en-US" altLang="en-US" sz="1650" dirty="0">
                <a:solidFill>
                  <a:schemeClr val="tx1"/>
                </a:solidFill>
                <a:ea typeface="Franklin Gothic Medium" pitchFamily="34" charset="0"/>
                <a:cs typeface="Franklin Gothic Medium" pitchFamily="34" charset="0"/>
              </a:rPr>
              <a:t> </a:t>
            </a:r>
            <a:r>
              <a:rPr lang="en-US" altLang="en-US" sz="1500" dirty="0">
                <a:solidFill>
                  <a:schemeClr val="tx1"/>
                </a:solidFill>
                <a:ea typeface="Franklin Gothic Medium" pitchFamily="34" charset="0"/>
                <a:cs typeface="Franklin Gothic Medium" pitchFamily="34" charset="0"/>
              </a:rPr>
              <a:t>improve quality of life when not a transplant candidate</a:t>
            </a:r>
          </a:p>
        </p:txBody>
      </p:sp>
    </p:spTree>
  </p:cSld>
  <p:clrMapOvr>
    <a:masterClrMapping/>
  </p:clrMapOvr>
  <p:transition advTm="86368"/>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82" name="Rectangle 2"/>
          <p:cNvSpPr>
            <a:spLocks noGrp="1" noChangeArrowheads="1"/>
          </p:cNvSpPr>
          <p:nvPr>
            <p:ph type="title"/>
          </p:nvPr>
        </p:nvSpPr>
        <p:spPr>
          <a:xfrm>
            <a:off x="146423" y="4211052"/>
            <a:ext cx="7251049" cy="796835"/>
          </a:xfrm>
        </p:spPr>
        <p:txBody>
          <a:bodyPr/>
          <a:lstStyle/>
          <a:p>
            <a:pPr algn="ctr" eaLnBrk="1" hangingPunct="1">
              <a:defRPr/>
            </a:pPr>
            <a:r>
              <a:rPr lang="en-US" sz="3200" dirty="0"/>
              <a:t>Not everyone can get a VAD!!</a:t>
            </a:r>
            <a:r>
              <a:rPr lang="en-US" sz="2800" b="1" dirty="0">
                <a:effectLst>
                  <a:outerShdw blurRad="38100" dist="38100" dir="2700000" algn="tl">
                    <a:srgbClr val="C0C0C0"/>
                  </a:outerShdw>
                </a:effectLst>
              </a:rPr>
              <a:t>	</a:t>
            </a:r>
          </a:p>
        </p:txBody>
      </p:sp>
      <p:sp>
        <p:nvSpPr>
          <p:cNvPr id="60419"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ct val="95000"/>
              </a:lnSpc>
              <a:spcBef>
                <a:spcPct val="40000"/>
              </a:spcBef>
              <a:buClr>
                <a:schemeClr val="tx2"/>
              </a:buClr>
              <a:buChar char="•"/>
              <a:defRPr sz="3000">
                <a:solidFill>
                  <a:schemeClr val="tx1"/>
                </a:solidFill>
                <a:latin typeface="Franklin Gothic Book" pitchFamily="34" charset="0"/>
              </a:defRPr>
            </a:lvl1pPr>
            <a:lvl2pPr marL="742950" indent="-285750" eaLnBrk="0" hangingPunct="0">
              <a:lnSpc>
                <a:spcPct val="95000"/>
              </a:lnSpc>
              <a:spcBef>
                <a:spcPct val="20000"/>
              </a:spcBef>
              <a:buChar char="–"/>
              <a:defRPr sz="2800">
                <a:solidFill>
                  <a:schemeClr val="tx1"/>
                </a:solidFill>
                <a:latin typeface="Franklin Gothic Book" pitchFamily="34" charset="0"/>
              </a:defRPr>
            </a:lvl2pPr>
            <a:lvl3pPr marL="1143000" indent="-228600" eaLnBrk="0" hangingPunct="0">
              <a:lnSpc>
                <a:spcPct val="95000"/>
              </a:lnSpc>
              <a:spcBef>
                <a:spcPct val="20000"/>
              </a:spcBef>
              <a:buChar char="•"/>
              <a:defRPr sz="2600">
                <a:solidFill>
                  <a:schemeClr val="tx1"/>
                </a:solidFill>
                <a:latin typeface="Franklin Gothic Book" pitchFamily="34" charset="0"/>
              </a:defRPr>
            </a:lvl3pPr>
            <a:lvl4pPr marL="1600200" indent="-228600" eaLnBrk="0" hangingPunct="0">
              <a:lnSpc>
                <a:spcPct val="95000"/>
              </a:lnSpc>
              <a:spcBef>
                <a:spcPct val="20000"/>
              </a:spcBef>
              <a:buChar char="–"/>
              <a:defRPr sz="2400">
                <a:solidFill>
                  <a:schemeClr val="tx1"/>
                </a:solidFill>
                <a:latin typeface="Franklin Gothic Book" pitchFamily="34" charset="0"/>
              </a:defRPr>
            </a:lvl4pPr>
            <a:lvl5pPr marL="2057400" indent="-228600" eaLnBrk="0" hangingPunct="0">
              <a:lnSpc>
                <a:spcPct val="95000"/>
              </a:lnSpc>
              <a:spcBef>
                <a:spcPct val="20000"/>
              </a:spcBef>
              <a:buChar char="»"/>
              <a:defRPr sz="2400">
                <a:solidFill>
                  <a:schemeClr val="tx1"/>
                </a:solidFill>
                <a:latin typeface="Franklin Gothic Book" pitchFamily="34" charset="0"/>
              </a:defRPr>
            </a:lvl5pPr>
            <a:lvl6pPr marL="25146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6pPr>
            <a:lvl7pPr marL="29718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7pPr>
            <a:lvl8pPr marL="34290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8pPr>
            <a:lvl9pPr marL="38862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9pPr>
          </a:lstStyle>
          <a:p>
            <a:pPr eaLnBrk="1" hangingPunct="1">
              <a:lnSpc>
                <a:spcPct val="100000"/>
              </a:lnSpc>
              <a:spcBef>
                <a:spcPct val="0"/>
              </a:spcBef>
              <a:buClrTx/>
              <a:buFontTx/>
              <a:buNone/>
            </a:pPr>
            <a:fld id="{463FD484-A4F3-4BDF-8052-AC4C77197EC0}" type="slidenum">
              <a:rPr lang="en-US" altLang="en-US" sz="700" smtClean="0">
                <a:solidFill>
                  <a:srgbClr val="000000"/>
                </a:solidFill>
              </a:rPr>
              <a:pPr eaLnBrk="1" hangingPunct="1">
                <a:lnSpc>
                  <a:spcPct val="100000"/>
                </a:lnSpc>
                <a:spcBef>
                  <a:spcPct val="0"/>
                </a:spcBef>
                <a:buClrTx/>
                <a:buFontTx/>
                <a:buNone/>
              </a:pPr>
              <a:t>11</a:t>
            </a:fld>
            <a:endParaRPr lang="en-US" altLang="en-US" sz="700">
              <a:solidFill>
                <a:srgbClr val="000000"/>
              </a:solidFill>
            </a:endParaRPr>
          </a:p>
        </p:txBody>
      </p:sp>
      <p:sp>
        <p:nvSpPr>
          <p:cNvPr id="60421" name="Rectangle 3"/>
          <p:cNvSpPr>
            <a:spLocks noGrp="1" noChangeArrowheads="1"/>
          </p:cNvSpPr>
          <p:nvPr>
            <p:ph type="body" sz="quarter" idx="11"/>
          </p:nvPr>
        </p:nvSpPr>
        <p:spPr>
          <a:xfrm>
            <a:off x="1053360" y="783758"/>
            <a:ext cx="7133900" cy="3232554"/>
          </a:xfrm>
        </p:spPr>
        <p:txBody>
          <a:bodyPr/>
          <a:lstStyle/>
          <a:p>
            <a:pPr marL="222250" indent="-222250" eaLnBrk="1" hangingPunct="1"/>
            <a:r>
              <a:rPr lang="en-US" altLang="en-US" sz="2400" dirty="0">
                <a:solidFill>
                  <a:schemeClr val="tx1"/>
                </a:solidFill>
              </a:rPr>
              <a:t>Clinical inclusion/exclusion criteria</a:t>
            </a:r>
          </a:p>
          <a:p>
            <a:pPr marL="622300" lvl="1" indent="-222250" eaLnBrk="1" hangingPunct="1"/>
            <a:r>
              <a:rPr lang="en-US" altLang="en-US" sz="2400" dirty="0">
                <a:solidFill>
                  <a:schemeClr val="tx1"/>
                </a:solidFill>
              </a:rPr>
              <a:t>BTT </a:t>
            </a:r>
          </a:p>
          <a:p>
            <a:pPr marL="622300" lvl="1" indent="-222250" eaLnBrk="1" hangingPunct="1"/>
            <a:r>
              <a:rPr lang="en-US" altLang="en-US" sz="2400" dirty="0">
                <a:solidFill>
                  <a:schemeClr val="tx1"/>
                </a:solidFill>
              </a:rPr>
              <a:t>DT </a:t>
            </a:r>
          </a:p>
          <a:p>
            <a:pPr marL="222250" indent="-222250" eaLnBrk="1" hangingPunct="1"/>
            <a:r>
              <a:rPr lang="en-US" altLang="en-US" sz="2400" dirty="0">
                <a:solidFill>
                  <a:schemeClr val="tx1"/>
                </a:solidFill>
              </a:rPr>
              <a:t>Psychosocial Evaluation </a:t>
            </a:r>
          </a:p>
          <a:p>
            <a:pPr marL="222250" indent="-222250" eaLnBrk="1" hangingPunct="1"/>
            <a:r>
              <a:rPr lang="en-US" altLang="en-US" sz="2400" dirty="0">
                <a:solidFill>
                  <a:schemeClr val="tx1"/>
                </a:solidFill>
              </a:rPr>
              <a:t>Pre-VAD meeting with the VAD team</a:t>
            </a:r>
          </a:p>
          <a:p>
            <a:pPr marL="622300" lvl="1" indent="-222250" eaLnBrk="1" hangingPunct="1"/>
            <a:r>
              <a:rPr lang="en-US" altLang="en-US" sz="2400" dirty="0">
                <a:solidFill>
                  <a:schemeClr val="tx1"/>
                </a:solidFill>
              </a:rPr>
              <a:t>Dependable caregiver support </a:t>
            </a:r>
          </a:p>
          <a:p>
            <a:pPr marL="222250" indent="-222250" eaLnBrk="1" hangingPunct="1"/>
            <a:r>
              <a:rPr lang="en-US" altLang="en-US" sz="2400" dirty="0">
                <a:solidFill>
                  <a:schemeClr val="tx1"/>
                </a:solidFill>
              </a:rPr>
              <a:t>Presented to Advance Heart Care Board for acceptance for BTT/DT VAD</a:t>
            </a:r>
          </a:p>
          <a:p>
            <a:pPr marL="222250" indent="-222250" eaLnBrk="1" hangingPunct="1">
              <a:buFontTx/>
              <a:buNone/>
            </a:pPr>
            <a:endParaRPr lang="en-US" altLang="en-US" sz="2400" i="1" dirty="0">
              <a:solidFill>
                <a:schemeClr val="tx1"/>
              </a:solidFill>
            </a:endParaRPr>
          </a:p>
        </p:txBody>
      </p:sp>
      <p:sp>
        <p:nvSpPr>
          <p:cNvPr id="60418" name="Date Placeholder 1"/>
          <p:cNvSpPr>
            <a:spLocks noGrp="1"/>
          </p:cNvSpPr>
          <p:nvPr>
            <p:ph type="dt" sz="quarter" idx="4294967295"/>
          </p:nvPr>
        </p:nvSpPr>
        <p:spPr>
          <a:xfrm>
            <a:off x="0" y="4767263"/>
            <a:ext cx="2133600" cy="27463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ct val="95000"/>
              </a:lnSpc>
              <a:spcBef>
                <a:spcPct val="40000"/>
              </a:spcBef>
              <a:buClr>
                <a:schemeClr val="tx2"/>
              </a:buClr>
              <a:buChar char="•"/>
              <a:defRPr sz="3000">
                <a:solidFill>
                  <a:schemeClr val="tx1"/>
                </a:solidFill>
                <a:latin typeface="Franklin Gothic Book" pitchFamily="34" charset="0"/>
              </a:defRPr>
            </a:lvl1pPr>
            <a:lvl2pPr marL="742950" indent="-285750" eaLnBrk="0" hangingPunct="0">
              <a:lnSpc>
                <a:spcPct val="95000"/>
              </a:lnSpc>
              <a:spcBef>
                <a:spcPct val="20000"/>
              </a:spcBef>
              <a:buChar char="–"/>
              <a:defRPr sz="2800">
                <a:solidFill>
                  <a:schemeClr val="tx1"/>
                </a:solidFill>
                <a:latin typeface="Franklin Gothic Book" pitchFamily="34" charset="0"/>
              </a:defRPr>
            </a:lvl2pPr>
            <a:lvl3pPr marL="1143000" indent="-228600" eaLnBrk="0" hangingPunct="0">
              <a:lnSpc>
                <a:spcPct val="95000"/>
              </a:lnSpc>
              <a:spcBef>
                <a:spcPct val="20000"/>
              </a:spcBef>
              <a:buChar char="•"/>
              <a:defRPr sz="2600">
                <a:solidFill>
                  <a:schemeClr val="tx1"/>
                </a:solidFill>
                <a:latin typeface="Franklin Gothic Book" pitchFamily="34" charset="0"/>
              </a:defRPr>
            </a:lvl3pPr>
            <a:lvl4pPr marL="1600200" indent="-228600" eaLnBrk="0" hangingPunct="0">
              <a:lnSpc>
                <a:spcPct val="95000"/>
              </a:lnSpc>
              <a:spcBef>
                <a:spcPct val="20000"/>
              </a:spcBef>
              <a:buChar char="–"/>
              <a:defRPr sz="2400">
                <a:solidFill>
                  <a:schemeClr val="tx1"/>
                </a:solidFill>
                <a:latin typeface="Franklin Gothic Book" pitchFamily="34" charset="0"/>
              </a:defRPr>
            </a:lvl4pPr>
            <a:lvl5pPr marL="2057400" indent="-228600" eaLnBrk="0" hangingPunct="0">
              <a:lnSpc>
                <a:spcPct val="95000"/>
              </a:lnSpc>
              <a:spcBef>
                <a:spcPct val="20000"/>
              </a:spcBef>
              <a:buChar char="»"/>
              <a:defRPr sz="2400">
                <a:solidFill>
                  <a:schemeClr val="tx1"/>
                </a:solidFill>
                <a:latin typeface="Franklin Gothic Book" pitchFamily="34" charset="0"/>
              </a:defRPr>
            </a:lvl5pPr>
            <a:lvl6pPr marL="25146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6pPr>
            <a:lvl7pPr marL="29718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7pPr>
            <a:lvl8pPr marL="34290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8pPr>
            <a:lvl9pPr marL="38862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9pPr>
          </a:lstStyle>
          <a:p>
            <a:pPr eaLnBrk="1" hangingPunct="1">
              <a:lnSpc>
                <a:spcPct val="100000"/>
              </a:lnSpc>
              <a:spcBef>
                <a:spcPct val="0"/>
              </a:spcBef>
              <a:buClrTx/>
              <a:buFontTx/>
              <a:buNone/>
            </a:pPr>
            <a:fld id="{637498FE-4E53-412B-9662-EB25DFFC6F79}" type="datetime1">
              <a:rPr lang="en-US" altLang="en-US" sz="700" smtClean="0">
                <a:solidFill>
                  <a:srgbClr val="000000"/>
                </a:solidFill>
              </a:rPr>
              <a:pPr eaLnBrk="1" hangingPunct="1">
                <a:lnSpc>
                  <a:spcPct val="100000"/>
                </a:lnSpc>
                <a:spcBef>
                  <a:spcPct val="0"/>
                </a:spcBef>
                <a:buClrTx/>
                <a:buFontTx/>
                <a:buNone/>
              </a:pPr>
              <a:t>4/10/2026</a:t>
            </a:fld>
            <a:endParaRPr lang="en-US" altLang="en-US" sz="700">
              <a:solidFill>
                <a:srgbClr val="000000"/>
              </a:solidFill>
            </a:endParaRPr>
          </a:p>
        </p:txBody>
      </p:sp>
      <p:sp>
        <p:nvSpPr>
          <p:cNvPr id="60422" name="Rectangle 5"/>
          <p:cNvSpPr>
            <a:spLocks noChangeArrowheads="1"/>
          </p:cNvSpPr>
          <p:nvPr/>
        </p:nvSpPr>
        <p:spPr bwMode="auto">
          <a:xfrm>
            <a:off x="2137193" y="11155"/>
            <a:ext cx="716756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ct val="95000"/>
              </a:lnSpc>
              <a:spcBef>
                <a:spcPct val="40000"/>
              </a:spcBef>
              <a:buClr>
                <a:schemeClr val="tx2"/>
              </a:buClr>
              <a:buChar char="•"/>
              <a:defRPr sz="3000">
                <a:solidFill>
                  <a:schemeClr val="tx1"/>
                </a:solidFill>
                <a:latin typeface="Franklin Gothic Book" pitchFamily="34" charset="0"/>
              </a:defRPr>
            </a:lvl1pPr>
            <a:lvl2pPr marL="742950" indent="-285750" eaLnBrk="0" hangingPunct="0">
              <a:lnSpc>
                <a:spcPct val="95000"/>
              </a:lnSpc>
              <a:spcBef>
                <a:spcPct val="20000"/>
              </a:spcBef>
              <a:buChar char="–"/>
              <a:defRPr sz="2800">
                <a:solidFill>
                  <a:schemeClr val="tx1"/>
                </a:solidFill>
                <a:latin typeface="Franklin Gothic Book" pitchFamily="34" charset="0"/>
              </a:defRPr>
            </a:lvl2pPr>
            <a:lvl3pPr marL="1143000" indent="-228600" eaLnBrk="0" hangingPunct="0">
              <a:lnSpc>
                <a:spcPct val="95000"/>
              </a:lnSpc>
              <a:spcBef>
                <a:spcPct val="20000"/>
              </a:spcBef>
              <a:buChar char="•"/>
              <a:defRPr sz="2600">
                <a:solidFill>
                  <a:schemeClr val="tx1"/>
                </a:solidFill>
                <a:latin typeface="Franklin Gothic Book" pitchFamily="34" charset="0"/>
              </a:defRPr>
            </a:lvl3pPr>
            <a:lvl4pPr marL="1600200" indent="-228600" eaLnBrk="0" hangingPunct="0">
              <a:lnSpc>
                <a:spcPct val="95000"/>
              </a:lnSpc>
              <a:spcBef>
                <a:spcPct val="20000"/>
              </a:spcBef>
              <a:buChar char="–"/>
              <a:defRPr sz="2400">
                <a:solidFill>
                  <a:schemeClr val="tx1"/>
                </a:solidFill>
                <a:latin typeface="Franklin Gothic Book" pitchFamily="34" charset="0"/>
              </a:defRPr>
            </a:lvl4pPr>
            <a:lvl5pPr marL="2057400" indent="-228600" eaLnBrk="0" hangingPunct="0">
              <a:lnSpc>
                <a:spcPct val="95000"/>
              </a:lnSpc>
              <a:spcBef>
                <a:spcPct val="20000"/>
              </a:spcBef>
              <a:buChar char="»"/>
              <a:defRPr sz="2400">
                <a:solidFill>
                  <a:schemeClr val="tx1"/>
                </a:solidFill>
                <a:latin typeface="Franklin Gothic Book" pitchFamily="34" charset="0"/>
              </a:defRPr>
            </a:lvl5pPr>
            <a:lvl6pPr marL="25146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6pPr>
            <a:lvl7pPr marL="29718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7pPr>
            <a:lvl8pPr marL="34290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8pPr>
            <a:lvl9pPr marL="38862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9pPr>
          </a:lstStyle>
          <a:p>
            <a:pPr eaLnBrk="1" hangingPunct="1">
              <a:lnSpc>
                <a:spcPct val="100000"/>
              </a:lnSpc>
              <a:spcBef>
                <a:spcPct val="0"/>
              </a:spcBef>
              <a:buClrTx/>
              <a:buFontTx/>
              <a:buNone/>
            </a:pPr>
            <a:r>
              <a:rPr lang="en-US" altLang="en-US" sz="3600" dirty="0">
                <a:solidFill>
                  <a:srgbClr val="B30838"/>
                </a:solidFill>
                <a:latin typeface="Times New Roman" pitchFamily="18" charset="0"/>
                <a:cs typeface="Times New Roman" pitchFamily="18" charset="0"/>
              </a:rPr>
              <a:t>Advanced Therapy Evaluation</a:t>
            </a:r>
          </a:p>
        </p:txBody>
      </p:sp>
    </p:spTree>
    <p:extLst>
      <p:ext uri="{BB962C8B-B14F-4D97-AF65-F5344CB8AC3E}">
        <p14:creationId xmlns:p14="http://schemas.microsoft.com/office/powerpoint/2010/main" val="3722973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1F034-B9F7-7B93-0C36-6385DABB6B26}"/>
              </a:ext>
            </a:extLst>
          </p:cNvPr>
          <p:cNvSpPr>
            <a:spLocks noGrp="1"/>
          </p:cNvSpPr>
          <p:nvPr>
            <p:ph type="title"/>
          </p:nvPr>
        </p:nvSpPr>
        <p:spPr>
          <a:xfrm>
            <a:off x="2646760" y="659607"/>
            <a:ext cx="5437584" cy="735806"/>
          </a:xfrm>
        </p:spPr>
        <p:txBody>
          <a:bodyPr/>
          <a:lstStyle/>
          <a:p>
            <a:pPr eaLnBrk="1" hangingPunct="1">
              <a:defRPr/>
            </a:pPr>
            <a:r>
              <a:rPr lang="en-US" sz="3000" dirty="0"/>
              <a:t>Contraindications for VAD</a:t>
            </a:r>
          </a:p>
        </p:txBody>
      </p:sp>
      <p:sp>
        <p:nvSpPr>
          <p:cNvPr id="29699" name="AutoShape 3">
            <a:extLst>
              <a:ext uri="{FF2B5EF4-FFF2-40B4-BE49-F238E27FC236}">
                <a16:creationId xmlns:a16="http://schemas.microsoft.com/office/drawing/2014/main" id="{636648A1-974B-A267-D4D7-14ACA4113C0F}"/>
              </a:ext>
            </a:extLst>
          </p:cNvPr>
          <p:cNvSpPr>
            <a:spLocks noGrp="1" noChangeAspect="1"/>
          </p:cNvSpPr>
          <p:nvPr>
            <p:ph type="body" sz="quarter" idx="11"/>
          </p:nvPr>
        </p:nvSpPr>
        <p:spPr>
          <a:xfrm>
            <a:off x="1902619" y="1603772"/>
            <a:ext cx="5350669" cy="3232547"/>
          </a:xfrm>
        </p:spPr>
        <p:txBody>
          <a:bodyPr/>
          <a:lstStyle/>
          <a:p>
            <a:pPr marL="171450" indent="-171450">
              <a:spcBef>
                <a:spcPct val="0"/>
              </a:spcBef>
            </a:pPr>
            <a:r>
              <a:rPr lang="en-US" altLang="en-US" sz="2100" dirty="0">
                <a:solidFill>
                  <a:schemeClr val="tx1"/>
                </a:solidFill>
                <a:ea typeface="Franklin Gothic Medium" panose="020B0603020102020204" pitchFamily="34" charset="0"/>
                <a:cs typeface="Franklin Gothic Medium" panose="020B0603020102020204" pitchFamily="34" charset="0"/>
              </a:rPr>
              <a:t>Active Infection</a:t>
            </a:r>
          </a:p>
          <a:p>
            <a:pPr marL="171450" indent="-171450">
              <a:spcBef>
                <a:spcPct val="0"/>
              </a:spcBef>
            </a:pPr>
            <a:r>
              <a:rPr lang="en-US" altLang="en-US" sz="2100" dirty="0">
                <a:solidFill>
                  <a:schemeClr val="tx1"/>
                </a:solidFill>
                <a:ea typeface="Franklin Gothic Medium" panose="020B0603020102020204" pitchFamily="34" charset="0"/>
                <a:cs typeface="Franklin Gothic Medium" panose="020B0603020102020204" pitchFamily="34" charset="0"/>
              </a:rPr>
              <a:t>Multi-organ failure</a:t>
            </a:r>
          </a:p>
          <a:p>
            <a:pPr marL="171450" indent="-171450">
              <a:spcBef>
                <a:spcPct val="0"/>
              </a:spcBef>
            </a:pPr>
            <a:r>
              <a:rPr lang="en-US" altLang="en-US" sz="2100" dirty="0">
                <a:solidFill>
                  <a:schemeClr val="tx1"/>
                </a:solidFill>
                <a:ea typeface="Franklin Gothic Medium" panose="020B0603020102020204" pitchFamily="34" charset="0"/>
                <a:cs typeface="Franklin Gothic Medium" panose="020B0603020102020204" pitchFamily="34" charset="0"/>
              </a:rPr>
              <a:t>History of noncompliance</a:t>
            </a:r>
          </a:p>
          <a:p>
            <a:pPr marL="171450" indent="-171450">
              <a:spcBef>
                <a:spcPct val="0"/>
              </a:spcBef>
            </a:pPr>
            <a:r>
              <a:rPr lang="en-US" altLang="en-US" sz="2100" dirty="0">
                <a:solidFill>
                  <a:schemeClr val="tx1"/>
                </a:solidFill>
                <a:ea typeface="Franklin Gothic Medium" panose="020B0603020102020204" pitchFamily="34" charset="0"/>
                <a:cs typeface="Franklin Gothic Medium" panose="020B0603020102020204" pitchFamily="34" charset="0"/>
              </a:rPr>
              <a:t>No caregiver support</a:t>
            </a:r>
          </a:p>
          <a:p>
            <a:pPr marL="171450" indent="-171450">
              <a:spcBef>
                <a:spcPct val="0"/>
              </a:spcBef>
            </a:pPr>
            <a:r>
              <a:rPr lang="en-US" altLang="en-US" sz="2100" dirty="0">
                <a:solidFill>
                  <a:schemeClr val="tx1"/>
                </a:solidFill>
                <a:ea typeface="Franklin Gothic Medium" panose="020B0603020102020204" pitchFamily="34" charset="0"/>
                <a:cs typeface="Franklin Gothic Medium" panose="020B0603020102020204" pitchFamily="34" charset="0"/>
              </a:rPr>
              <a:t>Central Nervous System damage before or during operative procedure – including cognitive impairment</a:t>
            </a:r>
          </a:p>
          <a:p>
            <a:pPr marL="171450" indent="-171450">
              <a:spcBef>
                <a:spcPct val="0"/>
              </a:spcBef>
            </a:pPr>
            <a:r>
              <a:rPr lang="en-US" altLang="en-US" sz="2100" dirty="0">
                <a:solidFill>
                  <a:schemeClr val="tx1"/>
                </a:solidFill>
                <a:ea typeface="Franklin Gothic Medium" panose="020B0603020102020204" pitchFamily="34" charset="0"/>
                <a:cs typeface="Franklin Gothic Medium" panose="020B0603020102020204" pitchFamily="34" charset="0"/>
              </a:rPr>
              <a:t>Right heart failure and arrhythmias</a:t>
            </a:r>
          </a:p>
        </p:txBody>
      </p:sp>
    </p:spTree>
  </p:cSld>
  <p:clrMapOvr>
    <a:masterClrMapping/>
  </p:clrMapOvr>
  <p:transition advTm="88432"/>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5539"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ct val="95000"/>
              </a:lnSpc>
              <a:spcBef>
                <a:spcPct val="40000"/>
              </a:spcBef>
              <a:buClr>
                <a:schemeClr val="tx2"/>
              </a:buClr>
              <a:buChar char="•"/>
              <a:defRPr sz="3000">
                <a:solidFill>
                  <a:schemeClr val="tx1"/>
                </a:solidFill>
                <a:latin typeface="Franklin Gothic Book" pitchFamily="34" charset="0"/>
              </a:defRPr>
            </a:lvl1pPr>
            <a:lvl2pPr marL="742950" indent="-285750" eaLnBrk="0" hangingPunct="0">
              <a:lnSpc>
                <a:spcPct val="95000"/>
              </a:lnSpc>
              <a:spcBef>
                <a:spcPct val="20000"/>
              </a:spcBef>
              <a:buChar char="–"/>
              <a:defRPr sz="2800">
                <a:solidFill>
                  <a:schemeClr val="tx1"/>
                </a:solidFill>
                <a:latin typeface="Franklin Gothic Book" pitchFamily="34" charset="0"/>
              </a:defRPr>
            </a:lvl2pPr>
            <a:lvl3pPr marL="1143000" indent="-228600" eaLnBrk="0" hangingPunct="0">
              <a:lnSpc>
                <a:spcPct val="95000"/>
              </a:lnSpc>
              <a:spcBef>
                <a:spcPct val="20000"/>
              </a:spcBef>
              <a:buChar char="•"/>
              <a:defRPr sz="2600">
                <a:solidFill>
                  <a:schemeClr val="tx1"/>
                </a:solidFill>
                <a:latin typeface="Franklin Gothic Book" pitchFamily="34" charset="0"/>
              </a:defRPr>
            </a:lvl3pPr>
            <a:lvl4pPr marL="1600200" indent="-228600" eaLnBrk="0" hangingPunct="0">
              <a:lnSpc>
                <a:spcPct val="95000"/>
              </a:lnSpc>
              <a:spcBef>
                <a:spcPct val="20000"/>
              </a:spcBef>
              <a:buChar char="–"/>
              <a:defRPr sz="2400">
                <a:solidFill>
                  <a:schemeClr val="tx1"/>
                </a:solidFill>
                <a:latin typeface="Franklin Gothic Book" pitchFamily="34" charset="0"/>
              </a:defRPr>
            </a:lvl4pPr>
            <a:lvl5pPr marL="2057400" indent="-228600" eaLnBrk="0" hangingPunct="0">
              <a:lnSpc>
                <a:spcPct val="95000"/>
              </a:lnSpc>
              <a:spcBef>
                <a:spcPct val="20000"/>
              </a:spcBef>
              <a:buChar char="»"/>
              <a:defRPr sz="2400">
                <a:solidFill>
                  <a:schemeClr val="tx1"/>
                </a:solidFill>
                <a:latin typeface="Franklin Gothic Book" pitchFamily="34" charset="0"/>
              </a:defRPr>
            </a:lvl5pPr>
            <a:lvl6pPr marL="25146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6pPr>
            <a:lvl7pPr marL="29718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7pPr>
            <a:lvl8pPr marL="34290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8pPr>
            <a:lvl9pPr marL="38862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9pPr>
          </a:lstStyle>
          <a:p>
            <a:pPr eaLnBrk="1" hangingPunct="1">
              <a:lnSpc>
                <a:spcPct val="100000"/>
              </a:lnSpc>
              <a:spcBef>
                <a:spcPct val="0"/>
              </a:spcBef>
              <a:buClrTx/>
              <a:buFontTx/>
              <a:buNone/>
            </a:pPr>
            <a:fld id="{6CE79199-FE1A-403B-A5ED-129B431E78CB}" type="slidenum">
              <a:rPr lang="en-US" altLang="en-US" sz="700" smtClean="0">
                <a:solidFill>
                  <a:srgbClr val="000000"/>
                </a:solidFill>
              </a:rPr>
              <a:pPr eaLnBrk="1" hangingPunct="1">
                <a:lnSpc>
                  <a:spcPct val="100000"/>
                </a:lnSpc>
                <a:spcBef>
                  <a:spcPct val="0"/>
                </a:spcBef>
                <a:buClrTx/>
                <a:buFontTx/>
                <a:buNone/>
              </a:pPr>
              <a:t>13</a:t>
            </a:fld>
            <a:endParaRPr lang="en-US" altLang="en-US" sz="700">
              <a:solidFill>
                <a:srgbClr val="000000"/>
              </a:solidFill>
            </a:endParaRPr>
          </a:p>
        </p:txBody>
      </p:sp>
      <p:sp>
        <p:nvSpPr>
          <p:cNvPr id="9220" name="AutoShape 3"/>
          <p:cNvSpPr>
            <a:spLocks noGrp="1" noChangeAspect="1" noChangeArrowheads="1"/>
          </p:cNvSpPr>
          <p:nvPr>
            <p:ph type="body" sz="quarter" idx="11"/>
          </p:nvPr>
        </p:nvSpPr>
        <p:spPr>
          <a:xfrm>
            <a:off x="2745038" y="1679284"/>
            <a:ext cx="6029230" cy="3232554"/>
          </a:xfrm>
        </p:spPr>
        <p:txBody>
          <a:bodyPr wrap="none"/>
          <a:lstStyle/>
          <a:p>
            <a:pPr eaLnBrk="1" hangingPunct="1">
              <a:lnSpc>
                <a:spcPct val="90000"/>
              </a:lnSpc>
              <a:defRPr/>
            </a:pPr>
            <a:r>
              <a:rPr lang="en-US" altLang="en-US" sz="1800" dirty="0">
                <a:solidFill>
                  <a:schemeClr val="tx1"/>
                </a:solidFill>
              </a:rPr>
              <a:t>A MCSD is designed to circulate the blood</a:t>
            </a:r>
          </a:p>
          <a:p>
            <a:pPr marL="0" indent="0" eaLnBrk="1" hangingPunct="1">
              <a:lnSpc>
                <a:spcPct val="90000"/>
              </a:lnSpc>
              <a:buFontTx/>
              <a:buNone/>
              <a:defRPr/>
            </a:pPr>
            <a:r>
              <a:rPr lang="en-US" altLang="en-US" sz="1800" dirty="0">
                <a:solidFill>
                  <a:schemeClr val="tx1"/>
                </a:solidFill>
              </a:rPr>
              <a:t>     in the body when the patient’s heart is </a:t>
            </a:r>
          </a:p>
          <a:p>
            <a:pPr marL="0" indent="0" eaLnBrk="1" hangingPunct="1">
              <a:lnSpc>
                <a:spcPct val="90000"/>
              </a:lnSpc>
              <a:buFontTx/>
              <a:buNone/>
              <a:defRPr/>
            </a:pPr>
            <a:r>
              <a:rPr lang="en-US" altLang="en-US" sz="1800" dirty="0">
                <a:solidFill>
                  <a:schemeClr val="tx1"/>
                </a:solidFill>
              </a:rPr>
              <a:t>     unable.</a:t>
            </a:r>
          </a:p>
          <a:p>
            <a:pPr eaLnBrk="1" hangingPunct="1">
              <a:lnSpc>
                <a:spcPct val="90000"/>
              </a:lnSpc>
              <a:buFont typeface="Arial" panose="020B0604020202020204" pitchFamily="34" charset="0"/>
              <a:buChar char="•"/>
              <a:defRPr/>
            </a:pPr>
            <a:r>
              <a:rPr lang="en-US" altLang="en-US" sz="1800" u="sng" dirty="0">
                <a:solidFill>
                  <a:schemeClr val="tx1"/>
                </a:solidFill>
              </a:rPr>
              <a:t>Types of Mechanical Circulatory Support Devices</a:t>
            </a:r>
          </a:p>
          <a:p>
            <a:pPr lvl="1" eaLnBrk="1" hangingPunct="1">
              <a:lnSpc>
                <a:spcPct val="150000"/>
              </a:lnSpc>
              <a:defRPr/>
            </a:pPr>
            <a:r>
              <a:rPr lang="en-US" altLang="en-US" sz="1800" dirty="0">
                <a:solidFill>
                  <a:schemeClr val="tx1"/>
                </a:solidFill>
              </a:rPr>
              <a:t>HeartMate 2/3</a:t>
            </a:r>
          </a:p>
          <a:p>
            <a:pPr lvl="1" eaLnBrk="1" hangingPunct="1">
              <a:lnSpc>
                <a:spcPct val="150000"/>
              </a:lnSpc>
              <a:defRPr/>
            </a:pPr>
            <a:r>
              <a:rPr lang="en-US" altLang="en-US" sz="1800" dirty="0" err="1">
                <a:solidFill>
                  <a:schemeClr val="tx1"/>
                </a:solidFill>
              </a:rPr>
              <a:t>HeartWare</a:t>
            </a:r>
            <a:endParaRPr lang="en-US" altLang="en-US" sz="1800" dirty="0">
              <a:solidFill>
                <a:schemeClr val="tx1"/>
              </a:solidFill>
            </a:endParaRPr>
          </a:p>
          <a:p>
            <a:pPr eaLnBrk="1" hangingPunct="1">
              <a:lnSpc>
                <a:spcPct val="90000"/>
              </a:lnSpc>
              <a:buFontTx/>
              <a:buNone/>
              <a:defRPr/>
            </a:pPr>
            <a:endParaRPr lang="en-US" altLang="en-US" sz="1800" u="sng" dirty="0">
              <a:solidFill>
                <a:schemeClr val="tx1"/>
              </a:solidFill>
              <a:latin typeface="+mj-lt"/>
            </a:endParaRPr>
          </a:p>
        </p:txBody>
      </p:sp>
      <p:sp>
        <p:nvSpPr>
          <p:cNvPr id="65538" name="Date Placeholder 1"/>
          <p:cNvSpPr>
            <a:spLocks noGrp="1"/>
          </p:cNvSpPr>
          <p:nvPr>
            <p:ph type="dt" sz="quarter" idx="4294967295"/>
          </p:nvPr>
        </p:nvSpPr>
        <p:spPr>
          <a:xfrm>
            <a:off x="0" y="4767263"/>
            <a:ext cx="2133600" cy="27463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ct val="95000"/>
              </a:lnSpc>
              <a:spcBef>
                <a:spcPct val="40000"/>
              </a:spcBef>
              <a:buClr>
                <a:schemeClr val="tx2"/>
              </a:buClr>
              <a:buChar char="•"/>
              <a:defRPr sz="3000">
                <a:solidFill>
                  <a:schemeClr val="tx1"/>
                </a:solidFill>
                <a:latin typeface="Franklin Gothic Book" pitchFamily="34" charset="0"/>
              </a:defRPr>
            </a:lvl1pPr>
            <a:lvl2pPr marL="742950" indent="-285750" eaLnBrk="0" hangingPunct="0">
              <a:lnSpc>
                <a:spcPct val="95000"/>
              </a:lnSpc>
              <a:spcBef>
                <a:spcPct val="20000"/>
              </a:spcBef>
              <a:buChar char="–"/>
              <a:defRPr sz="2800">
                <a:solidFill>
                  <a:schemeClr val="tx1"/>
                </a:solidFill>
                <a:latin typeface="Franklin Gothic Book" pitchFamily="34" charset="0"/>
              </a:defRPr>
            </a:lvl2pPr>
            <a:lvl3pPr marL="1143000" indent="-228600" eaLnBrk="0" hangingPunct="0">
              <a:lnSpc>
                <a:spcPct val="95000"/>
              </a:lnSpc>
              <a:spcBef>
                <a:spcPct val="20000"/>
              </a:spcBef>
              <a:buChar char="•"/>
              <a:defRPr sz="2600">
                <a:solidFill>
                  <a:schemeClr val="tx1"/>
                </a:solidFill>
                <a:latin typeface="Franklin Gothic Book" pitchFamily="34" charset="0"/>
              </a:defRPr>
            </a:lvl3pPr>
            <a:lvl4pPr marL="1600200" indent="-228600" eaLnBrk="0" hangingPunct="0">
              <a:lnSpc>
                <a:spcPct val="95000"/>
              </a:lnSpc>
              <a:spcBef>
                <a:spcPct val="20000"/>
              </a:spcBef>
              <a:buChar char="–"/>
              <a:defRPr sz="2400">
                <a:solidFill>
                  <a:schemeClr val="tx1"/>
                </a:solidFill>
                <a:latin typeface="Franklin Gothic Book" pitchFamily="34" charset="0"/>
              </a:defRPr>
            </a:lvl4pPr>
            <a:lvl5pPr marL="2057400" indent="-228600" eaLnBrk="0" hangingPunct="0">
              <a:lnSpc>
                <a:spcPct val="95000"/>
              </a:lnSpc>
              <a:spcBef>
                <a:spcPct val="20000"/>
              </a:spcBef>
              <a:buChar char="»"/>
              <a:defRPr sz="2400">
                <a:solidFill>
                  <a:schemeClr val="tx1"/>
                </a:solidFill>
                <a:latin typeface="Franklin Gothic Book" pitchFamily="34" charset="0"/>
              </a:defRPr>
            </a:lvl5pPr>
            <a:lvl6pPr marL="25146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6pPr>
            <a:lvl7pPr marL="29718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7pPr>
            <a:lvl8pPr marL="34290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8pPr>
            <a:lvl9pPr marL="38862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9pPr>
          </a:lstStyle>
          <a:p>
            <a:pPr eaLnBrk="1" hangingPunct="1">
              <a:lnSpc>
                <a:spcPct val="100000"/>
              </a:lnSpc>
              <a:spcBef>
                <a:spcPct val="0"/>
              </a:spcBef>
              <a:buClrTx/>
              <a:buFontTx/>
              <a:buNone/>
            </a:pPr>
            <a:fld id="{6A3BF1FE-140A-4061-B416-446DC0578EA3}" type="datetime1">
              <a:rPr lang="en-US" altLang="en-US" sz="700" smtClean="0">
                <a:solidFill>
                  <a:srgbClr val="000000"/>
                </a:solidFill>
              </a:rPr>
              <a:pPr eaLnBrk="1" hangingPunct="1">
                <a:lnSpc>
                  <a:spcPct val="100000"/>
                </a:lnSpc>
                <a:spcBef>
                  <a:spcPct val="0"/>
                </a:spcBef>
                <a:buClrTx/>
                <a:buFontTx/>
                <a:buNone/>
              </a:pPr>
              <a:t>4/10/2026</a:t>
            </a:fld>
            <a:endParaRPr lang="en-US" altLang="en-US" sz="700">
              <a:solidFill>
                <a:srgbClr val="000000"/>
              </a:solidFill>
            </a:endParaRPr>
          </a:p>
        </p:txBody>
      </p:sp>
      <p:pic>
        <p:nvPicPr>
          <p:cNvPr id="65541" name="Picture 4" descr="j0097371"/>
          <p:cNvPicPr>
            <a:picLocks noGrp="1" noChangeAspect="1" noChangeArrowheads="1"/>
          </p:cNvPicPr>
          <p:nvPr>
            <p:ph type="clipArt" sz="half" idx="4294967295"/>
          </p:nvPr>
        </p:nvPicPr>
        <p:blipFill>
          <a:blip r:embed="rId3" cstate="print">
            <a:extLst>
              <a:ext uri="{28A0092B-C50C-407E-A947-70E740481C1C}">
                <a14:useLocalDpi xmlns:a14="http://schemas.microsoft.com/office/drawing/2010/main" val="0"/>
              </a:ext>
            </a:extLst>
          </a:blip>
          <a:srcRect/>
          <a:stretch>
            <a:fillRect/>
          </a:stretch>
        </p:blipFill>
        <p:spPr>
          <a:xfrm>
            <a:off x="212433" y="1527307"/>
            <a:ext cx="2514600" cy="3143250"/>
          </a:xfrm>
          <a:noFill/>
        </p:spPr>
      </p:pic>
      <p:sp>
        <p:nvSpPr>
          <p:cNvPr id="65542" name="Rectangle 4"/>
          <p:cNvSpPr>
            <a:spLocks noChangeArrowheads="1"/>
          </p:cNvSpPr>
          <p:nvPr/>
        </p:nvSpPr>
        <p:spPr bwMode="auto">
          <a:xfrm>
            <a:off x="2115982" y="276192"/>
            <a:ext cx="602280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Franklin Gothic Book" pitchFamily="34" charset="0"/>
              </a:defRPr>
            </a:lvl1pPr>
            <a:lvl2pPr marL="742950" indent="-285750" eaLnBrk="0" hangingPunct="0">
              <a:defRPr>
                <a:solidFill>
                  <a:schemeClr val="tx1"/>
                </a:solidFill>
                <a:latin typeface="Franklin Gothic Book" pitchFamily="34" charset="0"/>
              </a:defRPr>
            </a:lvl2pPr>
            <a:lvl3pPr marL="1143000" indent="-228600" eaLnBrk="0" hangingPunct="0">
              <a:defRPr>
                <a:solidFill>
                  <a:schemeClr val="tx1"/>
                </a:solidFill>
                <a:latin typeface="Franklin Gothic Book" pitchFamily="34" charset="0"/>
              </a:defRPr>
            </a:lvl3pPr>
            <a:lvl4pPr marL="1600200" indent="-228600" eaLnBrk="0" hangingPunct="0">
              <a:defRPr>
                <a:solidFill>
                  <a:schemeClr val="tx1"/>
                </a:solidFill>
                <a:latin typeface="Franklin Gothic Book" pitchFamily="34" charset="0"/>
              </a:defRPr>
            </a:lvl4pPr>
            <a:lvl5pPr marL="2057400" indent="-228600" eaLnBrk="0" hangingPunct="0">
              <a:defRPr>
                <a:solidFill>
                  <a:schemeClr val="tx1"/>
                </a:solidFill>
                <a:latin typeface="Franklin Gothic Book" pitchFamily="34" charset="0"/>
              </a:defRPr>
            </a:lvl5pPr>
            <a:lvl6pPr marL="2514600" indent="-228600" eaLnBrk="0" fontAlgn="base" hangingPunct="0">
              <a:spcBef>
                <a:spcPct val="0"/>
              </a:spcBef>
              <a:spcAft>
                <a:spcPct val="0"/>
              </a:spcAft>
              <a:defRPr>
                <a:solidFill>
                  <a:schemeClr val="tx1"/>
                </a:solidFill>
                <a:latin typeface="Franklin Gothic Book" pitchFamily="34" charset="0"/>
              </a:defRPr>
            </a:lvl6pPr>
            <a:lvl7pPr marL="2971800" indent="-228600" eaLnBrk="0" fontAlgn="base" hangingPunct="0">
              <a:spcBef>
                <a:spcPct val="0"/>
              </a:spcBef>
              <a:spcAft>
                <a:spcPct val="0"/>
              </a:spcAft>
              <a:defRPr>
                <a:solidFill>
                  <a:schemeClr val="tx1"/>
                </a:solidFill>
                <a:latin typeface="Franklin Gothic Book" pitchFamily="34" charset="0"/>
              </a:defRPr>
            </a:lvl7pPr>
            <a:lvl8pPr marL="3429000" indent="-228600" eaLnBrk="0" fontAlgn="base" hangingPunct="0">
              <a:spcBef>
                <a:spcPct val="0"/>
              </a:spcBef>
              <a:spcAft>
                <a:spcPct val="0"/>
              </a:spcAft>
              <a:defRPr>
                <a:solidFill>
                  <a:schemeClr val="tx1"/>
                </a:solidFill>
                <a:latin typeface="Franklin Gothic Book" pitchFamily="34" charset="0"/>
              </a:defRPr>
            </a:lvl8pPr>
            <a:lvl9pPr marL="3886200" indent="-228600" eaLnBrk="0" fontAlgn="base" hangingPunct="0">
              <a:spcBef>
                <a:spcPct val="0"/>
              </a:spcBef>
              <a:spcAft>
                <a:spcPct val="0"/>
              </a:spcAft>
              <a:defRPr>
                <a:solidFill>
                  <a:schemeClr val="tx1"/>
                </a:solidFill>
                <a:latin typeface="Franklin Gothic Book" pitchFamily="34" charset="0"/>
              </a:defRPr>
            </a:lvl9pPr>
          </a:lstStyle>
          <a:p>
            <a:pPr eaLnBrk="1" hangingPunct="1"/>
            <a:r>
              <a:rPr lang="en-US" altLang="en-US" sz="3200" dirty="0">
                <a:solidFill>
                  <a:srgbClr val="C00000"/>
                </a:solidFill>
                <a:latin typeface="Times New Roman" pitchFamily="18" charset="0"/>
              </a:rPr>
              <a:t>Defining a Mechanical Circulatory </a:t>
            </a:r>
          </a:p>
          <a:p>
            <a:pPr eaLnBrk="1" hangingPunct="1"/>
            <a:r>
              <a:rPr lang="en-US" altLang="en-US" sz="3200" dirty="0">
                <a:solidFill>
                  <a:srgbClr val="C00000"/>
                </a:solidFill>
                <a:latin typeface="Times New Roman" pitchFamily="18" charset="0"/>
              </a:rPr>
              <a:t>Support Device (MCSD)   </a:t>
            </a:r>
          </a:p>
          <a:p>
            <a:pPr eaLnBrk="1" hangingPunct="1"/>
            <a:endParaRPr lang="en-US" altLang="en-US" sz="3200" dirty="0">
              <a:solidFill>
                <a:srgbClr val="C00000"/>
              </a:solidFill>
              <a:latin typeface="Times New Roman" pitchFamily="18" charset="0"/>
            </a:endParaRPr>
          </a:p>
        </p:txBody>
      </p:sp>
    </p:spTree>
    <p:extLst>
      <p:ext uri="{BB962C8B-B14F-4D97-AF65-F5344CB8AC3E}">
        <p14:creationId xmlns:p14="http://schemas.microsoft.com/office/powerpoint/2010/main" val="2381011817"/>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ct val="95000"/>
              </a:lnSpc>
              <a:spcBef>
                <a:spcPct val="40000"/>
              </a:spcBef>
              <a:buClr>
                <a:schemeClr val="tx2"/>
              </a:buClr>
              <a:buChar char="•"/>
              <a:defRPr sz="3000">
                <a:solidFill>
                  <a:schemeClr val="tx1"/>
                </a:solidFill>
                <a:latin typeface="Franklin Gothic Book" pitchFamily="34" charset="0"/>
              </a:defRPr>
            </a:lvl1pPr>
            <a:lvl2pPr marL="742950" indent="-285750" eaLnBrk="0" hangingPunct="0">
              <a:lnSpc>
                <a:spcPct val="95000"/>
              </a:lnSpc>
              <a:spcBef>
                <a:spcPct val="20000"/>
              </a:spcBef>
              <a:buChar char="–"/>
              <a:defRPr sz="2800">
                <a:solidFill>
                  <a:schemeClr val="tx1"/>
                </a:solidFill>
                <a:latin typeface="Franklin Gothic Book" pitchFamily="34" charset="0"/>
              </a:defRPr>
            </a:lvl2pPr>
            <a:lvl3pPr marL="1143000" indent="-228600" eaLnBrk="0" hangingPunct="0">
              <a:lnSpc>
                <a:spcPct val="95000"/>
              </a:lnSpc>
              <a:spcBef>
                <a:spcPct val="20000"/>
              </a:spcBef>
              <a:buChar char="•"/>
              <a:defRPr sz="2600">
                <a:solidFill>
                  <a:schemeClr val="tx1"/>
                </a:solidFill>
                <a:latin typeface="Franklin Gothic Book" pitchFamily="34" charset="0"/>
              </a:defRPr>
            </a:lvl3pPr>
            <a:lvl4pPr marL="1600200" indent="-228600" eaLnBrk="0" hangingPunct="0">
              <a:lnSpc>
                <a:spcPct val="95000"/>
              </a:lnSpc>
              <a:spcBef>
                <a:spcPct val="20000"/>
              </a:spcBef>
              <a:buChar char="–"/>
              <a:defRPr sz="2400">
                <a:solidFill>
                  <a:schemeClr val="tx1"/>
                </a:solidFill>
                <a:latin typeface="Franklin Gothic Book" pitchFamily="34" charset="0"/>
              </a:defRPr>
            </a:lvl4pPr>
            <a:lvl5pPr marL="2057400" indent="-228600" eaLnBrk="0" hangingPunct="0">
              <a:lnSpc>
                <a:spcPct val="95000"/>
              </a:lnSpc>
              <a:spcBef>
                <a:spcPct val="20000"/>
              </a:spcBef>
              <a:buChar char="»"/>
              <a:defRPr sz="2400">
                <a:solidFill>
                  <a:schemeClr val="tx1"/>
                </a:solidFill>
                <a:latin typeface="Franklin Gothic Book" pitchFamily="34" charset="0"/>
              </a:defRPr>
            </a:lvl5pPr>
            <a:lvl6pPr marL="25146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6pPr>
            <a:lvl7pPr marL="29718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7pPr>
            <a:lvl8pPr marL="34290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8pPr>
            <a:lvl9pPr marL="38862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9pPr>
          </a:lstStyle>
          <a:p>
            <a:pPr eaLnBrk="1" hangingPunct="1">
              <a:lnSpc>
                <a:spcPct val="100000"/>
              </a:lnSpc>
              <a:spcBef>
                <a:spcPct val="0"/>
              </a:spcBef>
              <a:buClrTx/>
              <a:buFontTx/>
              <a:buNone/>
            </a:pPr>
            <a:fld id="{48CC41AD-E6A8-4EF1-A4D6-C13F97581F56}" type="slidenum">
              <a:rPr lang="en-US" altLang="en-US" sz="700" smtClean="0"/>
              <a:pPr eaLnBrk="1" hangingPunct="1">
                <a:lnSpc>
                  <a:spcPct val="100000"/>
                </a:lnSpc>
                <a:spcBef>
                  <a:spcPct val="0"/>
                </a:spcBef>
                <a:buClrTx/>
                <a:buFontTx/>
                <a:buNone/>
              </a:pPr>
              <a:t>14</a:t>
            </a:fld>
            <a:endParaRPr lang="en-US" altLang="en-US" sz="700"/>
          </a:p>
        </p:txBody>
      </p:sp>
      <p:sp>
        <p:nvSpPr>
          <p:cNvPr id="10244" name="AutoShape 3"/>
          <p:cNvSpPr>
            <a:spLocks noGrp="1" noChangeAspect="1" noChangeArrowheads="1"/>
          </p:cNvSpPr>
          <p:nvPr>
            <p:ph type="body" sz="quarter" idx="11"/>
          </p:nvPr>
        </p:nvSpPr>
        <p:spPr>
          <a:xfrm>
            <a:off x="1342117" y="1048453"/>
            <a:ext cx="7133900" cy="3232554"/>
          </a:xfrm>
        </p:spPr>
        <p:txBody>
          <a:bodyPr wrap="none"/>
          <a:lstStyle/>
          <a:p>
            <a:pPr eaLnBrk="1" hangingPunct="1">
              <a:lnSpc>
                <a:spcPct val="150000"/>
              </a:lnSpc>
              <a:defRPr/>
            </a:pPr>
            <a:r>
              <a:rPr lang="en-US" altLang="en-US" sz="2400" b="1" dirty="0">
                <a:solidFill>
                  <a:srgbClr val="FE8002"/>
                </a:solidFill>
              </a:rPr>
              <a:t>HeartMate 2 </a:t>
            </a:r>
          </a:p>
          <a:p>
            <a:pPr eaLnBrk="1" hangingPunct="1">
              <a:lnSpc>
                <a:spcPct val="150000"/>
              </a:lnSpc>
              <a:defRPr/>
            </a:pPr>
            <a:r>
              <a:rPr lang="en-US" altLang="en-US" sz="2400" b="1" dirty="0" err="1">
                <a:solidFill>
                  <a:srgbClr val="00B050"/>
                </a:solidFill>
              </a:rPr>
              <a:t>HeartMate</a:t>
            </a:r>
            <a:r>
              <a:rPr lang="en-US" altLang="en-US" sz="2400" b="1" dirty="0">
                <a:solidFill>
                  <a:srgbClr val="00B050"/>
                </a:solidFill>
              </a:rPr>
              <a:t> 3</a:t>
            </a:r>
          </a:p>
          <a:p>
            <a:pPr eaLnBrk="1" hangingPunct="1">
              <a:lnSpc>
                <a:spcPct val="150000"/>
              </a:lnSpc>
              <a:defRPr/>
            </a:pPr>
            <a:r>
              <a:rPr lang="en-US" altLang="en-US" sz="2400" b="1" dirty="0" err="1">
                <a:solidFill>
                  <a:srgbClr val="0070C0"/>
                </a:solidFill>
              </a:rPr>
              <a:t>HeartWare</a:t>
            </a:r>
            <a:endParaRPr lang="en-US" altLang="en-US" sz="2400" b="1" dirty="0">
              <a:solidFill>
                <a:srgbClr val="0070C0"/>
              </a:solidFill>
            </a:endParaRPr>
          </a:p>
        </p:txBody>
      </p:sp>
      <p:sp>
        <p:nvSpPr>
          <p:cNvPr id="69634" name="Date Placeholder 1"/>
          <p:cNvSpPr>
            <a:spLocks noGrp="1"/>
          </p:cNvSpPr>
          <p:nvPr>
            <p:ph type="dt" sz="quarter" idx="4294967295"/>
          </p:nvPr>
        </p:nvSpPr>
        <p:spPr>
          <a:xfrm>
            <a:off x="0" y="4767263"/>
            <a:ext cx="2133600" cy="27463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ct val="95000"/>
              </a:lnSpc>
              <a:spcBef>
                <a:spcPct val="40000"/>
              </a:spcBef>
              <a:buClr>
                <a:schemeClr val="tx2"/>
              </a:buClr>
              <a:buChar char="•"/>
              <a:defRPr sz="3000">
                <a:solidFill>
                  <a:schemeClr val="tx1"/>
                </a:solidFill>
                <a:latin typeface="Franklin Gothic Book" pitchFamily="34" charset="0"/>
              </a:defRPr>
            </a:lvl1pPr>
            <a:lvl2pPr marL="742950" indent="-285750" eaLnBrk="0" hangingPunct="0">
              <a:lnSpc>
                <a:spcPct val="95000"/>
              </a:lnSpc>
              <a:spcBef>
                <a:spcPct val="20000"/>
              </a:spcBef>
              <a:buChar char="–"/>
              <a:defRPr sz="2800">
                <a:solidFill>
                  <a:schemeClr val="tx1"/>
                </a:solidFill>
                <a:latin typeface="Franklin Gothic Book" pitchFamily="34" charset="0"/>
              </a:defRPr>
            </a:lvl2pPr>
            <a:lvl3pPr marL="1143000" indent="-228600" eaLnBrk="0" hangingPunct="0">
              <a:lnSpc>
                <a:spcPct val="95000"/>
              </a:lnSpc>
              <a:spcBef>
                <a:spcPct val="20000"/>
              </a:spcBef>
              <a:buChar char="•"/>
              <a:defRPr sz="2600">
                <a:solidFill>
                  <a:schemeClr val="tx1"/>
                </a:solidFill>
                <a:latin typeface="Franklin Gothic Book" pitchFamily="34" charset="0"/>
              </a:defRPr>
            </a:lvl3pPr>
            <a:lvl4pPr marL="1600200" indent="-228600" eaLnBrk="0" hangingPunct="0">
              <a:lnSpc>
                <a:spcPct val="95000"/>
              </a:lnSpc>
              <a:spcBef>
                <a:spcPct val="20000"/>
              </a:spcBef>
              <a:buChar char="–"/>
              <a:defRPr sz="2400">
                <a:solidFill>
                  <a:schemeClr val="tx1"/>
                </a:solidFill>
                <a:latin typeface="Franklin Gothic Book" pitchFamily="34" charset="0"/>
              </a:defRPr>
            </a:lvl4pPr>
            <a:lvl5pPr marL="2057400" indent="-228600" eaLnBrk="0" hangingPunct="0">
              <a:lnSpc>
                <a:spcPct val="95000"/>
              </a:lnSpc>
              <a:spcBef>
                <a:spcPct val="20000"/>
              </a:spcBef>
              <a:buChar char="»"/>
              <a:defRPr sz="2400">
                <a:solidFill>
                  <a:schemeClr val="tx1"/>
                </a:solidFill>
                <a:latin typeface="Franklin Gothic Book" pitchFamily="34" charset="0"/>
              </a:defRPr>
            </a:lvl5pPr>
            <a:lvl6pPr marL="25146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6pPr>
            <a:lvl7pPr marL="29718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7pPr>
            <a:lvl8pPr marL="34290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8pPr>
            <a:lvl9pPr marL="38862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9pPr>
          </a:lstStyle>
          <a:p>
            <a:pPr eaLnBrk="1" hangingPunct="1">
              <a:lnSpc>
                <a:spcPct val="100000"/>
              </a:lnSpc>
              <a:spcBef>
                <a:spcPct val="0"/>
              </a:spcBef>
              <a:buClrTx/>
              <a:buFontTx/>
              <a:buNone/>
            </a:pPr>
            <a:fld id="{AE117547-2B19-47A4-9947-E21BEB245029}" type="datetime1">
              <a:rPr lang="en-US" altLang="en-US" sz="700" smtClean="0"/>
              <a:pPr eaLnBrk="1" hangingPunct="1">
                <a:lnSpc>
                  <a:spcPct val="100000"/>
                </a:lnSpc>
                <a:spcBef>
                  <a:spcPct val="0"/>
                </a:spcBef>
                <a:buClrTx/>
                <a:buFontTx/>
                <a:buNone/>
              </a:pPr>
              <a:t>4/10/2026</a:t>
            </a:fld>
            <a:endParaRPr lang="en-US" altLang="en-US" sz="700"/>
          </a:p>
        </p:txBody>
      </p:sp>
      <p:sp>
        <p:nvSpPr>
          <p:cNvPr id="25605" name="Rectangle 3"/>
          <p:cNvSpPr>
            <a:spLocks noChangeArrowheads="1"/>
          </p:cNvSpPr>
          <p:nvPr/>
        </p:nvSpPr>
        <p:spPr bwMode="auto">
          <a:xfrm>
            <a:off x="2403059" y="200277"/>
            <a:ext cx="343209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lnSpc>
                <a:spcPct val="95000"/>
              </a:lnSpc>
              <a:spcBef>
                <a:spcPct val="40000"/>
              </a:spcBef>
              <a:buClr>
                <a:schemeClr val="tx2"/>
              </a:buClr>
              <a:buChar char="•"/>
              <a:defRPr sz="3000">
                <a:solidFill>
                  <a:schemeClr val="tx1"/>
                </a:solidFill>
                <a:latin typeface="Franklin Gothic Book" pitchFamily="34" charset="0"/>
              </a:defRPr>
            </a:lvl1pPr>
            <a:lvl2pPr marL="742950" indent="-285750" eaLnBrk="0" hangingPunct="0">
              <a:lnSpc>
                <a:spcPct val="95000"/>
              </a:lnSpc>
              <a:spcBef>
                <a:spcPct val="20000"/>
              </a:spcBef>
              <a:buChar char="–"/>
              <a:defRPr sz="2800">
                <a:solidFill>
                  <a:schemeClr val="tx1"/>
                </a:solidFill>
                <a:latin typeface="Franklin Gothic Book" pitchFamily="34" charset="0"/>
              </a:defRPr>
            </a:lvl2pPr>
            <a:lvl3pPr marL="1143000" indent="-228600" eaLnBrk="0" hangingPunct="0">
              <a:lnSpc>
                <a:spcPct val="95000"/>
              </a:lnSpc>
              <a:spcBef>
                <a:spcPct val="20000"/>
              </a:spcBef>
              <a:buChar char="•"/>
              <a:defRPr sz="2600">
                <a:solidFill>
                  <a:schemeClr val="tx1"/>
                </a:solidFill>
                <a:latin typeface="Franklin Gothic Book" pitchFamily="34" charset="0"/>
              </a:defRPr>
            </a:lvl3pPr>
            <a:lvl4pPr marL="1600200" indent="-228600" eaLnBrk="0" hangingPunct="0">
              <a:lnSpc>
                <a:spcPct val="95000"/>
              </a:lnSpc>
              <a:spcBef>
                <a:spcPct val="20000"/>
              </a:spcBef>
              <a:buChar char="–"/>
              <a:defRPr sz="2400">
                <a:solidFill>
                  <a:schemeClr val="tx1"/>
                </a:solidFill>
                <a:latin typeface="Franklin Gothic Book" pitchFamily="34" charset="0"/>
              </a:defRPr>
            </a:lvl4pPr>
            <a:lvl5pPr marL="2057400" indent="-228600" eaLnBrk="0" hangingPunct="0">
              <a:lnSpc>
                <a:spcPct val="95000"/>
              </a:lnSpc>
              <a:spcBef>
                <a:spcPct val="20000"/>
              </a:spcBef>
              <a:buChar char="»"/>
              <a:defRPr sz="2400">
                <a:solidFill>
                  <a:schemeClr val="tx1"/>
                </a:solidFill>
                <a:latin typeface="Franklin Gothic Book" pitchFamily="34" charset="0"/>
              </a:defRPr>
            </a:lvl5pPr>
            <a:lvl6pPr marL="25146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6pPr>
            <a:lvl7pPr marL="29718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7pPr>
            <a:lvl8pPr marL="34290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8pPr>
            <a:lvl9pPr marL="38862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9pPr>
          </a:lstStyle>
          <a:p>
            <a:pPr eaLnBrk="1" hangingPunct="1">
              <a:lnSpc>
                <a:spcPct val="100000"/>
              </a:lnSpc>
              <a:spcBef>
                <a:spcPct val="0"/>
              </a:spcBef>
              <a:buClrTx/>
              <a:buFontTx/>
              <a:buNone/>
              <a:defRPr/>
            </a:pPr>
            <a:r>
              <a:rPr lang="en-US" altLang="en-US" sz="3600" b="1" dirty="0">
                <a:solidFill>
                  <a:schemeClr val="accent1"/>
                </a:solidFill>
                <a:latin typeface="+mj-lt"/>
              </a:rPr>
              <a:t>Types of MCSD’s</a:t>
            </a:r>
          </a:p>
        </p:txBody>
      </p:sp>
      <p:sp>
        <p:nvSpPr>
          <p:cNvPr id="2" name="Rectangle 1"/>
          <p:cNvSpPr/>
          <p:nvPr/>
        </p:nvSpPr>
        <p:spPr>
          <a:xfrm>
            <a:off x="4149873" y="1695449"/>
            <a:ext cx="3438377" cy="2882901"/>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3"/>
          <a:stretch>
            <a:fillRect/>
          </a:stretch>
        </p:blipFill>
        <p:spPr>
          <a:xfrm>
            <a:off x="4548150" y="1814285"/>
            <a:ext cx="2641822" cy="2517549"/>
          </a:xfrm>
          <a:prstGeom prst="rect">
            <a:avLst/>
          </a:prstGeom>
        </p:spPr>
      </p:pic>
    </p:spTree>
    <p:extLst>
      <p:ext uri="{BB962C8B-B14F-4D97-AF65-F5344CB8AC3E}">
        <p14:creationId xmlns:p14="http://schemas.microsoft.com/office/powerpoint/2010/main" val="4110075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Date Placeholder 1"/>
          <p:cNvSpPr>
            <a:spLocks noGrp="1"/>
          </p:cNvSpPr>
          <p:nvPr>
            <p:ph type="dt" sz="quarter" idx="429496729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ct val="95000"/>
              </a:lnSpc>
              <a:spcBef>
                <a:spcPct val="40000"/>
              </a:spcBef>
              <a:buClr>
                <a:schemeClr val="tx2"/>
              </a:buClr>
              <a:buChar char="•"/>
              <a:defRPr sz="3000">
                <a:solidFill>
                  <a:schemeClr val="tx1"/>
                </a:solidFill>
                <a:latin typeface="Franklin Gothic Book" pitchFamily="34" charset="0"/>
              </a:defRPr>
            </a:lvl1pPr>
            <a:lvl2pPr marL="742950" indent="-285750" eaLnBrk="0" hangingPunct="0">
              <a:lnSpc>
                <a:spcPct val="95000"/>
              </a:lnSpc>
              <a:spcBef>
                <a:spcPct val="20000"/>
              </a:spcBef>
              <a:buChar char="–"/>
              <a:defRPr sz="2800">
                <a:solidFill>
                  <a:schemeClr val="tx1"/>
                </a:solidFill>
                <a:latin typeface="Franklin Gothic Book" pitchFamily="34" charset="0"/>
              </a:defRPr>
            </a:lvl2pPr>
            <a:lvl3pPr marL="1143000" indent="-228600" eaLnBrk="0" hangingPunct="0">
              <a:lnSpc>
                <a:spcPct val="95000"/>
              </a:lnSpc>
              <a:spcBef>
                <a:spcPct val="20000"/>
              </a:spcBef>
              <a:buChar char="•"/>
              <a:defRPr sz="2600">
                <a:solidFill>
                  <a:schemeClr val="tx1"/>
                </a:solidFill>
                <a:latin typeface="Franklin Gothic Book" pitchFamily="34" charset="0"/>
              </a:defRPr>
            </a:lvl3pPr>
            <a:lvl4pPr marL="1600200" indent="-228600" eaLnBrk="0" hangingPunct="0">
              <a:lnSpc>
                <a:spcPct val="95000"/>
              </a:lnSpc>
              <a:spcBef>
                <a:spcPct val="20000"/>
              </a:spcBef>
              <a:buChar char="–"/>
              <a:defRPr sz="2400">
                <a:solidFill>
                  <a:schemeClr val="tx1"/>
                </a:solidFill>
                <a:latin typeface="Franklin Gothic Book" pitchFamily="34" charset="0"/>
              </a:defRPr>
            </a:lvl4pPr>
            <a:lvl5pPr marL="2057400" indent="-228600" eaLnBrk="0" hangingPunct="0">
              <a:lnSpc>
                <a:spcPct val="95000"/>
              </a:lnSpc>
              <a:spcBef>
                <a:spcPct val="20000"/>
              </a:spcBef>
              <a:buChar char="»"/>
              <a:defRPr sz="2400">
                <a:solidFill>
                  <a:schemeClr val="tx1"/>
                </a:solidFill>
                <a:latin typeface="Franklin Gothic Book" pitchFamily="34" charset="0"/>
              </a:defRPr>
            </a:lvl5pPr>
            <a:lvl6pPr marL="25146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6pPr>
            <a:lvl7pPr marL="29718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7pPr>
            <a:lvl8pPr marL="34290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8pPr>
            <a:lvl9pPr marL="38862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9pPr>
          </a:lstStyle>
          <a:p>
            <a:pPr eaLnBrk="1" hangingPunct="1">
              <a:lnSpc>
                <a:spcPct val="100000"/>
              </a:lnSpc>
              <a:spcBef>
                <a:spcPct val="0"/>
              </a:spcBef>
              <a:buClrTx/>
              <a:buFontTx/>
              <a:buNone/>
            </a:pPr>
            <a:fld id="{A49A4617-C179-4D24-94DF-AE494DED74E1}" type="datetime1">
              <a:rPr lang="en-US" altLang="en-US" sz="700" smtClean="0"/>
              <a:pPr eaLnBrk="1" hangingPunct="1">
                <a:lnSpc>
                  <a:spcPct val="100000"/>
                </a:lnSpc>
                <a:spcBef>
                  <a:spcPct val="0"/>
                </a:spcBef>
                <a:buClrTx/>
                <a:buFontTx/>
                <a:buNone/>
              </a:pPr>
              <a:t>4/10/2026</a:t>
            </a:fld>
            <a:endParaRPr lang="en-US" altLang="en-US" sz="700"/>
          </a:p>
        </p:txBody>
      </p:sp>
      <p:sp>
        <p:nvSpPr>
          <p:cNvPr id="79875" name="Slide Number Placeholder 2"/>
          <p:cNvSpPr>
            <a:spLocks noGrp="1"/>
          </p:cNvSpPr>
          <p:nvPr>
            <p:ph type="sldNum" sz="quarter" idx="429496729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ct val="95000"/>
              </a:lnSpc>
              <a:spcBef>
                <a:spcPct val="40000"/>
              </a:spcBef>
              <a:buClr>
                <a:schemeClr val="tx2"/>
              </a:buClr>
              <a:buChar char="•"/>
              <a:defRPr sz="3000">
                <a:solidFill>
                  <a:schemeClr val="tx1"/>
                </a:solidFill>
                <a:latin typeface="Franklin Gothic Book" pitchFamily="34" charset="0"/>
              </a:defRPr>
            </a:lvl1pPr>
            <a:lvl2pPr marL="742950" indent="-285750" eaLnBrk="0" hangingPunct="0">
              <a:lnSpc>
                <a:spcPct val="95000"/>
              </a:lnSpc>
              <a:spcBef>
                <a:spcPct val="20000"/>
              </a:spcBef>
              <a:buChar char="–"/>
              <a:defRPr sz="2800">
                <a:solidFill>
                  <a:schemeClr val="tx1"/>
                </a:solidFill>
                <a:latin typeface="Franklin Gothic Book" pitchFamily="34" charset="0"/>
              </a:defRPr>
            </a:lvl2pPr>
            <a:lvl3pPr marL="1143000" indent="-228600" eaLnBrk="0" hangingPunct="0">
              <a:lnSpc>
                <a:spcPct val="95000"/>
              </a:lnSpc>
              <a:spcBef>
                <a:spcPct val="20000"/>
              </a:spcBef>
              <a:buChar char="•"/>
              <a:defRPr sz="2600">
                <a:solidFill>
                  <a:schemeClr val="tx1"/>
                </a:solidFill>
                <a:latin typeface="Franklin Gothic Book" pitchFamily="34" charset="0"/>
              </a:defRPr>
            </a:lvl3pPr>
            <a:lvl4pPr marL="1600200" indent="-228600" eaLnBrk="0" hangingPunct="0">
              <a:lnSpc>
                <a:spcPct val="95000"/>
              </a:lnSpc>
              <a:spcBef>
                <a:spcPct val="20000"/>
              </a:spcBef>
              <a:buChar char="–"/>
              <a:defRPr sz="2400">
                <a:solidFill>
                  <a:schemeClr val="tx1"/>
                </a:solidFill>
                <a:latin typeface="Franklin Gothic Book" pitchFamily="34" charset="0"/>
              </a:defRPr>
            </a:lvl4pPr>
            <a:lvl5pPr marL="2057400" indent="-228600" eaLnBrk="0" hangingPunct="0">
              <a:lnSpc>
                <a:spcPct val="95000"/>
              </a:lnSpc>
              <a:spcBef>
                <a:spcPct val="20000"/>
              </a:spcBef>
              <a:buChar char="»"/>
              <a:defRPr sz="2400">
                <a:solidFill>
                  <a:schemeClr val="tx1"/>
                </a:solidFill>
                <a:latin typeface="Franklin Gothic Book" pitchFamily="34" charset="0"/>
              </a:defRPr>
            </a:lvl5pPr>
            <a:lvl6pPr marL="25146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6pPr>
            <a:lvl7pPr marL="29718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7pPr>
            <a:lvl8pPr marL="34290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8pPr>
            <a:lvl9pPr marL="38862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9pPr>
          </a:lstStyle>
          <a:p>
            <a:pPr eaLnBrk="1" hangingPunct="1">
              <a:lnSpc>
                <a:spcPct val="100000"/>
              </a:lnSpc>
              <a:spcBef>
                <a:spcPct val="0"/>
              </a:spcBef>
              <a:buClrTx/>
              <a:buFontTx/>
              <a:buNone/>
            </a:pPr>
            <a:fld id="{72FC85EE-7423-40C0-A00C-DC989DEB61D2}" type="slidenum">
              <a:rPr lang="en-US" altLang="en-US" sz="700" smtClean="0"/>
              <a:pPr eaLnBrk="1" hangingPunct="1">
                <a:lnSpc>
                  <a:spcPct val="100000"/>
                </a:lnSpc>
                <a:spcBef>
                  <a:spcPct val="0"/>
                </a:spcBef>
                <a:buClrTx/>
                <a:buFontTx/>
                <a:buNone/>
              </a:pPr>
              <a:t>15</a:t>
            </a:fld>
            <a:endParaRPr lang="en-US" altLang="en-US" sz="700"/>
          </a:p>
        </p:txBody>
      </p:sp>
      <p:sp>
        <p:nvSpPr>
          <p:cNvPr id="79876" name="Rectangle 2"/>
          <p:cNvSpPr>
            <a:spLocks noGrp="1" noChangeArrowheads="1"/>
          </p:cNvSpPr>
          <p:nvPr>
            <p:ph type="title" idx="4294967295"/>
          </p:nvPr>
        </p:nvSpPr>
        <p:spPr>
          <a:xfrm>
            <a:off x="241300" y="69057"/>
            <a:ext cx="7772400" cy="788194"/>
          </a:xfrm>
        </p:spPr>
        <p:txBody>
          <a:bodyPr anchor="ctr"/>
          <a:lstStyle/>
          <a:p>
            <a:pPr eaLnBrk="1" hangingPunct="1"/>
            <a:r>
              <a:rPr lang="en-US" altLang="en-US" sz="3200"/>
              <a:t>Comparison of Pulsatile and Continuous Flow</a:t>
            </a:r>
          </a:p>
        </p:txBody>
      </p:sp>
      <p:pic>
        <p:nvPicPr>
          <p:cNvPr id="79877" name="Picture 3"/>
          <p:cNvPicPr>
            <a:picLocks noChangeAspect="1" noChangeArrowheads="1"/>
          </p:cNvPicPr>
          <p:nvPr/>
        </p:nvPicPr>
        <p:blipFill>
          <a:blip r:embed="rId3">
            <a:extLst>
              <a:ext uri="{28A0092B-C50C-407E-A947-70E740481C1C}">
                <a14:useLocalDpi xmlns:a14="http://schemas.microsoft.com/office/drawing/2010/main" val="0"/>
              </a:ext>
            </a:extLst>
          </a:blip>
          <a:srcRect l="2361" t="6297" r="59850" b="5544"/>
          <a:stretch>
            <a:fillRect/>
          </a:stretch>
        </p:blipFill>
        <p:spPr bwMode="auto">
          <a:xfrm>
            <a:off x="152400" y="1314450"/>
            <a:ext cx="4343400" cy="314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878" name="Picture 4"/>
          <p:cNvPicPr>
            <a:picLocks noChangeAspect="1" noChangeArrowheads="1"/>
          </p:cNvPicPr>
          <p:nvPr/>
        </p:nvPicPr>
        <p:blipFill>
          <a:blip r:embed="rId4">
            <a:extLst>
              <a:ext uri="{28A0092B-C50C-407E-A947-70E740481C1C}">
                <a14:useLocalDpi xmlns:a14="http://schemas.microsoft.com/office/drawing/2010/main" val="0"/>
              </a:ext>
            </a:extLst>
          </a:blip>
          <a:srcRect l="11626" t="18391" r="10513" b="16017"/>
          <a:stretch>
            <a:fillRect/>
          </a:stretch>
        </p:blipFill>
        <p:spPr bwMode="auto">
          <a:xfrm>
            <a:off x="4772026" y="1371601"/>
            <a:ext cx="3940175" cy="294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79879" name="Text Box 5"/>
          <p:cNvSpPr txBox="1">
            <a:spLocks noChangeArrowheads="1"/>
          </p:cNvSpPr>
          <p:nvPr/>
        </p:nvSpPr>
        <p:spPr bwMode="auto">
          <a:xfrm>
            <a:off x="850900" y="4629149"/>
            <a:ext cx="70104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lnSpc>
                <a:spcPct val="95000"/>
              </a:lnSpc>
              <a:spcBef>
                <a:spcPct val="40000"/>
              </a:spcBef>
              <a:buClr>
                <a:schemeClr val="tx2"/>
              </a:buClr>
              <a:buChar char="•"/>
              <a:defRPr sz="3000">
                <a:solidFill>
                  <a:schemeClr val="tx1"/>
                </a:solidFill>
                <a:latin typeface="Franklin Gothic Book" pitchFamily="34" charset="0"/>
              </a:defRPr>
            </a:lvl1pPr>
            <a:lvl2pPr marL="742950" indent="-285750" eaLnBrk="0" hangingPunct="0">
              <a:lnSpc>
                <a:spcPct val="95000"/>
              </a:lnSpc>
              <a:spcBef>
                <a:spcPct val="20000"/>
              </a:spcBef>
              <a:buChar char="–"/>
              <a:defRPr sz="2800">
                <a:solidFill>
                  <a:schemeClr val="tx1"/>
                </a:solidFill>
                <a:latin typeface="Franklin Gothic Book" pitchFamily="34" charset="0"/>
              </a:defRPr>
            </a:lvl2pPr>
            <a:lvl3pPr marL="1143000" indent="-228600" eaLnBrk="0" hangingPunct="0">
              <a:lnSpc>
                <a:spcPct val="95000"/>
              </a:lnSpc>
              <a:spcBef>
                <a:spcPct val="20000"/>
              </a:spcBef>
              <a:buChar char="•"/>
              <a:defRPr sz="2600">
                <a:solidFill>
                  <a:schemeClr val="tx1"/>
                </a:solidFill>
                <a:latin typeface="Franklin Gothic Book" pitchFamily="34" charset="0"/>
              </a:defRPr>
            </a:lvl3pPr>
            <a:lvl4pPr marL="1600200" indent="-228600" eaLnBrk="0" hangingPunct="0">
              <a:lnSpc>
                <a:spcPct val="95000"/>
              </a:lnSpc>
              <a:spcBef>
                <a:spcPct val="20000"/>
              </a:spcBef>
              <a:buChar char="–"/>
              <a:defRPr sz="2400">
                <a:solidFill>
                  <a:schemeClr val="tx1"/>
                </a:solidFill>
                <a:latin typeface="Franklin Gothic Book" pitchFamily="34" charset="0"/>
              </a:defRPr>
            </a:lvl4pPr>
            <a:lvl5pPr marL="2057400" indent="-228600" eaLnBrk="0" hangingPunct="0">
              <a:lnSpc>
                <a:spcPct val="95000"/>
              </a:lnSpc>
              <a:spcBef>
                <a:spcPct val="20000"/>
              </a:spcBef>
              <a:buChar char="»"/>
              <a:defRPr sz="2400">
                <a:solidFill>
                  <a:schemeClr val="tx1"/>
                </a:solidFill>
                <a:latin typeface="Franklin Gothic Book" pitchFamily="34" charset="0"/>
              </a:defRPr>
            </a:lvl5pPr>
            <a:lvl6pPr marL="25146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6pPr>
            <a:lvl7pPr marL="29718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7pPr>
            <a:lvl8pPr marL="34290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8pPr>
            <a:lvl9pPr marL="38862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9pPr>
          </a:lstStyle>
          <a:p>
            <a:pPr algn="ctr" eaLnBrk="1" hangingPunct="1">
              <a:lnSpc>
                <a:spcPct val="100000"/>
              </a:lnSpc>
              <a:spcBef>
                <a:spcPct val="0"/>
              </a:spcBef>
              <a:buClrTx/>
              <a:buFontTx/>
              <a:buNone/>
            </a:pPr>
            <a:r>
              <a:rPr lang="en-US" altLang="en-US" sz="2400">
                <a:latin typeface="Arial Narrow" pitchFamily="34" charset="0"/>
              </a:rPr>
              <a:t>(Both have average flow between 4-5 L/min)</a:t>
            </a:r>
          </a:p>
          <a:p>
            <a:pPr eaLnBrk="1" hangingPunct="1">
              <a:lnSpc>
                <a:spcPct val="100000"/>
              </a:lnSpc>
              <a:spcBef>
                <a:spcPct val="50000"/>
              </a:spcBef>
              <a:buClrTx/>
              <a:buFontTx/>
              <a:buNone/>
            </a:pPr>
            <a:endParaRPr lang="en-US" altLang="en-US" sz="2400">
              <a:latin typeface="Times New Roman" pitchFamily="18" charset="0"/>
            </a:endParaRPr>
          </a:p>
        </p:txBody>
      </p:sp>
      <p:sp>
        <p:nvSpPr>
          <p:cNvPr id="2" name="TextBox 1"/>
          <p:cNvSpPr txBox="1"/>
          <p:nvPr/>
        </p:nvSpPr>
        <p:spPr>
          <a:xfrm>
            <a:off x="2279650" y="4383087"/>
            <a:ext cx="1206500" cy="276999"/>
          </a:xfrm>
          <a:prstGeom prst="rect">
            <a:avLst/>
          </a:prstGeom>
          <a:noFill/>
        </p:spPr>
        <p:txBody>
          <a:bodyPr wrap="square" rtlCol="0">
            <a:spAutoFit/>
          </a:bodyPr>
          <a:lstStyle/>
          <a:p>
            <a:pPr algn="ctr"/>
            <a:r>
              <a:rPr lang="en-US" sz="1200" dirty="0"/>
              <a:t>Pulsatile</a:t>
            </a:r>
          </a:p>
        </p:txBody>
      </p:sp>
      <p:sp>
        <p:nvSpPr>
          <p:cNvPr id="3" name="TextBox 2"/>
          <p:cNvSpPr txBox="1"/>
          <p:nvPr/>
        </p:nvSpPr>
        <p:spPr>
          <a:xfrm>
            <a:off x="5911850" y="4250938"/>
            <a:ext cx="2559050" cy="276999"/>
          </a:xfrm>
          <a:prstGeom prst="rect">
            <a:avLst/>
          </a:prstGeom>
          <a:noFill/>
        </p:spPr>
        <p:txBody>
          <a:bodyPr wrap="square" rtlCol="0">
            <a:spAutoFit/>
          </a:bodyPr>
          <a:lstStyle/>
          <a:p>
            <a:pPr algn="ctr"/>
            <a:r>
              <a:rPr lang="en-US" sz="1200" dirty="0"/>
              <a:t>Continuous</a:t>
            </a:r>
          </a:p>
        </p:txBody>
      </p:sp>
    </p:spTree>
    <p:extLst>
      <p:ext uri="{BB962C8B-B14F-4D97-AF65-F5344CB8AC3E}">
        <p14:creationId xmlns:p14="http://schemas.microsoft.com/office/powerpoint/2010/main" val="40355933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1"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ct val="95000"/>
              </a:lnSpc>
              <a:spcBef>
                <a:spcPct val="40000"/>
              </a:spcBef>
              <a:buClr>
                <a:schemeClr val="tx2"/>
              </a:buClr>
              <a:buChar char="•"/>
              <a:defRPr sz="3000">
                <a:solidFill>
                  <a:schemeClr val="tx1"/>
                </a:solidFill>
                <a:latin typeface="Franklin Gothic Book" pitchFamily="34" charset="0"/>
              </a:defRPr>
            </a:lvl1pPr>
            <a:lvl2pPr marL="742950" indent="-285750" eaLnBrk="0" hangingPunct="0">
              <a:lnSpc>
                <a:spcPct val="95000"/>
              </a:lnSpc>
              <a:spcBef>
                <a:spcPct val="20000"/>
              </a:spcBef>
              <a:buChar char="–"/>
              <a:defRPr sz="2800">
                <a:solidFill>
                  <a:schemeClr val="tx1"/>
                </a:solidFill>
                <a:latin typeface="Franklin Gothic Book" pitchFamily="34" charset="0"/>
              </a:defRPr>
            </a:lvl2pPr>
            <a:lvl3pPr marL="1143000" indent="-228600" eaLnBrk="0" hangingPunct="0">
              <a:lnSpc>
                <a:spcPct val="95000"/>
              </a:lnSpc>
              <a:spcBef>
                <a:spcPct val="20000"/>
              </a:spcBef>
              <a:buChar char="•"/>
              <a:defRPr sz="2600">
                <a:solidFill>
                  <a:schemeClr val="tx1"/>
                </a:solidFill>
                <a:latin typeface="Franklin Gothic Book" pitchFamily="34" charset="0"/>
              </a:defRPr>
            </a:lvl3pPr>
            <a:lvl4pPr marL="1600200" indent="-228600" eaLnBrk="0" hangingPunct="0">
              <a:lnSpc>
                <a:spcPct val="95000"/>
              </a:lnSpc>
              <a:spcBef>
                <a:spcPct val="20000"/>
              </a:spcBef>
              <a:buChar char="–"/>
              <a:defRPr sz="2400">
                <a:solidFill>
                  <a:schemeClr val="tx1"/>
                </a:solidFill>
                <a:latin typeface="Franklin Gothic Book" pitchFamily="34" charset="0"/>
              </a:defRPr>
            </a:lvl4pPr>
            <a:lvl5pPr marL="2057400" indent="-228600" eaLnBrk="0" hangingPunct="0">
              <a:lnSpc>
                <a:spcPct val="95000"/>
              </a:lnSpc>
              <a:spcBef>
                <a:spcPct val="20000"/>
              </a:spcBef>
              <a:buChar char="»"/>
              <a:defRPr sz="2400">
                <a:solidFill>
                  <a:schemeClr val="tx1"/>
                </a:solidFill>
                <a:latin typeface="Franklin Gothic Book" pitchFamily="34" charset="0"/>
              </a:defRPr>
            </a:lvl5pPr>
            <a:lvl6pPr marL="25146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6pPr>
            <a:lvl7pPr marL="29718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7pPr>
            <a:lvl8pPr marL="34290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8pPr>
            <a:lvl9pPr marL="38862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9pPr>
          </a:lstStyle>
          <a:p>
            <a:pPr eaLnBrk="1" hangingPunct="1">
              <a:lnSpc>
                <a:spcPct val="100000"/>
              </a:lnSpc>
              <a:spcBef>
                <a:spcPct val="0"/>
              </a:spcBef>
              <a:buClrTx/>
              <a:buFontTx/>
              <a:buNone/>
            </a:pPr>
            <a:fld id="{FBF644C5-31C4-46E9-A2A3-EEE92383B76A}" type="slidenum">
              <a:rPr lang="en-US" altLang="en-US" sz="700" smtClean="0"/>
              <a:pPr eaLnBrk="1" hangingPunct="1">
                <a:lnSpc>
                  <a:spcPct val="100000"/>
                </a:lnSpc>
                <a:spcBef>
                  <a:spcPct val="0"/>
                </a:spcBef>
                <a:buClrTx/>
                <a:buFontTx/>
                <a:buNone/>
              </a:pPr>
              <a:t>16</a:t>
            </a:fld>
            <a:endParaRPr lang="en-US" altLang="en-US" sz="700"/>
          </a:p>
        </p:txBody>
      </p:sp>
      <p:sp>
        <p:nvSpPr>
          <p:cNvPr id="73732" name="Rectangle 3"/>
          <p:cNvSpPr>
            <a:spLocks noGrp="1" noChangeArrowheads="1"/>
          </p:cNvSpPr>
          <p:nvPr>
            <p:ph type="body" sz="quarter" idx="11"/>
          </p:nvPr>
        </p:nvSpPr>
        <p:spPr>
          <a:xfrm>
            <a:off x="820859" y="916246"/>
            <a:ext cx="7133900" cy="3232554"/>
          </a:xfrm>
        </p:spPr>
        <p:txBody>
          <a:bodyPr/>
          <a:lstStyle/>
          <a:p>
            <a:pPr eaLnBrk="1" hangingPunct="1"/>
            <a:r>
              <a:rPr lang="en-US" altLang="en-US" sz="2200" dirty="0">
                <a:solidFill>
                  <a:schemeClr val="tx1"/>
                </a:solidFill>
              </a:rPr>
              <a:t>Left ventricular assist device only</a:t>
            </a:r>
          </a:p>
          <a:p>
            <a:pPr eaLnBrk="1" hangingPunct="1"/>
            <a:r>
              <a:rPr lang="en-US" altLang="en-US" sz="2200" dirty="0">
                <a:solidFill>
                  <a:schemeClr val="tx1"/>
                </a:solidFill>
              </a:rPr>
              <a:t>Long term use</a:t>
            </a:r>
          </a:p>
          <a:p>
            <a:pPr eaLnBrk="1" hangingPunct="1"/>
            <a:r>
              <a:rPr lang="en-US" altLang="en-US" sz="2200" dirty="0">
                <a:solidFill>
                  <a:schemeClr val="tx1"/>
                </a:solidFill>
              </a:rPr>
              <a:t>Axial flow – continuous flow</a:t>
            </a:r>
          </a:p>
          <a:p>
            <a:pPr eaLnBrk="1" hangingPunct="1"/>
            <a:r>
              <a:rPr lang="en-US" altLang="en-US" sz="2200" dirty="0">
                <a:solidFill>
                  <a:schemeClr val="tx1"/>
                </a:solidFill>
              </a:rPr>
              <a:t>Bridge to transplant </a:t>
            </a:r>
          </a:p>
          <a:p>
            <a:pPr eaLnBrk="1" hangingPunct="1"/>
            <a:r>
              <a:rPr lang="en-US" altLang="en-US" sz="2200" dirty="0">
                <a:solidFill>
                  <a:schemeClr val="tx1"/>
                </a:solidFill>
              </a:rPr>
              <a:t>Destination therapy</a:t>
            </a:r>
          </a:p>
          <a:p>
            <a:pPr eaLnBrk="1" hangingPunct="1"/>
            <a:endParaRPr lang="en-US" altLang="en-US" sz="3500" dirty="0">
              <a:solidFill>
                <a:schemeClr val="tx1"/>
              </a:solidFill>
            </a:endParaRPr>
          </a:p>
        </p:txBody>
      </p:sp>
      <p:sp>
        <p:nvSpPr>
          <p:cNvPr id="73730" name="Date Placeholder 1"/>
          <p:cNvSpPr>
            <a:spLocks noGrp="1"/>
          </p:cNvSpPr>
          <p:nvPr>
            <p:ph type="dt" sz="quarter" idx="4294967295"/>
          </p:nvPr>
        </p:nvSpPr>
        <p:spPr>
          <a:xfrm>
            <a:off x="0" y="4767263"/>
            <a:ext cx="2133600" cy="27463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ct val="95000"/>
              </a:lnSpc>
              <a:spcBef>
                <a:spcPct val="40000"/>
              </a:spcBef>
              <a:buClr>
                <a:schemeClr val="tx2"/>
              </a:buClr>
              <a:buChar char="•"/>
              <a:defRPr sz="3000">
                <a:solidFill>
                  <a:schemeClr val="tx1"/>
                </a:solidFill>
                <a:latin typeface="Franklin Gothic Book" pitchFamily="34" charset="0"/>
              </a:defRPr>
            </a:lvl1pPr>
            <a:lvl2pPr marL="742950" indent="-285750" eaLnBrk="0" hangingPunct="0">
              <a:lnSpc>
                <a:spcPct val="95000"/>
              </a:lnSpc>
              <a:spcBef>
                <a:spcPct val="20000"/>
              </a:spcBef>
              <a:buChar char="–"/>
              <a:defRPr sz="2800">
                <a:solidFill>
                  <a:schemeClr val="tx1"/>
                </a:solidFill>
                <a:latin typeface="Franklin Gothic Book" pitchFamily="34" charset="0"/>
              </a:defRPr>
            </a:lvl2pPr>
            <a:lvl3pPr marL="1143000" indent="-228600" eaLnBrk="0" hangingPunct="0">
              <a:lnSpc>
                <a:spcPct val="95000"/>
              </a:lnSpc>
              <a:spcBef>
                <a:spcPct val="20000"/>
              </a:spcBef>
              <a:buChar char="•"/>
              <a:defRPr sz="2600">
                <a:solidFill>
                  <a:schemeClr val="tx1"/>
                </a:solidFill>
                <a:latin typeface="Franklin Gothic Book" pitchFamily="34" charset="0"/>
              </a:defRPr>
            </a:lvl3pPr>
            <a:lvl4pPr marL="1600200" indent="-228600" eaLnBrk="0" hangingPunct="0">
              <a:lnSpc>
                <a:spcPct val="95000"/>
              </a:lnSpc>
              <a:spcBef>
                <a:spcPct val="20000"/>
              </a:spcBef>
              <a:buChar char="–"/>
              <a:defRPr sz="2400">
                <a:solidFill>
                  <a:schemeClr val="tx1"/>
                </a:solidFill>
                <a:latin typeface="Franklin Gothic Book" pitchFamily="34" charset="0"/>
              </a:defRPr>
            </a:lvl4pPr>
            <a:lvl5pPr marL="2057400" indent="-228600" eaLnBrk="0" hangingPunct="0">
              <a:lnSpc>
                <a:spcPct val="95000"/>
              </a:lnSpc>
              <a:spcBef>
                <a:spcPct val="20000"/>
              </a:spcBef>
              <a:buChar char="»"/>
              <a:defRPr sz="2400">
                <a:solidFill>
                  <a:schemeClr val="tx1"/>
                </a:solidFill>
                <a:latin typeface="Franklin Gothic Book" pitchFamily="34" charset="0"/>
              </a:defRPr>
            </a:lvl5pPr>
            <a:lvl6pPr marL="25146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6pPr>
            <a:lvl7pPr marL="29718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7pPr>
            <a:lvl8pPr marL="34290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8pPr>
            <a:lvl9pPr marL="38862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9pPr>
          </a:lstStyle>
          <a:p>
            <a:pPr eaLnBrk="1" hangingPunct="1">
              <a:lnSpc>
                <a:spcPct val="100000"/>
              </a:lnSpc>
              <a:spcBef>
                <a:spcPct val="0"/>
              </a:spcBef>
              <a:buClrTx/>
              <a:buFontTx/>
              <a:buNone/>
            </a:pPr>
            <a:fld id="{22861E38-3B17-486F-9B46-F79DABEDDC16}" type="datetime1">
              <a:rPr lang="en-US" altLang="en-US" sz="700" smtClean="0"/>
              <a:pPr eaLnBrk="1" hangingPunct="1">
                <a:lnSpc>
                  <a:spcPct val="100000"/>
                </a:lnSpc>
                <a:spcBef>
                  <a:spcPct val="0"/>
                </a:spcBef>
                <a:buClrTx/>
                <a:buFontTx/>
                <a:buNone/>
              </a:pPr>
              <a:t>4/10/2026</a:t>
            </a:fld>
            <a:endParaRPr lang="en-US" altLang="en-US" sz="700"/>
          </a:p>
        </p:txBody>
      </p:sp>
      <p:sp>
        <p:nvSpPr>
          <p:cNvPr id="28677" name="Rectangle 3"/>
          <p:cNvSpPr>
            <a:spLocks noChangeArrowheads="1"/>
          </p:cNvSpPr>
          <p:nvPr/>
        </p:nvSpPr>
        <p:spPr bwMode="auto">
          <a:xfrm>
            <a:off x="2175045" y="208360"/>
            <a:ext cx="294965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lnSpc>
                <a:spcPct val="95000"/>
              </a:lnSpc>
              <a:spcBef>
                <a:spcPct val="40000"/>
              </a:spcBef>
              <a:buClr>
                <a:schemeClr val="tx2"/>
              </a:buClr>
              <a:buChar char="•"/>
              <a:defRPr sz="3000">
                <a:solidFill>
                  <a:schemeClr val="tx1"/>
                </a:solidFill>
                <a:latin typeface="Franklin Gothic Book" pitchFamily="34" charset="0"/>
              </a:defRPr>
            </a:lvl1pPr>
            <a:lvl2pPr marL="742950" indent="-285750" eaLnBrk="0" hangingPunct="0">
              <a:lnSpc>
                <a:spcPct val="95000"/>
              </a:lnSpc>
              <a:spcBef>
                <a:spcPct val="20000"/>
              </a:spcBef>
              <a:buChar char="–"/>
              <a:defRPr sz="2800">
                <a:solidFill>
                  <a:schemeClr val="tx1"/>
                </a:solidFill>
                <a:latin typeface="Franklin Gothic Book" pitchFamily="34" charset="0"/>
              </a:defRPr>
            </a:lvl2pPr>
            <a:lvl3pPr marL="1143000" indent="-228600" eaLnBrk="0" hangingPunct="0">
              <a:lnSpc>
                <a:spcPct val="95000"/>
              </a:lnSpc>
              <a:spcBef>
                <a:spcPct val="20000"/>
              </a:spcBef>
              <a:buChar char="•"/>
              <a:defRPr sz="2600">
                <a:solidFill>
                  <a:schemeClr val="tx1"/>
                </a:solidFill>
                <a:latin typeface="Franklin Gothic Book" pitchFamily="34" charset="0"/>
              </a:defRPr>
            </a:lvl3pPr>
            <a:lvl4pPr marL="1600200" indent="-228600" eaLnBrk="0" hangingPunct="0">
              <a:lnSpc>
                <a:spcPct val="95000"/>
              </a:lnSpc>
              <a:spcBef>
                <a:spcPct val="20000"/>
              </a:spcBef>
              <a:buChar char="–"/>
              <a:defRPr sz="2400">
                <a:solidFill>
                  <a:schemeClr val="tx1"/>
                </a:solidFill>
                <a:latin typeface="Franklin Gothic Book" pitchFamily="34" charset="0"/>
              </a:defRPr>
            </a:lvl4pPr>
            <a:lvl5pPr marL="2057400" indent="-228600" eaLnBrk="0" hangingPunct="0">
              <a:lnSpc>
                <a:spcPct val="95000"/>
              </a:lnSpc>
              <a:spcBef>
                <a:spcPct val="20000"/>
              </a:spcBef>
              <a:buChar char="»"/>
              <a:defRPr sz="2400">
                <a:solidFill>
                  <a:schemeClr val="tx1"/>
                </a:solidFill>
                <a:latin typeface="Franklin Gothic Book" pitchFamily="34" charset="0"/>
              </a:defRPr>
            </a:lvl5pPr>
            <a:lvl6pPr marL="25146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6pPr>
            <a:lvl7pPr marL="29718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7pPr>
            <a:lvl8pPr marL="34290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8pPr>
            <a:lvl9pPr marL="38862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9pPr>
          </a:lstStyle>
          <a:p>
            <a:pPr algn="ctr" eaLnBrk="1" hangingPunct="1">
              <a:lnSpc>
                <a:spcPct val="100000"/>
              </a:lnSpc>
              <a:spcBef>
                <a:spcPct val="0"/>
              </a:spcBef>
              <a:buClrTx/>
              <a:buFontTx/>
              <a:buNone/>
              <a:defRPr/>
            </a:pPr>
            <a:r>
              <a:rPr lang="en-US" altLang="en-US" sz="4000" b="1" dirty="0">
                <a:solidFill>
                  <a:srgbClr val="FE8002"/>
                </a:solidFill>
                <a:latin typeface="+mj-lt"/>
              </a:rPr>
              <a:t>HeartMate 2</a:t>
            </a:r>
          </a:p>
        </p:txBody>
      </p:sp>
      <p:pic>
        <p:nvPicPr>
          <p:cNvPr id="73734" name="Picture 4" descr="Heartmate II KUB X-Ray edit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57725" y="3164682"/>
            <a:ext cx="3159125" cy="1737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5" name="Picture 3" descr="heartmate_II_lva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57725" y="1358899"/>
            <a:ext cx="3159125" cy="1651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ump overview.wmv">
            <a:hlinkClick r:id="" action="ppaction://media"/>
          </p:cNvPr>
          <p:cNvPicPr>
            <a:picLocks noRot="1" noChangeAspect="1" noChangeArrowheads="1"/>
          </p:cNvPicPr>
          <p:nvPr>
            <a:videoFile r:link="rId1"/>
          </p:nvPr>
        </p:nvPicPr>
        <p:blipFill>
          <a:blip r:embed="rId6"/>
          <a:stretch>
            <a:fillRect/>
          </a:stretch>
        </p:blipFill>
        <p:spPr>
          <a:xfrm>
            <a:off x="969963" y="3164682"/>
            <a:ext cx="3065462" cy="1737122"/>
          </a:xfrm>
          <a:prstGeom prst="rect">
            <a:avLst/>
          </a:prstGeom>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70767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8"/>
                                        </p:tgtEl>
                                      </p:cBhvr>
                                    </p:cmd>
                                  </p:childTnLst>
                                </p:cTn>
                              </p:par>
                            </p:childTnLst>
                          </p:cTn>
                        </p:par>
                      </p:childTnLst>
                    </p:cTn>
                  </p:par>
                </p:childTnLst>
              </p:cTn>
              <p:nextCondLst>
                <p:cond evt="onClick" delay="0">
                  <p:tgtEl>
                    <p:spTgt spid="8"/>
                  </p:tgtEl>
                </p:cond>
              </p:nextCondLst>
            </p:seq>
            <p:video>
              <p:cMediaNode mute="1">
                <p:cTn id="7" repeatCount="indefinite" fill="remove" display="0">
                  <p:stCondLst>
                    <p:cond delay="indefinite"/>
                  </p:stCondLst>
                  <p:endCondLst>
                    <p:cond evt="onNext" delay="0">
                      <p:tgtEl>
                        <p:sldTgt/>
                      </p:tgtEl>
                    </p:cond>
                    <p:cond evt="onPrev" delay="0">
                      <p:tgtEl>
                        <p:sldTgt/>
                      </p:tgtEl>
                    </p:cond>
                  </p:endCondLst>
                </p:cTn>
                <p:tgtEl>
                  <p:spTgt spid="8"/>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p:cNvSpPr>
            <a:spLocks noGrp="1"/>
          </p:cNvSpPr>
          <p:nvPr>
            <p:ph type="title"/>
          </p:nvPr>
        </p:nvSpPr>
        <p:spPr>
          <a:xfrm>
            <a:off x="2139157" y="272715"/>
            <a:ext cx="7251049" cy="796835"/>
          </a:xfrm>
        </p:spPr>
        <p:txBody>
          <a:bodyPr/>
          <a:lstStyle/>
          <a:p>
            <a:r>
              <a:rPr lang="en-US" altLang="en-US" sz="2800" b="1" dirty="0">
                <a:solidFill>
                  <a:srgbClr val="00B050"/>
                </a:solidFill>
              </a:rPr>
              <a:t>HeartMate 3 </a:t>
            </a:r>
          </a:p>
        </p:txBody>
      </p:sp>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183676" y="1282227"/>
            <a:ext cx="3648584" cy="342233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6804" name="Rectangle 4"/>
          <p:cNvSpPr>
            <a:spLocks noChangeArrowheads="1"/>
          </p:cNvSpPr>
          <p:nvPr/>
        </p:nvSpPr>
        <p:spPr bwMode="auto">
          <a:xfrm>
            <a:off x="613612" y="1282227"/>
            <a:ext cx="3211513"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lnSpc>
                <a:spcPct val="95000"/>
              </a:lnSpc>
              <a:spcBef>
                <a:spcPct val="40000"/>
              </a:spcBef>
              <a:buClr>
                <a:schemeClr val="tx2"/>
              </a:buClr>
              <a:buChar char="•"/>
              <a:defRPr sz="3000">
                <a:solidFill>
                  <a:schemeClr val="tx1"/>
                </a:solidFill>
                <a:latin typeface="Franklin Gothic Book" pitchFamily="34" charset="0"/>
              </a:defRPr>
            </a:lvl1pPr>
            <a:lvl2pPr marL="742950" indent="-285750" eaLnBrk="0" hangingPunct="0">
              <a:lnSpc>
                <a:spcPct val="95000"/>
              </a:lnSpc>
              <a:spcBef>
                <a:spcPct val="20000"/>
              </a:spcBef>
              <a:buChar char="–"/>
              <a:defRPr sz="2800">
                <a:solidFill>
                  <a:schemeClr val="tx1"/>
                </a:solidFill>
                <a:latin typeface="Franklin Gothic Book" pitchFamily="34" charset="0"/>
              </a:defRPr>
            </a:lvl2pPr>
            <a:lvl3pPr marL="1143000" indent="-228600" eaLnBrk="0" hangingPunct="0">
              <a:lnSpc>
                <a:spcPct val="95000"/>
              </a:lnSpc>
              <a:spcBef>
                <a:spcPct val="20000"/>
              </a:spcBef>
              <a:buChar char="•"/>
              <a:defRPr sz="2600">
                <a:solidFill>
                  <a:schemeClr val="tx1"/>
                </a:solidFill>
                <a:latin typeface="Franklin Gothic Book" pitchFamily="34" charset="0"/>
              </a:defRPr>
            </a:lvl3pPr>
            <a:lvl4pPr marL="1600200" indent="-228600" eaLnBrk="0" hangingPunct="0">
              <a:lnSpc>
                <a:spcPct val="95000"/>
              </a:lnSpc>
              <a:spcBef>
                <a:spcPct val="20000"/>
              </a:spcBef>
              <a:buChar char="–"/>
              <a:defRPr sz="2400">
                <a:solidFill>
                  <a:schemeClr val="tx1"/>
                </a:solidFill>
                <a:latin typeface="Franklin Gothic Book" pitchFamily="34" charset="0"/>
              </a:defRPr>
            </a:lvl4pPr>
            <a:lvl5pPr marL="2057400" indent="-228600" eaLnBrk="0" hangingPunct="0">
              <a:lnSpc>
                <a:spcPct val="95000"/>
              </a:lnSpc>
              <a:spcBef>
                <a:spcPct val="20000"/>
              </a:spcBef>
              <a:buChar char="»"/>
              <a:defRPr sz="2400">
                <a:solidFill>
                  <a:schemeClr val="tx1"/>
                </a:solidFill>
                <a:latin typeface="Franklin Gothic Book" pitchFamily="34" charset="0"/>
              </a:defRPr>
            </a:lvl5pPr>
            <a:lvl6pPr marL="25146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6pPr>
            <a:lvl7pPr marL="29718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7pPr>
            <a:lvl8pPr marL="34290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8pPr>
            <a:lvl9pPr marL="38862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9pPr>
          </a:lstStyle>
          <a:p>
            <a:pPr eaLnBrk="1" hangingPunct="1">
              <a:lnSpc>
                <a:spcPct val="100000"/>
              </a:lnSpc>
              <a:spcBef>
                <a:spcPct val="20000"/>
              </a:spcBef>
              <a:buSzPct val="101000"/>
            </a:pPr>
            <a:r>
              <a:rPr lang="en-US" altLang="en-US" sz="2200" dirty="0">
                <a:latin typeface="+mj-lt"/>
              </a:rPr>
              <a:t>Left ventricular assist device only</a:t>
            </a:r>
          </a:p>
          <a:p>
            <a:pPr eaLnBrk="1" hangingPunct="1">
              <a:lnSpc>
                <a:spcPct val="100000"/>
              </a:lnSpc>
              <a:spcBef>
                <a:spcPct val="20000"/>
              </a:spcBef>
              <a:buSzPct val="101000"/>
            </a:pPr>
            <a:r>
              <a:rPr lang="en-US" altLang="en-US" sz="2200" dirty="0">
                <a:latin typeface="+mj-lt"/>
              </a:rPr>
              <a:t>Long term use</a:t>
            </a:r>
          </a:p>
          <a:p>
            <a:pPr eaLnBrk="1" hangingPunct="1">
              <a:lnSpc>
                <a:spcPct val="100000"/>
              </a:lnSpc>
              <a:spcBef>
                <a:spcPct val="20000"/>
              </a:spcBef>
              <a:buSzPct val="101000"/>
            </a:pPr>
            <a:r>
              <a:rPr lang="en-US" altLang="en-US" sz="2200" dirty="0">
                <a:latin typeface="+mj-lt"/>
              </a:rPr>
              <a:t>Centrifugal pump - continuous flow</a:t>
            </a:r>
          </a:p>
          <a:p>
            <a:pPr eaLnBrk="1" hangingPunct="1">
              <a:lnSpc>
                <a:spcPct val="100000"/>
              </a:lnSpc>
              <a:spcBef>
                <a:spcPct val="20000"/>
              </a:spcBef>
              <a:buSzPct val="101000"/>
            </a:pPr>
            <a:r>
              <a:rPr lang="en-US" altLang="en-US" sz="2200" dirty="0">
                <a:latin typeface="+mj-lt"/>
              </a:rPr>
              <a:t>Bridge to transplant </a:t>
            </a:r>
          </a:p>
          <a:p>
            <a:pPr eaLnBrk="1" hangingPunct="1">
              <a:lnSpc>
                <a:spcPct val="100000"/>
              </a:lnSpc>
              <a:spcBef>
                <a:spcPct val="20000"/>
              </a:spcBef>
              <a:buSzPct val="101000"/>
            </a:pPr>
            <a:r>
              <a:rPr lang="en-US" altLang="en-US" sz="2200" dirty="0">
                <a:latin typeface="+mj-lt"/>
              </a:rPr>
              <a:t>Destination therapy</a:t>
            </a:r>
          </a:p>
          <a:p>
            <a:pPr marL="0" indent="0" eaLnBrk="1" hangingPunct="1">
              <a:buSzPct val="101000"/>
              <a:buNone/>
            </a:pPr>
            <a:endParaRPr lang="en-US" altLang="en-US" sz="2400" dirty="0">
              <a:latin typeface="+mj-lt"/>
            </a:endParaRPr>
          </a:p>
          <a:p>
            <a:pPr eaLnBrk="1" hangingPunct="1">
              <a:lnSpc>
                <a:spcPct val="100000"/>
              </a:lnSpc>
              <a:spcBef>
                <a:spcPct val="20000"/>
              </a:spcBef>
              <a:buClr>
                <a:schemeClr val="tx1"/>
              </a:buClr>
              <a:buSzPct val="60000"/>
              <a:buFont typeface="Wingdings" pitchFamily="2" charset="2"/>
              <a:buNone/>
            </a:pPr>
            <a:endParaRPr lang="en-US" altLang="en-US" sz="3600" dirty="0">
              <a:latin typeface="+mj-lt"/>
            </a:endParaRPr>
          </a:p>
        </p:txBody>
      </p:sp>
      <p:pic>
        <p:nvPicPr>
          <p:cNvPr id="76805" name="Picture 2" descr="C:\Users\EBurke\Documents\HM III LVAS\Photo Shoot Feb 2013\Slimming Photos June 2013\IMG_0526_Dropout.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75063" y="3156347"/>
            <a:ext cx="1143000" cy="1370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8453259"/>
      </p:ext>
    </p:extLst>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968449" y="284124"/>
            <a:ext cx="7251049" cy="796835"/>
          </a:xfrm>
        </p:spPr>
        <p:txBody>
          <a:bodyPr>
            <a:normAutofit/>
          </a:bodyPr>
          <a:lstStyle/>
          <a:p>
            <a:r>
              <a:rPr lang="en-US" sz="2325" dirty="0" err="1"/>
              <a:t>HeartMate</a:t>
            </a:r>
            <a:r>
              <a:rPr lang="en-US" sz="2325" dirty="0"/>
              <a:t> System Controller </a:t>
            </a:r>
            <a:br>
              <a:rPr lang="en-US" dirty="0"/>
            </a:br>
            <a:r>
              <a:rPr lang="en-US" sz="2025" b="0" dirty="0"/>
              <a:t>Alarm Indicators</a:t>
            </a:r>
          </a:p>
        </p:txBody>
      </p:sp>
      <p:grpSp>
        <p:nvGrpSpPr>
          <p:cNvPr id="14" name="Group 13"/>
          <p:cNvGrpSpPr/>
          <p:nvPr/>
        </p:nvGrpSpPr>
        <p:grpSpPr>
          <a:xfrm>
            <a:off x="3429000" y="1200807"/>
            <a:ext cx="4811661" cy="2815636"/>
            <a:chOff x="548926" y="1279420"/>
            <a:chExt cx="7901455" cy="4831429"/>
          </a:xfrm>
        </p:grpSpPr>
        <p:grpSp>
          <p:nvGrpSpPr>
            <p:cNvPr id="3" name="Group 2"/>
            <p:cNvGrpSpPr/>
            <p:nvPr/>
          </p:nvGrpSpPr>
          <p:grpSpPr>
            <a:xfrm>
              <a:off x="548926" y="1279420"/>
              <a:ext cx="7901455" cy="4831429"/>
              <a:chOff x="-265723" y="1279420"/>
              <a:chExt cx="7901455" cy="4831429"/>
            </a:xfrm>
          </p:grpSpPr>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190847" y="1848906"/>
                <a:ext cx="6352481" cy="3730823"/>
              </a:xfrm>
              <a:prstGeom prst="rect">
                <a:avLst/>
              </a:prstGeom>
            </p:spPr>
          </p:pic>
          <p:cxnSp>
            <p:nvCxnSpPr>
              <p:cNvPr id="4" name="Straight Connector 12"/>
              <p:cNvCxnSpPr>
                <a:cxnSpLocks noChangeShapeType="1"/>
              </p:cNvCxnSpPr>
              <p:nvPr/>
            </p:nvCxnSpPr>
            <p:spPr bwMode="auto">
              <a:xfrm flipV="1">
                <a:off x="3381153" y="1681882"/>
                <a:ext cx="345083" cy="1232647"/>
              </a:xfrm>
              <a:prstGeom prst="line">
                <a:avLst/>
              </a:prstGeom>
              <a:noFill/>
              <a:ln w="9525">
                <a:solidFill>
                  <a:srgbClr val="3B7B9D"/>
                </a:solidFill>
                <a:round/>
                <a:headEnd/>
                <a:tailEnd/>
              </a:ln>
              <a:extLst>
                <a:ext uri="{909E8E84-426E-40DD-AFC4-6F175D3DCCD1}">
                  <a14:hiddenFill xmlns:a14="http://schemas.microsoft.com/office/drawing/2010/main">
                    <a:noFill/>
                  </a14:hiddenFill>
                </a:ext>
              </a:extLst>
            </p:spPr>
          </p:cxnSp>
          <p:cxnSp>
            <p:nvCxnSpPr>
              <p:cNvPr id="6" name="Straight Connector 25"/>
              <p:cNvCxnSpPr>
                <a:cxnSpLocks noChangeShapeType="1"/>
              </p:cNvCxnSpPr>
              <p:nvPr/>
            </p:nvCxnSpPr>
            <p:spPr bwMode="auto">
              <a:xfrm flipH="1">
                <a:off x="4019107" y="1681882"/>
                <a:ext cx="1901650" cy="1653660"/>
              </a:xfrm>
              <a:prstGeom prst="line">
                <a:avLst/>
              </a:prstGeom>
              <a:noFill/>
              <a:ln w="9525">
                <a:solidFill>
                  <a:srgbClr val="3B7B9D"/>
                </a:solidFill>
                <a:round/>
                <a:headEnd/>
                <a:tailEnd/>
              </a:ln>
              <a:extLst>
                <a:ext uri="{909E8E84-426E-40DD-AFC4-6F175D3DCCD1}">
                  <a14:hiddenFill xmlns:a14="http://schemas.microsoft.com/office/drawing/2010/main">
                    <a:noFill/>
                  </a14:hiddenFill>
                </a:ext>
              </a:extLst>
            </p:spPr>
          </p:cxnSp>
          <p:cxnSp>
            <p:nvCxnSpPr>
              <p:cNvPr id="7" name="Straight Connector 40"/>
              <p:cNvCxnSpPr>
                <a:cxnSpLocks noChangeShapeType="1"/>
              </p:cNvCxnSpPr>
              <p:nvPr/>
            </p:nvCxnSpPr>
            <p:spPr bwMode="auto">
              <a:xfrm>
                <a:off x="1527286" y="1745677"/>
                <a:ext cx="1217454" cy="763035"/>
              </a:xfrm>
              <a:prstGeom prst="line">
                <a:avLst/>
              </a:prstGeom>
              <a:noFill/>
              <a:ln w="9525">
                <a:solidFill>
                  <a:srgbClr val="3B7B9D"/>
                </a:solidFill>
                <a:round/>
                <a:headEnd/>
                <a:tailEnd/>
              </a:ln>
              <a:extLst>
                <a:ext uri="{909E8E84-426E-40DD-AFC4-6F175D3DCCD1}">
                  <a14:hiddenFill xmlns:a14="http://schemas.microsoft.com/office/drawing/2010/main">
                    <a:noFill/>
                  </a14:hiddenFill>
                </a:ext>
              </a:extLst>
            </p:spPr>
          </p:cxnSp>
          <p:cxnSp>
            <p:nvCxnSpPr>
              <p:cNvPr id="8" name="Straight Connector 42"/>
              <p:cNvCxnSpPr>
                <a:cxnSpLocks noChangeShapeType="1"/>
              </p:cNvCxnSpPr>
              <p:nvPr/>
            </p:nvCxnSpPr>
            <p:spPr bwMode="auto">
              <a:xfrm flipV="1">
                <a:off x="805465" y="4572003"/>
                <a:ext cx="1939276" cy="639575"/>
              </a:xfrm>
              <a:prstGeom prst="line">
                <a:avLst/>
              </a:prstGeom>
              <a:noFill/>
              <a:ln w="9525">
                <a:solidFill>
                  <a:srgbClr val="3B7B9D"/>
                </a:solidFill>
                <a:round/>
                <a:headEnd/>
                <a:tailEnd/>
              </a:ln>
              <a:extLst>
                <a:ext uri="{909E8E84-426E-40DD-AFC4-6F175D3DCCD1}">
                  <a14:hiddenFill xmlns:a14="http://schemas.microsoft.com/office/drawing/2010/main">
                    <a:noFill/>
                  </a14:hiddenFill>
                </a:ext>
              </a:extLst>
            </p:spPr>
          </p:cxnSp>
          <p:cxnSp>
            <p:nvCxnSpPr>
              <p:cNvPr id="9" name="Straight Connector 46"/>
              <p:cNvCxnSpPr>
                <a:cxnSpLocks noChangeShapeType="1"/>
              </p:cNvCxnSpPr>
              <p:nvPr/>
            </p:nvCxnSpPr>
            <p:spPr bwMode="auto">
              <a:xfrm>
                <a:off x="1527286" y="1745677"/>
                <a:ext cx="1217454" cy="1531496"/>
              </a:xfrm>
              <a:prstGeom prst="line">
                <a:avLst/>
              </a:prstGeom>
              <a:noFill/>
              <a:ln w="9525">
                <a:solidFill>
                  <a:srgbClr val="3B7B9D"/>
                </a:solidFill>
                <a:round/>
                <a:headEnd/>
                <a:tailEnd/>
              </a:ln>
              <a:extLst>
                <a:ext uri="{909E8E84-426E-40DD-AFC4-6F175D3DCCD1}">
                  <a14:hiddenFill xmlns:a14="http://schemas.microsoft.com/office/drawing/2010/main">
                    <a:noFill/>
                  </a14:hiddenFill>
                </a:ext>
              </a:extLst>
            </p:spPr>
          </p:cxnSp>
          <p:sp>
            <p:nvSpPr>
              <p:cNvPr id="12" name="TextBox 13"/>
              <p:cNvSpPr txBox="1">
                <a:spLocks noChangeArrowheads="1"/>
              </p:cNvSpPr>
              <p:nvPr/>
            </p:nvSpPr>
            <p:spPr bwMode="auto">
              <a:xfrm>
                <a:off x="3359415" y="1311999"/>
                <a:ext cx="2007733" cy="237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US" altLang="en-US" sz="900" dirty="0">
                    <a:solidFill>
                      <a:prstClr val="black"/>
                    </a:solidFill>
                    <a:latin typeface="Century Gothic" panose="020B0502020202020204" pitchFamily="34" charset="0"/>
                  </a:rPr>
                  <a:t>Low Battery Advisory</a:t>
                </a:r>
              </a:p>
            </p:txBody>
          </p:sp>
          <p:sp>
            <p:nvSpPr>
              <p:cNvPr id="13" name="TextBox 13"/>
              <p:cNvSpPr txBox="1">
                <a:spLocks noChangeArrowheads="1"/>
              </p:cNvSpPr>
              <p:nvPr/>
            </p:nvSpPr>
            <p:spPr bwMode="auto">
              <a:xfrm>
                <a:off x="5627999" y="1431973"/>
                <a:ext cx="2007733" cy="237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US" altLang="en-US" sz="900" dirty="0">
                    <a:solidFill>
                      <a:prstClr val="black"/>
                    </a:solidFill>
                    <a:latin typeface="Century Gothic" panose="020B0502020202020204" pitchFamily="34" charset="0"/>
                  </a:rPr>
                  <a:t>Low Battery Hazard</a:t>
                </a:r>
              </a:p>
            </p:txBody>
          </p:sp>
          <p:sp>
            <p:nvSpPr>
              <p:cNvPr id="20" name="TextBox 13"/>
              <p:cNvSpPr txBox="1">
                <a:spLocks noChangeArrowheads="1"/>
              </p:cNvSpPr>
              <p:nvPr/>
            </p:nvSpPr>
            <p:spPr bwMode="auto">
              <a:xfrm>
                <a:off x="1957380" y="5873195"/>
                <a:ext cx="1890502" cy="237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US" altLang="en-US" sz="900" dirty="0">
                    <a:solidFill>
                      <a:prstClr val="black"/>
                    </a:solidFill>
                    <a:latin typeface="Century Gothic" panose="020B0502020202020204" pitchFamily="34" charset="0"/>
                  </a:rPr>
                  <a:t>Advisory Alarm</a:t>
                </a:r>
              </a:p>
            </p:txBody>
          </p:sp>
          <p:sp>
            <p:nvSpPr>
              <p:cNvPr id="21" name="TextBox 13"/>
              <p:cNvSpPr txBox="1">
                <a:spLocks noChangeArrowheads="1"/>
              </p:cNvSpPr>
              <p:nvPr/>
            </p:nvSpPr>
            <p:spPr bwMode="auto">
              <a:xfrm>
                <a:off x="4470388" y="5794679"/>
                <a:ext cx="1744271" cy="237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US" altLang="en-US" sz="900" dirty="0">
                    <a:solidFill>
                      <a:prstClr val="black"/>
                    </a:solidFill>
                    <a:latin typeface="Century Gothic" panose="020B0502020202020204" pitchFamily="34" charset="0"/>
                  </a:rPr>
                  <a:t>Hazard Alarm</a:t>
                </a:r>
              </a:p>
            </p:txBody>
          </p:sp>
          <p:cxnSp>
            <p:nvCxnSpPr>
              <p:cNvPr id="22" name="Straight Connector 42"/>
              <p:cNvCxnSpPr>
                <a:cxnSpLocks noChangeShapeType="1"/>
              </p:cNvCxnSpPr>
              <p:nvPr/>
            </p:nvCxnSpPr>
            <p:spPr bwMode="auto">
              <a:xfrm>
                <a:off x="3905072" y="3934047"/>
                <a:ext cx="889447" cy="1891233"/>
              </a:xfrm>
              <a:prstGeom prst="line">
                <a:avLst/>
              </a:prstGeom>
              <a:noFill/>
              <a:ln w="9525">
                <a:solidFill>
                  <a:srgbClr val="3B7B9D"/>
                </a:solidFill>
                <a:round/>
                <a:headEnd/>
                <a:tailEnd/>
              </a:ln>
              <a:extLst>
                <a:ext uri="{909E8E84-426E-40DD-AFC4-6F175D3DCCD1}">
                  <a14:hiddenFill xmlns:a14="http://schemas.microsoft.com/office/drawing/2010/main">
                    <a:noFill/>
                  </a14:hiddenFill>
                </a:ext>
              </a:extLst>
            </p:spPr>
          </p:cxnSp>
          <p:sp>
            <p:nvSpPr>
              <p:cNvPr id="31" name="TextBox 13"/>
              <p:cNvSpPr txBox="1">
                <a:spLocks noChangeArrowheads="1"/>
              </p:cNvSpPr>
              <p:nvPr/>
            </p:nvSpPr>
            <p:spPr bwMode="auto">
              <a:xfrm>
                <a:off x="-265723" y="5414237"/>
                <a:ext cx="2149418" cy="475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US" altLang="en-US" sz="900" dirty="0">
                    <a:solidFill>
                      <a:prstClr val="black"/>
                    </a:solidFill>
                    <a:latin typeface="Century Gothic" panose="020B0502020202020204" pitchFamily="34" charset="0"/>
                  </a:rPr>
                  <a:t>Driveline Disconnected Hazard Alarm</a:t>
                </a:r>
              </a:p>
            </p:txBody>
          </p:sp>
          <p:sp>
            <p:nvSpPr>
              <p:cNvPr id="36" name="TextBox 13"/>
              <p:cNvSpPr txBox="1">
                <a:spLocks noChangeArrowheads="1"/>
              </p:cNvSpPr>
              <p:nvPr/>
            </p:nvSpPr>
            <p:spPr bwMode="auto">
              <a:xfrm>
                <a:off x="263332" y="1279420"/>
                <a:ext cx="2154871" cy="475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US" altLang="en-US" sz="900" dirty="0">
                    <a:solidFill>
                      <a:prstClr val="black"/>
                    </a:solidFill>
                    <a:latin typeface="Century Gothic" panose="020B0502020202020204" pitchFamily="34" charset="0"/>
                  </a:rPr>
                  <a:t>Power Cable Disconnected Advisory</a:t>
                </a:r>
              </a:p>
            </p:txBody>
          </p:sp>
        </p:grpSp>
        <p:cxnSp>
          <p:nvCxnSpPr>
            <p:cNvPr id="18" name="Straight Connector 19"/>
            <p:cNvCxnSpPr>
              <a:cxnSpLocks noChangeShapeType="1"/>
            </p:cNvCxnSpPr>
            <p:nvPr/>
          </p:nvCxnSpPr>
          <p:spPr bwMode="auto">
            <a:xfrm flipH="1">
              <a:off x="3391191" y="4414968"/>
              <a:ext cx="977152" cy="1410312"/>
            </a:xfrm>
            <a:prstGeom prst="line">
              <a:avLst/>
            </a:prstGeom>
            <a:noFill/>
            <a:ln w="9525">
              <a:solidFill>
                <a:srgbClr val="3B7B9D"/>
              </a:solidFill>
              <a:round/>
              <a:headEnd/>
              <a:tailEnd/>
            </a:ln>
            <a:extLst>
              <a:ext uri="{909E8E84-426E-40DD-AFC4-6F175D3DCCD1}">
                <a14:hiddenFill xmlns:a14="http://schemas.microsoft.com/office/drawing/2010/main">
                  <a:noFill/>
                </a14:hiddenFill>
              </a:ext>
            </a:extLst>
          </p:spPr>
        </p:cxnSp>
      </p:grpSp>
      <p:sp>
        <p:nvSpPr>
          <p:cNvPr id="11" name="TextBox 10"/>
          <p:cNvSpPr txBox="1"/>
          <p:nvPr/>
        </p:nvSpPr>
        <p:spPr>
          <a:xfrm flipH="1">
            <a:off x="536780" y="1614886"/>
            <a:ext cx="2863339" cy="1477328"/>
          </a:xfrm>
          <a:prstGeom prst="rect">
            <a:avLst/>
          </a:prstGeom>
          <a:noFill/>
          <a:ln w="38100">
            <a:solidFill>
              <a:srgbClr val="C00000"/>
            </a:solidFill>
          </a:ln>
        </p:spPr>
        <p:txBody>
          <a:bodyPr wrap="square" rtlCol="0">
            <a:spAutoFit/>
          </a:bodyPr>
          <a:lstStyle/>
          <a:p>
            <a:pPr lvl="0" algn="ctr"/>
            <a:r>
              <a:rPr lang="en-US" sz="1500" dirty="0"/>
              <a:t>The system controller will alarm if it detects an issue in the operation of the pump, if the patient is experiencing alarms, contact the Implant Center for LVAS-specific emergency instructions</a:t>
            </a:r>
          </a:p>
        </p:txBody>
      </p:sp>
      <p:sp>
        <p:nvSpPr>
          <p:cNvPr id="23" name="TextBox 22"/>
          <p:cNvSpPr txBox="1"/>
          <p:nvPr/>
        </p:nvSpPr>
        <p:spPr>
          <a:xfrm>
            <a:off x="2373785" y="4772031"/>
            <a:ext cx="3578328" cy="300082"/>
          </a:xfrm>
          <a:prstGeom prst="rect">
            <a:avLst/>
          </a:prstGeom>
          <a:noFill/>
        </p:spPr>
        <p:txBody>
          <a:bodyPr wrap="square" rtlCol="0">
            <a:spAutoFit/>
          </a:bodyPr>
          <a:lstStyle/>
          <a:p>
            <a:pPr algn="ctr"/>
            <a:r>
              <a:rPr lang="en-US" sz="675" dirty="0">
                <a:solidFill>
                  <a:schemeClr val="bg1">
                    <a:lumMod val="50000"/>
                  </a:schemeClr>
                </a:solidFill>
              </a:rPr>
              <a:t>CAUTION – Investigational device.  Limited by US Federal law to investigational</a:t>
            </a:r>
          </a:p>
          <a:p>
            <a:pPr algn="ctr"/>
            <a:r>
              <a:rPr lang="en-US" sz="675" dirty="0">
                <a:solidFill>
                  <a:schemeClr val="bg1">
                    <a:lumMod val="50000"/>
                  </a:schemeClr>
                </a:solidFill>
              </a:rPr>
              <a:t>ClinicalTrials.gov Identifier: NCT02224755</a:t>
            </a:r>
          </a:p>
        </p:txBody>
      </p:sp>
      <p:sp>
        <p:nvSpPr>
          <p:cNvPr id="24" name="TextBox 23"/>
          <p:cNvSpPr txBox="1"/>
          <p:nvPr/>
        </p:nvSpPr>
        <p:spPr>
          <a:xfrm>
            <a:off x="353961" y="4866501"/>
            <a:ext cx="699230" cy="369332"/>
          </a:xfrm>
          <a:prstGeom prst="rect">
            <a:avLst/>
          </a:prstGeom>
          <a:noFill/>
        </p:spPr>
        <p:txBody>
          <a:bodyPr wrap="none" rtlCol="0">
            <a:spAutoFit/>
          </a:bodyPr>
          <a:lstStyle/>
          <a:p>
            <a:r>
              <a:rPr lang="en-US" sz="900" dirty="0"/>
              <a:t>10001926</a:t>
            </a:r>
            <a:r>
              <a:rPr lang="en-US" dirty="0"/>
              <a:t> </a:t>
            </a:r>
          </a:p>
        </p:txBody>
      </p:sp>
    </p:spTree>
    <p:extLst>
      <p:ext uri="{BB962C8B-B14F-4D97-AF65-F5344CB8AC3E}">
        <p14:creationId xmlns:p14="http://schemas.microsoft.com/office/powerpoint/2010/main" val="2244668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2647950" y="213123"/>
            <a:ext cx="4627960" cy="735806"/>
          </a:xfrm>
        </p:spPr>
        <p:txBody>
          <a:bodyPr/>
          <a:lstStyle/>
          <a:p>
            <a:pPr eaLnBrk="1" hangingPunct="1">
              <a:defRPr/>
            </a:pPr>
            <a:r>
              <a:rPr lang="en-US" altLang="en-US" sz="2325" dirty="0" err="1"/>
              <a:t>HeartMate</a:t>
            </a:r>
            <a:r>
              <a:rPr lang="en-US" altLang="en-US" sz="2325" dirty="0"/>
              <a:t> 3 System Controller</a:t>
            </a:r>
            <a:br>
              <a:rPr lang="en-US" altLang="en-US" dirty="0"/>
            </a:br>
            <a:r>
              <a:rPr lang="en-US" altLang="en-US" sz="2025" dirty="0"/>
              <a:t>Viewing Pump and System Parameters</a:t>
            </a:r>
            <a:endParaRPr lang="en-US" altLang="en-US" dirty="0"/>
          </a:p>
        </p:txBody>
      </p:sp>
      <p:sp>
        <p:nvSpPr>
          <p:cNvPr id="91139" name="Slide Number Placeholder 3"/>
          <p:cNvSpPr>
            <a:spLocks noGrp="1"/>
          </p:cNvSpPr>
          <p:nvPr>
            <p:ph type="sldNum" sz="quarter"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342900">
              <a:spcAft>
                <a:spcPts val="450"/>
              </a:spcAft>
              <a:buClr>
                <a:schemeClr val="accent1"/>
              </a:buClr>
              <a:buSzPct val="125000"/>
              <a:buFont typeface="Wingdings" panose="05000000000000000000" pitchFamily="2" charset="2"/>
              <a:buChar char="§"/>
              <a:defRPr sz="900">
                <a:solidFill>
                  <a:srgbClr val="696A6D"/>
                </a:solidFill>
                <a:latin typeface="Franklin Gothic Book" panose="020B0503020102020204" pitchFamily="34" charset="0"/>
                <a:ea typeface="Franklin Gothic Medium" panose="020B0603020102020204" pitchFamily="34" charset="0"/>
                <a:cs typeface="Franklin Gothic Medium" panose="020B0603020102020204" pitchFamily="34" charset="0"/>
              </a:defRPr>
            </a:lvl1pPr>
            <a:lvl2pPr marL="557213" indent="-214313" defTabSz="342900">
              <a:spcAft>
                <a:spcPts val="450"/>
              </a:spcAft>
              <a:buClr>
                <a:srgbClr val="696A6D"/>
              </a:buClr>
              <a:buSzPct val="125000"/>
              <a:buFont typeface="Wingdings" panose="05000000000000000000" pitchFamily="2" charset="2"/>
              <a:buChar char="§"/>
              <a:defRPr sz="900">
                <a:solidFill>
                  <a:srgbClr val="696A6D"/>
                </a:solidFill>
                <a:latin typeface="Franklin Gothic Book" panose="020B0503020102020204" pitchFamily="34" charset="0"/>
                <a:ea typeface="Franklin Gothic Medium" panose="020B0603020102020204" pitchFamily="34" charset="0"/>
                <a:cs typeface="Franklin Gothic Medium" panose="020B0603020102020204" pitchFamily="34" charset="0"/>
              </a:defRPr>
            </a:lvl2pPr>
            <a:lvl3pPr marL="857250" indent="-171450" defTabSz="342900">
              <a:spcAft>
                <a:spcPts val="450"/>
              </a:spcAft>
              <a:buFont typeface="AppleSymbols"/>
              <a:buChar char="⎻"/>
              <a:defRPr sz="900">
                <a:solidFill>
                  <a:srgbClr val="696A6D"/>
                </a:solidFill>
                <a:latin typeface="Franklin Gothic Book" panose="020B0503020102020204" pitchFamily="34" charset="0"/>
                <a:ea typeface="Franklin Gothic Medium" panose="020B0603020102020204" pitchFamily="34" charset="0"/>
                <a:cs typeface="Franklin Gothic Medium" panose="020B0603020102020204" pitchFamily="34" charset="0"/>
              </a:defRPr>
            </a:lvl3pPr>
            <a:lvl4pPr marL="1200150" indent="-171450" defTabSz="342900">
              <a:spcBef>
                <a:spcPct val="20000"/>
              </a:spcBef>
              <a:buFont typeface="Arial" panose="020B0604020202020204" pitchFamily="34" charset="0"/>
              <a:buChar char="–"/>
              <a:defRPr sz="105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4pPr>
            <a:lvl5pPr marL="1543050" indent="-171450" defTabSz="342900">
              <a:spcBef>
                <a:spcPct val="20000"/>
              </a:spcBef>
              <a:buFont typeface="Arial" panose="020B0604020202020204" pitchFamily="34" charset="0"/>
              <a:buChar char="»"/>
              <a:defRPr sz="105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5pPr>
            <a:lvl6pPr marL="1885950" indent="-171450" defTabSz="342900" eaLnBrk="0" fontAlgn="base" hangingPunct="0">
              <a:spcBef>
                <a:spcPct val="20000"/>
              </a:spcBef>
              <a:spcAft>
                <a:spcPct val="0"/>
              </a:spcAft>
              <a:buFont typeface="Arial" panose="020B0604020202020204" pitchFamily="34" charset="0"/>
              <a:buChar char="»"/>
              <a:defRPr sz="105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6pPr>
            <a:lvl7pPr marL="2228850" indent="-171450" defTabSz="342900" eaLnBrk="0" fontAlgn="base" hangingPunct="0">
              <a:spcBef>
                <a:spcPct val="20000"/>
              </a:spcBef>
              <a:spcAft>
                <a:spcPct val="0"/>
              </a:spcAft>
              <a:buFont typeface="Arial" panose="020B0604020202020204" pitchFamily="34" charset="0"/>
              <a:buChar char="»"/>
              <a:defRPr sz="105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7pPr>
            <a:lvl8pPr marL="2571750" indent="-171450" defTabSz="342900" eaLnBrk="0" fontAlgn="base" hangingPunct="0">
              <a:spcBef>
                <a:spcPct val="20000"/>
              </a:spcBef>
              <a:spcAft>
                <a:spcPct val="0"/>
              </a:spcAft>
              <a:buFont typeface="Arial" panose="020B0604020202020204" pitchFamily="34" charset="0"/>
              <a:buChar char="»"/>
              <a:defRPr sz="105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8pPr>
            <a:lvl9pPr marL="2914650" indent="-171450" defTabSz="342900" eaLnBrk="0" fontAlgn="base" hangingPunct="0">
              <a:spcBef>
                <a:spcPct val="20000"/>
              </a:spcBef>
              <a:spcAft>
                <a:spcPct val="0"/>
              </a:spcAft>
              <a:buFont typeface="Arial" panose="020B0604020202020204" pitchFamily="34" charset="0"/>
              <a:buChar char="»"/>
              <a:defRPr sz="105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9pPr>
          </a:lstStyle>
          <a:p>
            <a:pPr>
              <a:spcAft>
                <a:spcPct val="0"/>
              </a:spcAft>
              <a:buClrTx/>
              <a:buSzTx/>
              <a:buFontTx/>
              <a:buNone/>
            </a:pPr>
            <a:fld id="{FB357283-49D5-4927-A68A-22D5BD139910}" type="slidenum">
              <a:rPr lang="en-US" altLang="en-US" sz="750">
                <a:solidFill>
                  <a:schemeClr val="bg1"/>
                </a:solidFill>
                <a:latin typeface="Arial" panose="020B0604020202020204" pitchFamily="34" charset="0"/>
                <a:ea typeface="MS PGothic" panose="020B0600070205080204" pitchFamily="34" charset="-128"/>
              </a:rPr>
              <a:pPr>
                <a:spcAft>
                  <a:spcPct val="0"/>
                </a:spcAft>
                <a:buClrTx/>
                <a:buSzTx/>
                <a:buFontTx/>
                <a:buNone/>
              </a:pPr>
              <a:t>19</a:t>
            </a:fld>
            <a:endParaRPr lang="en-US" altLang="en-US" sz="750">
              <a:solidFill>
                <a:schemeClr val="bg1"/>
              </a:solidFill>
              <a:latin typeface="Arial" panose="020B0604020202020204" pitchFamily="34" charset="0"/>
              <a:ea typeface="MS PGothic" panose="020B0600070205080204" pitchFamily="34" charset="-128"/>
            </a:endParaRPr>
          </a:p>
        </p:txBody>
      </p:sp>
      <p:sp>
        <p:nvSpPr>
          <p:cNvPr id="91140" name="Content Placeholder 2"/>
          <p:cNvSpPr>
            <a:spLocks noGrp="1"/>
          </p:cNvSpPr>
          <p:nvPr>
            <p:ph sz="quarter" idx="11"/>
          </p:nvPr>
        </p:nvSpPr>
        <p:spPr>
          <a:xfrm>
            <a:off x="5106591" y="1566863"/>
            <a:ext cx="2505075" cy="1837135"/>
          </a:xfrm>
        </p:spPr>
        <p:txBody>
          <a:bodyPr/>
          <a:lstStyle/>
          <a:p>
            <a:pPr marL="0" indent="0">
              <a:buNone/>
            </a:pPr>
            <a:r>
              <a:rPr lang="en-US" altLang="en-US" sz="1500">
                <a:solidFill>
                  <a:schemeClr val="tx1"/>
                </a:solidFill>
                <a:latin typeface="Calibri" panose="020F0502020204030204" pitchFamily="34" charset="0"/>
                <a:ea typeface="Franklin Gothic Medium" panose="020B0603020102020204" pitchFamily="34" charset="0"/>
                <a:cs typeface="Franklin Gothic Medium" panose="020B0603020102020204" pitchFamily="34" charset="0"/>
              </a:rPr>
              <a:t>Press the Display Button to view pump parameters and backup battery charge status on the display screen.</a:t>
            </a:r>
          </a:p>
        </p:txBody>
      </p:sp>
      <p:grpSp>
        <p:nvGrpSpPr>
          <p:cNvPr id="91141" name="Group 2"/>
          <p:cNvGrpSpPr>
            <a:grpSpLocks/>
          </p:cNvGrpSpPr>
          <p:nvPr/>
        </p:nvGrpSpPr>
        <p:grpSpPr bwMode="auto">
          <a:xfrm>
            <a:off x="1888331" y="1179910"/>
            <a:ext cx="3149204" cy="3571875"/>
            <a:chOff x="397042" y="998621"/>
            <a:chExt cx="4795444" cy="5337458"/>
          </a:xfrm>
        </p:grpSpPr>
        <p:pic>
          <p:nvPicPr>
            <p:cNvPr id="911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7042" y="998621"/>
              <a:ext cx="4795444" cy="53374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1143" name="TextBox 5"/>
            <p:cNvSpPr txBox="1">
              <a:spLocks noChangeArrowheads="1"/>
            </p:cNvSpPr>
            <p:nvPr/>
          </p:nvSpPr>
          <p:spPr bwMode="auto">
            <a:xfrm>
              <a:off x="4302795" y="2074688"/>
              <a:ext cx="517453" cy="44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Aft>
                  <a:spcPts val="600"/>
                </a:spcAft>
                <a:buClr>
                  <a:schemeClr val="accent1"/>
                </a:buClr>
                <a:buSzPct val="125000"/>
                <a:buFont typeface="Wingdings" panose="05000000000000000000" pitchFamily="2" charset="2"/>
                <a:buChar char="§"/>
                <a:defRPr sz="1200">
                  <a:solidFill>
                    <a:srgbClr val="696A6D"/>
                  </a:solidFill>
                  <a:latin typeface="Franklin Gothic Book" panose="020B0503020102020204" pitchFamily="34" charset="0"/>
                  <a:ea typeface="Franklin Gothic Medium" panose="020B0603020102020204" pitchFamily="34" charset="0"/>
                  <a:cs typeface="Franklin Gothic Medium" panose="020B0603020102020204" pitchFamily="34" charset="0"/>
                </a:defRPr>
              </a:lvl1pPr>
              <a:lvl2pPr marL="742950" indent="-285750">
                <a:spcAft>
                  <a:spcPts val="600"/>
                </a:spcAft>
                <a:buClr>
                  <a:srgbClr val="696A6D"/>
                </a:buClr>
                <a:buSzPct val="125000"/>
                <a:buFont typeface="Wingdings" panose="05000000000000000000" pitchFamily="2" charset="2"/>
                <a:buChar char="§"/>
                <a:defRPr sz="1200">
                  <a:solidFill>
                    <a:srgbClr val="696A6D"/>
                  </a:solidFill>
                  <a:latin typeface="Franklin Gothic Book" panose="020B0503020102020204" pitchFamily="34" charset="0"/>
                  <a:ea typeface="Franklin Gothic Medium" panose="020B0603020102020204" pitchFamily="34" charset="0"/>
                  <a:cs typeface="Franklin Gothic Medium" panose="020B0603020102020204" pitchFamily="34" charset="0"/>
                </a:defRPr>
              </a:lvl2pPr>
              <a:lvl3pPr marL="1143000" indent="-228600">
                <a:spcAft>
                  <a:spcPts val="600"/>
                </a:spcAft>
                <a:buFont typeface="AppleSymbols"/>
                <a:buChar char="⎻"/>
                <a:defRPr sz="1200">
                  <a:solidFill>
                    <a:srgbClr val="696A6D"/>
                  </a:solidFill>
                  <a:latin typeface="Franklin Gothic Book" panose="020B0503020102020204" pitchFamily="34" charset="0"/>
                  <a:ea typeface="Franklin Gothic Medium" panose="020B0603020102020204" pitchFamily="34" charset="0"/>
                  <a:cs typeface="Franklin Gothic Medium" panose="020B0603020102020204" pitchFamily="34" charset="0"/>
                </a:defRPr>
              </a:lvl3pPr>
              <a:lvl4pPr marL="1600200" indent="-228600">
                <a:spcBef>
                  <a:spcPct val="20000"/>
                </a:spcBef>
                <a:buFont typeface="Arial" panose="020B0604020202020204" pitchFamily="34" charset="0"/>
                <a:buChar char="–"/>
                <a:defRPr sz="140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4pPr>
              <a:lvl5pPr marL="2057400" indent="-228600">
                <a:spcBef>
                  <a:spcPct val="20000"/>
                </a:spcBef>
                <a:buFont typeface="Arial" panose="020B0604020202020204" pitchFamily="34" charset="0"/>
                <a:buChar char="»"/>
                <a:defRPr sz="140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5pPr>
              <a:lvl6pPr marL="2514600" indent="-228600" eaLnBrk="0" fontAlgn="base" hangingPunct="0">
                <a:spcBef>
                  <a:spcPct val="20000"/>
                </a:spcBef>
                <a:spcAft>
                  <a:spcPct val="0"/>
                </a:spcAft>
                <a:buFont typeface="Arial" panose="020B0604020202020204" pitchFamily="34" charset="0"/>
                <a:buChar char="»"/>
                <a:defRPr sz="140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6pPr>
              <a:lvl7pPr marL="2971800" indent="-228600" eaLnBrk="0" fontAlgn="base" hangingPunct="0">
                <a:spcBef>
                  <a:spcPct val="20000"/>
                </a:spcBef>
                <a:spcAft>
                  <a:spcPct val="0"/>
                </a:spcAft>
                <a:buFont typeface="Arial" panose="020B0604020202020204" pitchFamily="34" charset="0"/>
                <a:buChar char="»"/>
                <a:defRPr sz="140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7pPr>
              <a:lvl8pPr marL="3429000" indent="-228600" eaLnBrk="0" fontAlgn="base" hangingPunct="0">
                <a:spcBef>
                  <a:spcPct val="20000"/>
                </a:spcBef>
                <a:spcAft>
                  <a:spcPct val="0"/>
                </a:spcAft>
                <a:buFont typeface="Arial" panose="020B0604020202020204" pitchFamily="34" charset="0"/>
                <a:buChar char="»"/>
                <a:defRPr sz="140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8pPr>
              <a:lvl9pPr marL="3886200" indent="-228600" eaLnBrk="0" fontAlgn="base" hangingPunct="0">
                <a:spcBef>
                  <a:spcPct val="20000"/>
                </a:spcBef>
                <a:spcAft>
                  <a:spcPct val="0"/>
                </a:spcAft>
                <a:buFont typeface="Arial" panose="020B0604020202020204" pitchFamily="34" charset="0"/>
                <a:buChar char="»"/>
                <a:defRPr sz="140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9pPr>
            </a:lstStyle>
            <a:p>
              <a:pPr eaLnBrk="1" hangingPunct="1">
                <a:spcAft>
                  <a:spcPct val="0"/>
                </a:spcAft>
                <a:buClrTx/>
                <a:buSzTx/>
                <a:buFontTx/>
                <a:buNone/>
              </a:pPr>
              <a:r>
                <a:rPr lang="en-US" altLang="en-US" sz="1350" b="1">
                  <a:solidFill>
                    <a:schemeClr val="tx1"/>
                  </a:solidFill>
                </a:rPr>
                <a:t>*</a:t>
              </a:r>
            </a:p>
          </p:txBody>
        </p:sp>
      </p:grpSp>
    </p:spTree>
    <p:extLst>
      <p:ext uri="{BB962C8B-B14F-4D97-AF65-F5344CB8AC3E}">
        <p14:creationId xmlns:p14="http://schemas.microsoft.com/office/powerpoint/2010/main" val="3706249691"/>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ct val="95000"/>
              </a:lnSpc>
              <a:spcBef>
                <a:spcPct val="40000"/>
              </a:spcBef>
              <a:buClr>
                <a:schemeClr val="tx2"/>
              </a:buClr>
              <a:buChar char="•"/>
              <a:defRPr sz="2250">
                <a:solidFill>
                  <a:schemeClr val="tx1"/>
                </a:solidFill>
                <a:latin typeface="Franklin Gothic Book" pitchFamily="34" charset="0"/>
              </a:defRPr>
            </a:lvl1pPr>
            <a:lvl2pPr marL="557213" indent="-214313" eaLnBrk="0" hangingPunct="0">
              <a:lnSpc>
                <a:spcPct val="95000"/>
              </a:lnSpc>
              <a:spcBef>
                <a:spcPct val="20000"/>
              </a:spcBef>
              <a:buChar char="–"/>
              <a:defRPr sz="2100">
                <a:solidFill>
                  <a:schemeClr val="tx1"/>
                </a:solidFill>
                <a:latin typeface="Franklin Gothic Book" pitchFamily="34" charset="0"/>
              </a:defRPr>
            </a:lvl2pPr>
            <a:lvl3pPr marL="857250" indent="-171450" eaLnBrk="0" hangingPunct="0">
              <a:lnSpc>
                <a:spcPct val="95000"/>
              </a:lnSpc>
              <a:spcBef>
                <a:spcPct val="20000"/>
              </a:spcBef>
              <a:buChar char="•"/>
              <a:defRPr sz="1950">
                <a:solidFill>
                  <a:schemeClr val="tx1"/>
                </a:solidFill>
                <a:latin typeface="Franklin Gothic Book" pitchFamily="34" charset="0"/>
              </a:defRPr>
            </a:lvl3pPr>
            <a:lvl4pPr marL="1200150" indent="-171450" eaLnBrk="0" hangingPunct="0">
              <a:lnSpc>
                <a:spcPct val="95000"/>
              </a:lnSpc>
              <a:spcBef>
                <a:spcPct val="20000"/>
              </a:spcBef>
              <a:buChar char="–"/>
              <a:defRPr sz="1800">
                <a:solidFill>
                  <a:schemeClr val="tx1"/>
                </a:solidFill>
                <a:latin typeface="Franklin Gothic Book" pitchFamily="34" charset="0"/>
              </a:defRPr>
            </a:lvl4pPr>
            <a:lvl5pPr marL="1543050" indent="-171450" eaLnBrk="0" hangingPunct="0">
              <a:lnSpc>
                <a:spcPct val="95000"/>
              </a:lnSpc>
              <a:spcBef>
                <a:spcPct val="20000"/>
              </a:spcBef>
              <a:buChar char="»"/>
              <a:defRPr sz="1800">
                <a:solidFill>
                  <a:schemeClr val="tx1"/>
                </a:solidFill>
                <a:latin typeface="Franklin Gothic Book" pitchFamily="34" charset="0"/>
              </a:defRPr>
            </a:lvl5pPr>
            <a:lvl6pPr marL="1885950" indent="-171450" eaLnBrk="0" fontAlgn="base" hangingPunct="0">
              <a:lnSpc>
                <a:spcPct val="95000"/>
              </a:lnSpc>
              <a:spcBef>
                <a:spcPct val="20000"/>
              </a:spcBef>
              <a:spcAft>
                <a:spcPct val="0"/>
              </a:spcAft>
              <a:buChar char="»"/>
              <a:defRPr sz="1800">
                <a:solidFill>
                  <a:schemeClr val="tx1"/>
                </a:solidFill>
                <a:latin typeface="Franklin Gothic Book" pitchFamily="34" charset="0"/>
              </a:defRPr>
            </a:lvl6pPr>
            <a:lvl7pPr marL="2228850" indent="-171450" eaLnBrk="0" fontAlgn="base" hangingPunct="0">
              <a:lnSpc>
                <a:spcPct val="95000"/>
              </a:lnSpc>
              <a:spcBef>
                <a:spcPct val="20000"/>
              </a:spcBef>
              <a:spcAft>
                <a:spcPct val="0"/>
              </a:spcAft>
              <a:buChar char="»"/>
              <a:defRPr sz="1800">
                <a:solidFill>
                  <a:schemeClr val="tx1"/>
                </a:solidFill>
                <a:latin typeface="Franklin Gothic Book" pitchFamily="34" charset="0"/>
              </a:defRPr>
            </a:lvl7pPr>
            <a:lvl8pPr marL="2571750" indent="-171450" eaLnBrk="0" fontAlgn="base" hangingPunct="0">
              <a:lnSpc>
                <a:spcPct val="95000"/>
              </a:lnSpc>
              <a:spcBef>
                <a:spcPct val="20000"/>
              </a:spcBef>
              <a:spcAft>
                <a:spcPct val="0"/>
              </a:spcAft>
              <a:buChar char="»"/>
              <a:defRPr sz="1800">
                <a:solidFill>
                  <a:schemeClr val="tx1"/>
                </a:solidFill>
                <a:latin typeface="Franklin Gothic Book" pitchFamily="34" charset="0"/>
              </a:defRPr>
            </a:lvl8pPr>
            <a:lvl9pPr marL="2914650" indent="-171450" eaLnBrk="0" fontAlgn="base" hangingPunct="0">
              <a:lnSpc>
                <a:spcPct val="95000"/>
              </a:lnSpc>
              <a:spcBef>
                <a:spcPct val="20000"/>
              </a:spcBef>
              <a:spcAft>
                <a:spcPct val="0"/>
              </a:spcAft>
              <a:buChar char="»"/>
              <a:defRPr sz="1800">
                <a:solidFill>
                  <a:schemeClr val="tx1"/>
                </a:solidFill>
                <a:latin typeface="Franklin Gothic Book" pitchFamily="34" charset="0"/>
              </a:defRPr>
            </a:lvl9pPr>
          </a:lstStyle>
          <a:p>
            <a:pPr eaLnBrk="1" hangingPunct="1">
              <a:lnSpc>
                <a:spcPct val="100000"/>
              </a:lnSpc>
              <a:spcBef>
                <a:spcPct val="0"/>
              </a:spcBef>
              <a:buClrTx/>
              <a:buFontTx/>
              <a:buNone/>
            </a:pPr>
            <a:fld id="{39A8EC86-DFD1-4119-8038-7F788ED017EE}" type="slidenum">
              <a:rPr lang="en-US" altLang="en-US" sz="525"/>
              <a:pPr eaLnBrk="1" hangingPunct="1">
                <a:lnSpc>
                  <a:spcPct val="100000"/>
                </a:lnSpc>
                <a:spcBef>
                  <a:spcPct val="0"/>
                </a:spcBef>
                <a:buClrTx/>
                <a:buFontTx/>
                <a:buNone/>
              </a:pPr>
              <a:t>2</a:t>
            </a:fld>
            <a:endParaRPr lang="en-US" altLang="en-US" sz="525"/>
          </a:p>
        </p:txBody>
      </p:sp>
      <p:sp>
        <p:nvSpPr>
          <p:cNvPr id="7172" name="AutoShape 3"/>
          <p:cNvSpPr>
            <a:spLocks noGrp="1" noChangeAspect="1" noChangeArrowheads="1"/>
          </p:cNvSpPr>
          <p:nvPr>
            <p:ph type="body" sz="quarter" idx="11"/>
          </p:nvPr>
        </p:nvSpPr>
        <p:spPr>
          <a:xfrm>
            <a:off x="1516547" y="1458605"/>
            <a:ext cx="6000362" cy="2481384"/>
          </a:xfrm>
        </p:spPr>
        <p:txBody>
          <a:bodyPr wrap="square"/>
          <a:lstStyle/>
          <a:p>
            <a:pPr marL="171450" indent="-171450">
              <a:lnSpc>
                <a:spcPct val="90000"/>
              </a:lnSpc>
            </a:pPr>
            <a:r>
              <a:rPr lang="en-US" altLang="en-US" sz="1950" b="1" dirty="0"/>
              <a:t>Discuss available mechanical circulatory support devices for home use</a:t>
            </a:r>
          </a:p>
          <a:p>
            <a:pPr marL="0" indent="0">
              <a:lnSpc>
                <a:spcPct val="90000"/>
              </a:lnSpc>
              <a:buNone/>
            </a:pPr>
            <a:endParaRPr lang="en-US" altLang="en-US" sz="1950" b="1" dirty="0"/>
          </a:p>
          <a:p>
            <a:pPr marL="171450" indent="-171450">
              <a:lnSpc>
                <a:spcPct val="90000"/>
              </a:lnSpc>
            </a:pPr>
            <a:r>
              <a:rPr lang="en-US" altLang="en-US" sz="1950" b="1" dirty="0"/>
              <a:t>Review clinical management for patients with mechanical circulatory support devices </a:t>
            </a:r>
          </a:p>
          <a:p>
            <a:pPr marL="0" indent="0">
              <a:lnSpc>
                <a:spcPct val="90000"/>
              </a:lnSpc>
              <a:buNone/>
            </a:pPr>
            <a:endParaRPr lang="en-US" altLang="en-US" sz="1950" b="1" dirty="0"/>
          </a:p>
          <a:p>
            <a:pPr marL="171450" indent="-171450">
              <a:lnSpc>
                <a:spcPct val="90000"/>
              </a:lnSpc>
            </a:pPr>
            <a:r>
              <a:rPr lang="en-US" altLang="en-US" sz="1950" b="1" dirty="0"/>
              <a:t>To understand patient care requirements during emergency situations</a:t>
            </a:r>
          </a:p>
        </p:txBody>
      </p:sp>
      <p:sp>
        <p:nvSpPr>
          <p:cNvPr id="80900" name="Rectangle 4"/>
          <p:cNvSpPr>
            <a:spLocks noChangeArrowheads="1"/>
          </p:cNvSpPr>
          <p:nvPr/>
        </p:nvSpPr>
        <p:spPr bwMode="auto">
          <a:xfrm>
            <a:off x="2062347" y="714377"/>
            <a:ext cx="3004349" cy="507831"/>
          </a:xfrm>
          <a:prstGeom prst="rect">
            <a:avLst/>
          </a:prstGeom>
          <a:noFill/>
          <a:ln w="9525">
            <a:noFill/>
            <a:miter lim="800000"/>
            <a:headEnd/>
            <a:tailEnd/>
          </a:ln>
          <a:effectLst/>
        </p:spPr>
        <p:txBody>
          <a:bodyPr wrap="none">
            <a:spAutoFit/>
          </a:bodyPr>
          <a:lstStyle/>
          <a:p>
            <a:pPr>
              <a:defRPr/>
            </a:pPr>
            <a:r>
              <a:rPr lang="en-US" sz="2700" b="1" dirty="0">
                <a:solidFill>
                  <a:srgbClr val="C00000"/>
                </a:solidFill>
                <a:effectLst>
                  <a:outerShdw blurRad="38100" dist="38100" dir="2700000" algn="tl">
                    <a:srgbClr val="C0C0C0"/>
                  </a:outerShdw>
                </a:effectLst>
              </a:rPr>
              <a:t>Learning Objectives</a:t>
            </a:r>
          </a:p>
        </p:txBody>
      </p:sp>
    </p:spTree>
    <p:extLst>
      <p:ext uri="{BB962C8B-B14F-4D97-AF65-F5344CB8AC3E}">
        <p14:creationId xmlns:p14="http://schemas.microsoft.com/office/powerpoint/2010/main" val="886076052"/>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27B9318D-F15B-423A-8F21-7B64BDD96BA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11638" y="1352552"/>
            <a:ext cx="3894653" cy="2920990"/>
          </a:xfrm>
          <a:prstGeom prst="rect">
            <a:avLst/>
          </a:prstGeom>
        </p:spPr>
      </p:pic>
      <p:sp>
        <p:nvSpPr>
          <p:cNvPr id="8" name="Title 7"/>
          <p:cNvSpPr>
            <a:spLocks noGrp="1"/>
          </p:cNvSpPr>
          <p:nvPr>
            <p:ph type="title"/>
          </p:nvPr>
        </p:nvSpPr>
        <p:spPr>
          <a:xfrm>
            <a:off x="1355242" y="262826"/>
            <a:ext cx="7251049" cy="796835"/>
          </a:xfrm>
        </p:spPr>
        <p:txBody>
          <a:bodyPr>
            <a:normAutofit/>
          </a:bodyPr>
          <a:lstStyle/>
          <a:p>
            <a:br>
              <a:rPr lang="en-US" dirty="0"/>
            </a:br>
            <a:r>
              <a:rPr lang="en-US" dirty="0"/>
              <a:t>Pump Parameters</a:t>
            </a:r>
          </a:p>
        </p:txBody>
      </p:sp>
      <p:sp>
        <p:nvSpPr>
          <p:cNvPr id="2" name="Slide Number Placeholder 1">
            <a:extLst>
              <a:ext uri="{FF2B5EF4-FFF2-40B4-BE49-F238E27FC236}">
                <a16:creationId xmlns:a16="http://schemas.microsoft.com/office/drawing/2014/main" id="{146E5689-21E0-48A3-BC5C-2C325790D136}"/>
              </a:ext>
            </a:extLst>
          </p:cNvPr>
          <p:cNvSpPr>
            <a:spLocks noGrp="1"/>
          </p:cNvSpPr>
          <p:nvPr>
            <p:ph type="sldNum" sz="quarter" idx="10"/>
          </p:nvPr>
        </p:nvSpPr>
        <p:spPr/>
        <p:txBody>
          <a:bodyPr/>
          <a:lstStyle/>
          <a:p>
            <a:fld id="{A2885E78-1F86-4A3D-9EE1-B0103B1CEF15}" type="slidenum">
              <a:rPr lang="en-US" smtClean="0"/>
              <a:pPr/>
              <a:t>20</a:t>
            </a:fld>
            <a:endParaRPr lang="en-US"/>
          </a:p>
        </p:txBody>
      </p:sp>
      <p:sp>
        <p:nvSpPr>
          <p:cNvPr id="11" name="Content Placeholder 10">
            <a:extLst>
              <a:ext uri="{FF2B5EF4-FFF2-40B4-BE49-F238E27FC236}">
                <a16:creationId xmlns:a16="http://schemas.microsoft.com/office/drawing/2014/main" id="{2DCB8356-FB00-4881-9795-BD40B4BBE291}"/>
              </a:ext>
            </a:extLst>
          </p:cNvPr>
          <p:cNvSpPr>
            <a:spLocks noGrp="1"/>
          </p:cNvSpPr>
          <p:nvPr>
            <p:ph idx="4294967295"/>
          </p:nvPr>
        </p:nvSpPr>
        <p:spPr>
          <a:xfrm>
            <a:off x="914400" y="1235223"/>
            <a:ext cx="8229600" cy="3395662"/>
          </a:xfrm>
        </p:spPr>
        <p:txBody>
          <a:bodyPr/>
          <a:lstStyle/>
          <a:p>
            <a:pPr lvl="1"/>
            <a:r>
              <a:rPr lang="en-US" sz="1700" dirty="0"/>
              <a:t>Speed</a:t>
            </a:r>
          </a:p>
          <a:p>
            <a:pPr lvl="1"/>
            <a:r>
              <a:rPr lang="en-US" sz="1700" dirty="0"/>
              <a:t>Flow</a:t>
            </a:r>
          </a:p>
          <a:p>
            <a:pPr lvl="1"/>
            <a:r>
              <a:rPr lang="en-US" sz="1700" dirty="0"/>
              <a:t>Power</a:t>
            </a:r>
          </a:p>
          <a:p>
            <a:pPr lvl="1"/>
            <a:r>
              <a:rPr lang="en-US" sz="1700" dirty="0" err="1"/>
              <a:t>Pulsatility</a:t>
            </a:r>
            <a:r>
              <a:rPr lang="en-US" sz="1700" dirty="0"/>
              <a:t> Index</a:t>
            </a:r>
          </a:p>
          <a:p>
            <a:pPr lvl="1"/>
            <a:endParaRPr lang="en-US" sz="1700" dirty="0"/>
          </a:p>
          <a:p>
            <a:endParaRPr lang="en-US" sz="1700" dirty="0"/>
          </a:p>
        </p:txBody>
      </p:sp>
      <p:sp>
        <p:nvSpPr>
          <p:cNvPr id="7" name="Rectangle 6">
            <a:extLst>
              <a:ext uri="{FF2B5EF4-FFF2-40B4-BE49-F238E27FC236}">
                <a16:creationId xmlns:a16="http://schemas.microsoft.com/office/drawing/2014/main" id="{41CEC486-0878-4178-96FF-2390A2A12DD6}"/>
              </a:ext>
            </a:extLst>
          </p:cNvPr>
          <p:cNvSpPr/>
          <p:nvPr/>
        </p:nvSpPr>
        <p:spPr>
          <a:xfrm>
            <a:off x="522765" y="2933054"/>
            <a:ext cx="4062642" cy="1340487"/>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0" rtlCol="0" anchor="ctr"/>
          <a:lstStyle/>
          <a:p>
            <a:pPr lvl="0">
              <a:lnSpc>
                <a:spcPct val="93000"/>
              </a:lnSpc>
            </a:pPr>
            <a:r>
              <a:rPr lang="en-US" altLang="en-US" sz="1600" b="1" dirty="0">
                <a:solidFill>
                  <a:schemeClr val="bg1"/>
                </a:solidFill>
                <a:latin typeface="Calibri" panose="020F0502020204030204" pitchFamily="34" charset="0"/>
                <a:ea typeface="Calibri" charset="0"/>
                <a:cs typeface="Calibri" panose="020F0502020204030204" pitchFamily="34" charset="0"/>
              </a:rPr>
              <a:t>IMPORTANT! </a:t>
            </a:r>
          </a:p>
          <a:p>
            <a:pPr lvl="0">
              <a:lnSpc>
                <a:spcPct val="93000"/>
              </a:lnSpc>
            </a:pPr>
            <a:r>
              <a:rPr lang="en-US" altLang="en-US" sz="1400" dirty="0">
                <a:solidFill>
                  <a:schemeClr val="bg1"/>
                </a:solidFill>
                <a:ea typeface="Calibri" charset="0"/>
                <a:cs typeface="Calibri" charset="0"/>
              </a:rPr>
              <a:t>One single pump parameter is not a </a:t>
            </a:r>
            <a:r>
              <a:rPr lang="en-US" altLang="en-US" sz="1400" spc="-20" dirty="0">
                <a:solidFill>
                  <a:schemeClr val="bg1"/>
                </a:solidFill>
                <a:ea typeface="Calibri" charset="0"/>
                <a:cs typeface="Calibri" charset="0"/>
              </a:rPr>
              <a:t>surrogate </a:t>
            </a:r>
            <a:br>
              <a:rPr lang="en-US" altLang="en-US" sz="1400" spc="-20" dirty="0">
                <a:solidFill>
                  <a:schemeClr val="bg1"/>
                </a:solidFill>
                <a:ea typeface="Calibri" charset="0"/>
                <a:cs typeface="Calibri" charset="0"/>
              </a:rPr>
            </a:br>
            <a:r>
              <a:rPr lang="en-US" altLang="en-US" sz="1400" spc="-20" dirty="0">
                <a:solidFill>
                  <a:schemeClr val="bg1"/>
                </a:solidFill>
                <a:ea typeface="Calibri" charset="0"/>
                <a:cs typeface="Calibri" charset="0"/>
              </a:rPr>
              <a:t>for monitoring the overall clinical </a:t>
            </a:r>
            <a:r>
              <a:rPr lang="en-US" altLang="en-US" sz="1400" dirty="0">
                <a:solidFill>
                  <a:schemeClr val="bg1"/>
                </a:solidFill>
                <a:ea typeface="Calibri" charset="0"/>
                <a:cs typeface="Calibri" charset="0"/>
              </a:rPr>
              <a:t>status of the patient. Any change in parameters should </a:t>
            </a:r>
            <a:br>
              <a:rPr lang="en-US" altLang="en-US" sz="1400" dirty="0">
                <a:solidFill>
                  <a:schemeClr val="bg1"/>
                </a:solidFill>
                <a:ea typeface="Calibri" charset="0"/>
                <a:cs typeface="Calibri" charset="0"/>
              </a:rPr>
            </a:br>
            <a:r>
              <a:rPr lang="en-US" altLang="en-US" sz="1400" dirty="0">
                <a:solidFill>
                  <a:schemeClr val="bg1"/>
                </a:solidFill>
                <a:ea typeface="Calibri" charset="0"/>
                <a:cs typeface="Calibri" charset="0"/>
              </a:rPr>
              <a:t>be evaluated with all clinical considerations </a:t>
            </a:r>
            <a:br>
              <a:rPr lang="en-US" altLang="en-US" sz="1400" dirty="0">
                <a:solidFill>
                  <a:schemeClr val="bg1"/>
                </a:solidFill>
                <a:ea typeface="Calibri" charset="0"/>
                <a:cs typeface="Calibri" charset="0"/>
              </a:rPr>
            </a:br>
            <a:r>
              <a:rPr lang="en-US" altLang="en-US" sz="1400" dirty="0">
                <a:solidFill>
                  <a:schemeClr val="bg1"/>
                </a:solidFill>
                <a:ea typeface="Calibri" charset="0"/>
                <a:cs typeface="Calibri" charset="0"/>
              </a:rPr>
              <a:t>in mind.</a:t>
            </a:r>
          </a:p>
        </p:txBody>
      </p:sp>
      <p:sp>
        <p:nvSpPr>
          <p:cNvPr id="10" name="Rectangle 9">
            <a:extLst>
              <a:ext uri="{FF2B5EF4-FFF2-40B4-BE49-F238E27FC236}">
                <a16:creationId xmlns:a16="http://schemas.microsoft.com/office/drawing/2014/main" id="{F912A733-CD50-45D1-8B10-53AE4C419DB2}"/>
              </a:ext>
            </a:extLst>
          </p:cNvPr>
          <p:cNvSpPr/>
          <p:nvPr/>
        </p:nvSpPr>
        <p:spPr>
          <a:xfrm>
            <a:off x="1850919" y="262826"/>
            <a:ext cx="5721438" cy="307777"/>
          </a:xfrm>
          <a:prstGeom prst="rect">
            <a:avLst/>
          </a:prstGeom>
        </p:spPr>
        <p:txBody>
          <a:bodyPr wrap="none">
            <a:spAutoFit/>
          </a:bodyPr>
          <a:lstStyle/>
          <a:p>
            <a:pPr lvl="0">
              <a:defRPr/>
            </a:pPr>
            <a:r>
              <a:rPr lang="en-US" sz="1400" b="1" kern="0" dirty="0">
                <a:solidFill>
                  <a:schemeClr val="accent1"/>
                </a:solidFill>
                <a:latin typeface="Calibri" panose="020F0502020204030204" pitchFamily="34" charset="0"/>
                <a:cs typeface="Calibri" panose="020F0502020204030204" pitchFamily="34" charset="0"/>
              </a:rPr>
              <a:t>HeartMate 3™ LEFT VENTRICULAR ASSIST SYSTEM THEORY OF OPERATION</a:t>
            </a:r>
          </a:p>
        </p:txBody>
      </p:sp>
    </p:spTree>
    <p:extLst>
      <p:ext uri="{BB962C8B-B14F-4D97-AF65-F5344CB8AC3E}">
        <p14:creationId xmlns:p14="http://schemas.microsoft.com/office/powerpoint/2010/main" val="1651550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p:cNvSpPr>
          <p:nvPr>
            <p:ph type="title"/>
          </p:nvPr>
        </p:nvSpPr>
        <p:spPr>
          <a:xfrm>
            <a:off x="2475310" y="177404"/>
            <a:ext cx="5438775" cy="735806"/>
          </a:xfrm>
        </p:spPr>
        <p:txBody>
          <a:bodyPr/>
          <a:lstStyle/>
          <a:p>
            <a:pPr eaLnBrk="1" hangingPunct="1">
              <a:defRPr/>
            </a:pPr>
            <a:r>
              <a:rPr lang="en-US" altLang="en-US" sz="1800" dirty="0"/>
              <a:t>Low Flow (Hazard Alarm)</a:t>
            </a:r>
          </a:p>
        </p:txBody>
      </p:sp>
      <p:sp>
        <p:nvSpPr>
          <p:cNvPr id="165891" name="Slide Number Placeholder 1"/>
          <p:cNvSpPr>
            <a:spLocks noGrp="1"/>
          </p:cNvSpPr>
          <p:nvPr>
            <p:ph type="sldNum" sz="quarter"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342900">
              <a:spcAft>
                <a:spcPts val="450"/>
              </a:spcAft>
              <a:buClr>
                <a:schemeClr val="accent1"/>
              </a:buClr>
              <a:buSzPct val="125000"/>
              <a:buFont typeface="Wingdings" panose="05000000000000000000" pitchFamily="2" charset="2"/>
              <a:buChar char="§"/>
              <a:defRPr sz="900">
                <a:solidFill>
                  <a:srgbClr val="696A6D"/>
                </a:solidFill>
                <a:latin typeface="Franklin Gothic Book" panose="020B0503020102020204" pitchFamily="34" charset="0"/>
                <a:ea typeface="Franklin Gothic Medium" panose="020B0603020102020204" pitchFamily="34" charset="0"/>
                <a:cs typeface="Franklin Gothic Medium" panose="020B0603020102020204" pitchFamily="34" charset="0"/>
              </a:defRPr>
            </a:lvl1pPr>
            <a:lvl2pPr marL="557213" indent="-214313" defTabSz="342900">
              <a:spcAft>
                <a:spcPts val="450"/>
              </a:spcAft>
              <a:buClr>
                <a:srgbClr val="696A6D"/>
              </a:buClr>
              <a:buSzPct val="125000"/>
              <a:buFont typeface="Wingdings" panose="05000000000000000000" pitchFamily="2" charset="2"/>
              <a:buChar char="§"/>
              <a:defRPr sz="900">
                <a:solidFill>
                  <a:srgbClr val="696A6D"/>
                </a:solidFill>
                <a:latin typeface="Franklin Gothic Book" panose="020B0503020102020204" pitchFamily="34" charset="0"/>
                <a:ea typeface="Franklin Gothic Medium" panose="020B0603020102020204" pitchFamily="34" charset="0"/>
                <a:cs typeface="Franklin Gothic Medium" panose="020B0603020102020204" pitchFamily="34" charset="0"/>
              </a:defRPr>
            </a:lvl2pPr>
            <a:lvl3pPr marL="857250" indent="-171450" defTabSz="342900">
              <a:spcAft>
                <a:spcPts val="450"/>
              </a:spcAft>
              <a:buFont typeface="AppleSymbols"/>
              <a:buChar char="⎻"/>
              <a:defRPr sz="900">
                <a:solidFill>
                  <a:srgbClr val="696A6D"/>
                </a:solidFill>
                <a:latin typeface="Franklin Gothic Book" panose="020B0503020102020204" pitchFamily="34" charset="0"/>
                <a:ea typeface="Franklin Gothic Medium" panose="020B0603020102020204" pitchFamily="34" charset="0"/>
                <a:cs typeface="Franklin Gothic Medium" panose="020B0603020102020204" pitchFamily="34" charset="0"/>
              </a:defRPr>
            </a:lvl3pPr>
            <a:lvl4pPr marL="1200150" indent="-171450" defTabSz="342900">
              <a:spcBef>
                <a:spcPct val="20000"/>
              </a:spcBef>
              <a:buFont typeface="Arial" panose="020B0604020202020204" pitchFamily="34" charset="0"/>
              <a:buChar char="–"/>
              <a:defRPr sz="105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4pPr>
            <a:lvl5pPr marL="1543050" indent="-171450" defTabSz="342900">
              <a:spcBef>
                <a:spcPct val="20000"/>
              </a:spcBef>
              <a:buFont typeface="Arial" panose="020B0604020202020204" pitchFamily="34" charset="0"/>
              <a:buChar char="»"/>
              <a:defRPr sz="105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5pPr>
            <a:lvl6pPr marL="1885950" indent="-171450" defTabSz="342900" eaLnBrk="0" fontAlgn="base" hangingPunct="0">
              <a:spcBef>
                <a:spcPct val="20000"/>
              </a:spcBef>
              <a:spcAft>
                <a:spcPct val="0"/>
              </a:spcAft>
              <a:buFont typeface="Arial" panose="020B0604020202020204" pitchFamily="34" charset="0"/>
              <a:buChar char="»"/>
              <a:defRPr sz="105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6pPr>
            <a:lvl7pPr marL="2228850" indent="-171450" defTabSz="342900" eaLnBrk="0" fontAlgn="base" hangingPunct="0">
              <a:spcBef>
                <a:spcPct val="20000"/>
              </a:spcBef>
              <a:spcAft>
                <a:spcPct val="0"/>
              </a:spcAft>
              <a:buFont typeface="Arial" panose="020B0604020202020204" pitchFamily="34" charset="0"/>
              <a:buChar char="»"/>
              <a:defRPr sz="105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7pPr>
            <a:lvl8pPr marL="2571750" indent="-171450" defTabSz="342900" eaLnBrk="0" fontAlgn="base" hangingPunct="0">
              <a:spcBef>
                <a:spcPct val="20000"/>
              </a:spcBef>
              <a:spcAft>
                <a:spcPct val="0"/>
              </a:spcAft>
              <a:buFont typeface="Arial" panose="020B0604020202020204" pitchFamily="34" charset="0"/>
              <a:buChar char="»"/>
              <a:defRPr sz="105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8pPr>
            <a:lvl9pPr marL="2914650" indent="-171450" defTabSz="342900" eaLnBrk="0" fontAlgn="base" hangingPunct="0">
              <a:spcBef>
                <a:spcPct val="20000"/>
              </a:spcBef>
              <a:spcAft>
                <a:spcPct val="0"/>
              </a:spcAft>
              <a:buFont typeface="Arial" panose="020B0604020202020204" pitchFamily="34" charset="0"/>
              <a:buChar char="»"/>
              <a:defRPr sz="105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9pPr>
          </a:lstStyle>
          <a:p>
            <a:pPr>
              <a:spcAft>
                <a:spcPct val="0"/>
              </a:spcAft>
              <a:buClrTx/>
              <a:buSzTx/>
              <a:buFontTx/>
              <a:buNone/>
            </a:pPr>
            <a:fld id="{F1B66497-25AB-4289-ACCE-CAF25B03F277}" type="slidenum">
              <a:rPr lang="en-US" altLang="en-US" sz="675">
                <a:latin typeface="Franklin Gothic Medium" panose="020B0603020102020204" pitchFamily="34" charset="0"/>
              </a:rPr>
              <a:pPr>
                <a:spcAft>
                  <a:spcPct val="0"/>
                </a:spcAft>
                <a:buClrTx/>
                <a:buSzTx/>
                <a:buFontTx/>
                <a:buNone/>
              </a:pPr>
              <a:t>21</a:t>
            </a:fld>
            <a:endParaRPr lang="en-US" altLang="en-US" sz="675">
              <a:latin typeface="Franklin Gothic Medium" panose="020B0603020102020204" pitchFamily="34" charset="0"/>
            </a:endParaRPr>
          </a:p>
        </p:txBody>
      </p:sp>
      <p:sp>
        <p:nvSpPr>
          <p:cNvPr id="3" name="Content Placeholder 2"/>
          <p:cNvSpPr>
            <a:spLocks noGrp="1"/>
          </p:cNvSpPr>
          <p:nvPr>
            <p:ph type="body" sz="quarter" idx="12"/>
          </p:nvPr>
        </p:nvSpPr>
        <p:spPr>
          <a:xfrm>
            <a:off x="2013347" y="784622"/>
            <a:ext cx="2856309" cy="3976688"/>
          </a:xfrm>
        </p:spPr>
        <p:txBody>
          <a:bodyPr>
            <a:noAutofit/>
          </a:bodyPr>
          <a:lstStyle/>
          <a:p>
            <a:pPr marL="0" indent="0">
              <a:buNone/>
              <a:defRPr/>
            </a:pPr>
            <a:r>
              <a:rPr lang="en-US" sz="2100" b="1" dirty="0">
                <a:solidFill>
                  <a:schemeClr val="tx1"/>
                </a:solidFill>
                <a:latin typeface="Calibri" panose="020F0502020204030204" pitchFamily="34" charset="0"/>
              </a:rPr>
              <a:t>Alarm Means:</a:t>
            </a:r>
          </a:p>
          <a:p>
            <a:pPr marL="0" indent="0">
              <a:buNone/>
              <a:defRPr/>
            </a:pPr>
            <a:r>
              <a:rPr lang="en-US" dirty="0">
                <a:solidFill>
                  <a:schemeClr val="tx1"/>
                </a:solidFill>
                <a:latin typeface="Calibri" panose="020F0502020204030204" pitchFamily="34" charset="0"/>
              </a:rPr>
              <a:t>Pump flow is less than 2.5 lpm</a:t>
            </a:r>
          </a:p>
          <a:p>
            <a:pPr marL="102870" indent="-102870">
              <a:defRPr/>
            </a:pPr>
            <a:r>
              <a:rPr lang="en-US" altLang="en-US" sz="1650" dirty="0">
                <a:solidFill>
                  <a:schemeClr val="tx1"/>
                </a:solidFill>
                <a:latin typeface="Calibri" panose="020F0502020204030204" pitchFamily="34" charset="0"/>
              </a:rPr>
              <a:t>Constant audio tone</a:t>
            </a:r>
          </a:p>
          <a:p>
            <a:pPr marL="102870" indent="-102870">
              <a:spcAft>
                <a:spcPts val="1350"/>
              </a:spcAft>
              <a:defRPr/>
            </a:pPr>
            <a:r>
              <a:rPr lang="en-US" altLang="en-US" sz="1650" dirty="0">
                <a:solidFill>
                  <a:schemeClr val="tx1"/>
                </a:solidFill>
                <a:latin typeface="Calibri" panose="020F0502020204030204" pitchFamily="34" charset="0"/>
              </a:rPr>
              <a:t>Silence is 2 minutes</a:t>
            </a:r>
            <a:endParaRPr lang="en-US" sz="1650" dirty="0">
              <a:solidFill>
                <a:schemeClr val="tx1"/>
              </a:solidFill>
              <a:latin typeface="Calibri" panose="020F0502020204030204" pitchFamily="34" charset="0"/>
            </a:endParaRPr>
          </a:p>
          <a:p>
            <a:pPr marL="0" indent="0">
              <a:buNone/>
              <a:defRPr/>
            </a:pPr>
            <a:r>
              <a:rPr lang="en-US" sz="2100" b="1" dirty="0">
                <a:solidFill>
                  <a:schemeClr val="tx1"/>
                </a:solidFill>
                <a:latin typeface="Calibri" panose="020F0502020204030204" pitchFamily="34" charset="0"/>
              </a:rPr>
              <a:t>Action:</a:t>
            </a:r>
          </a:p>
          <a:p>
            <a:pPr marL="102870" indent="-102870">
              <a:defRPr/>
            </a:pPr>
            <a:r>
              <a:rPr lang="en-US" sz="1650" dirty="0">
                <a:solidFill>
                  <a:schemeClr val="tx1"/>
                </a:solidFill>
                <a:latin typeface="Calibri" panose="020F0502020204030204" pitchFamily="34" charset="0"/>
              </a:rPr>
              <a:t>Connect to a working power source</a:t>
            </a:r>
          </a:p>
          <a:p>
            <a:pPr marL="102870" indent="-102870">
              <a:defRPr/>
            </a:pPr>
            <a:r>
              <a:rPr lang="en-US" sz="1650" dirty="0">
                <a:solidFill>
                  <a:schemeClr val="tx1"/>
                </a:solidFill>
                <a:latin typeface="Calibri" panose="020F0502020204030204" pitchFamily="34" charset="0"/>
              </a:rPr>
              <a:t>Check connections (Driveline, Modular cable connection, Power, and AC), and push Controller buttons</a:t>
            </a:r>
          </a:p>
          <a:p>
            <a:pPr marL="102870" indent="-102870">
              <a:defRPr/>
            </a:pPr>
            <a:r>
              <a:rPr lang="en-US" sz="1650" dirty="0">
                <a:solidFill>
                  <a:schemeClr val="tx1"/>
                </a:solidFill>
                <a:latin typeface="Calibri" panose="020F0502020204030204" pitchFamily="34" charset="0"/>
              </a:rPr>
              <a:t>Evaluate the patient for causes</a:t>
            </a:r>
          </a:p>
        </p:txBody>
      </p:sp>
      <p:pic>
        <p:nvPicPr>
          <p:cNvPr id="16589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97066" y="2502694"/>
            <a:ext cx="2638425" cy="17645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589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97066" y="542925"/>
            <a:ext cx="2626519" cy="17633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35260219"/>
      </p:ext>
    </p:ext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p:cNvSpPr>
            <a:spLocks noGrp="1"/>
          </p:cNvSpPr>
          <p:nvPr>
            <p:ph type="title"/>
          </p:nvPr>
        </p:nvSpPr>
        <p:spPr>
          <a:xfrm>
            <a:off x="1496870" y="279413"/>
            <a:ext cx="7251049" cy="735645"/>
          </a:xfrm>
        </p:spPr>
        <p:txBody>
          <a:bodyPr/>
          <a:lstStyle/>
          <a:p>
            <a:pPr eaLnBrk="1" hangingPunct="1">
              <a:defRPr/>
            </a:pPr>
            <a:r>
              <a:rPr lang="en-US" altLang="en-US" dirty="0"/>
              <a:t>Driveline Disconnected (Hazard Alarm)</a:t>
            </a:r>
          </a:p>
        </p:txBody>
      </p:sp>
      <p:sp>
        <p:nvSpPr>
          <p:cNvPr id="3" name="Content Placeholder 2"/>
          <p:cNvSpPr>
            <a:spLocks noGrp="1"/>
          </p:cNvSpPr>
          <p:nvPr>
            <p:ph idx="4294967295"/>
          </p:nvPr>
        </p:nvSpPr>
        <p:spPr>
          <a:xfrm>
            <a:off x="1176571" y="1027906"/>
            <a:ext cx="3560763" cy="3771900"/>
          </a:xfrm>
        </p:spPr>
        <p:txBody>
          <a:bodyPr>
            <a:normAutofit/>
          </a:bodyPr>
          <a:lstStyle/>
          <a:p>
            <a:pPr marL="0" indent="0">
              <a:buNone/>
              <a:defRPr/>
            </a:pPr>
            <a:r>
              <a:rPr lang="en-US" sz="1950" b="1" dirty="0">
                <a:solidFill>
                  <a:schemeClr val="tx1"/>
                </a:solidFill>
              </a:rPr>
              <a:t>Alarm Means:</a:t>
            </a:r>
          </a:p>
          <a:p>
            <a:pPr marL="0" indent="0">
              <a:buNone/>
              <a:defRPr/>
            </a:pPr>
            <a:r>
              <a:rPr lang="en-US" dirty="0">
                <a:solidFill>
                  <a:schemeClr val="tx1"/>
                </a:solidFill>
              </a:rPr>
              <a:t>The Driveline is disconnected from the System Controller</a:t>
            </a:r>
          </a:p>
          <a:p>
            <a:pPr marL="102870" indent="-102870">
              <a:defRPr/>
            </a:pPr>
            <a:r>
              <a:rPr lang="en-US" altLang="en-US" sz="1650" dirty="0">
                <a:solidFill>
                  <a:schemeClr val="tx1"/>
                </a:solidFill>
              </a:rPr>
              <a:t>Constant audio tone</a:t>
            </a:r>
          </a:p>
          <a:p>
            <a:pPr marL="102870" indent="-102870">
              <a:spcAft>
                <a:spcPts val="1350"/>
              </a:spcAft>
              <a:defRPr/>
            </a:pPr>
            <a:r>
              <a:rPr lang="en-US" altLang="en-US" sz="1650" dirty="0">
                <a:solidFill>
                  <a:schemeClr val="tx1"/>
                </a:solidFill>
              </a:rPr>
              <a:t>Silence is 2 minutes</a:t>
            </a:r>
            <a:endParaRPr lang="en-US" sz="1650" dirty="0">
              <a:solidFill>
                <a:schemeClr val="tx1"/>
              </a:solidFill>
            </a:endParaRPr>
          </a:p>
          <a:p>
            <a:pPr marL="0" indent="0">
              <a:buNone/>
              <a:defRPr/>
            </a:pPr>
            <a:r>
              <a:rPr lang="en-US" sz="1950" b="1" dirty="0">
                <a:solidFill>
                  <a:schemeClr val="tx1"/>
                </a:solidFill>
              </a:rPr>
              <a:t>Action:</a:t>
            </a:r>
          </a:p>
          <a:p>
            <a:pPr marL="102870" indent="-102870">
              <a:defRPr/>
            </a:pPr>
            <a:r>
              <a:rPr lang="en-US" sz="1650" dirty="0">
                <a:solidFill>
                  <a:schemeClr val="tx1"/>
                </a:solidFill>
              </a:rPr>
              <a:t>Immediately connect the driveline to the System Controller</a:t>
            </a:r>
          </a:p>
          <a:p>
            <a:pPr marL="102870" indent="-102870">
              <a:defRPr/>
            </a:pPr>
            <a:r>
              <a:rPr lang="en-US" sz="1650" dirty="0">
                <a:solidFill>
                  <a:schemeClr val="tx1"/>
                </a:solidFill>
              </a:rPr>
              <a:t>Check Modular cable connector for a complete connection</a:t>
            </a:r>
          </a:p>
          <a:p>
            <a:pPr marL="102870" indent="-102870">
              <a:defRPr/>
            </a:pPr>
            <a:r>
              <a:rPr lang="en-US" sz="1650" dirty="0">
                <a:solidFill>
                  <a:schemeClr val="tx1"/>
                </a:solidFill>
              </a:rPr>
              <a:t>Exchange controller</a:t>
            </a:r>
          </a:p>
        </p:txBody>
      </p:sp>
      <p:sp>
        <p:nvSpPr>
          <p:cNvPr id="167942" name="Slide Number Placeholder 1"/>
          <p:cNvSpPr>
            <a:spLocks noGrp="1"/>
          </p:cNvSpPr>
          <p:nvPr>
            <p:ph type="sldNum" sz="quarter" idx="4294967295"/>
          </p:nvPr>
        </p:nvSpPr>
        <p:spPr bwMode="auto">
          <a:xfrm>
            <a:off x="8351838" y="4662488"/>
            <a:ext cx="792162"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342900">
              <a:spcAft>
                <a:spcPts val="450"/>
              </a:spcAft>
              <a:buClr>
                <a:schemeClr val="accent1"/>
              </a:buClr>
              <a:buSzPct val="125000"/>
              <a:buFont typeface="Wingdings" panose="05000000000000000000" pitchFamily="2" charset="2"/>
              <a:buChar char="§"/>
              <a:defRPr sz="900">
                <a:solidFill>
                  <a:srgbClr val="696A6D"/>
                </a:solidFill>
                <a:latin typeface="Franklin Gothic Book" panose="020B0503020102020204" pitchFamily="34" charset="0"/>
                <a:ea typeface="Franklin Gothic Medium" panose="020B0603020102020204" pitchFamily="34" charset="0"/>
                <a:cs typeface="Franklin Gothic Medium" panose="020B0603020102020204" pitchFamily="34" charset="0"/>
              </a:defRPr>
            </a:lvl1pPr>
            <a:lvl2pPr marL="557213" indent="-214313" defTabSz="342900">
              <a:spcAft>
                <a:spcPts val="450"/>
              </a:spcAft>
              <a:buClr>
                <a:srgbClr val="696A6D"/>
              </a:buClr>
              <a:buSzPct val="125000"/>
              <a:buFont typeface="Wingdings" panose="05000000000000000000" pitchFamily="2" charset="2"/>
              <a:buChar char="§"/>
              <a:defRPr sz="900">
                <a:solidFill>
                  <a:srgbClr val="696A6D"/>
                </a:solidFill>
                <a:latin typeface="Franklin Gothic Book" panose="020B0503020102020204" pitchFamily="34" charset="0"/>
                <a:ea typeface="Franklin Gothic Medium" panose="020B0603020102020204" pitchFamily="34" charset="0"/>
                <a:cs typeface="Franklin Gothic Medium" panose="020B0603020102020204" pitchFamily="34" charset="0"/>
              </a:defRPr>
            </a:lvl2pPr>
            <a:lvl3pPr marL="857250" indent="-171450" defTabSz="342900">
              <a:spcAft>
                <a:spcPts val="450"/>
              </a:spcAft>
              <a:buFont typeface="AppleSymbols"/>
              <a:buChar char="⎻"/>
              <a:defRPr sz="900">
                <a:solidFill>
                  <a:srgbClr val="696A6D"/>
                </a:solidFill>
                <a:latin typeface="Franklin Gothic Book" panose="020B0503020102020204" pitchFamily="34" charset="0"/>
                <a:ea typeface="Franklin Gothic Medium" panose="020B0603020102020204" pitchFamily="34" charset="0"/>
                <a:cs typeface="Franklin Gothic Medium" panose="020B0603020102020204" pitchFamily="34" charset="0"/>
              </a:defRPr>
            </a:lvl3pPr>
            <a:lvl4pPr marL="1200150" indent="-171450" defTabSz="342900">
              <a:spcBef>
                <a:spcPct val="20000"/>
              </a:spcBef>
              <a:buFont typeface="Arial" panose="020B0604020202020204" pitchFamily="34" charset="0"/>
              <a:buChar char="–"/>
              <a:defRPr sz="105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4pPr>
            <a:lvl5pPr marL="1543050" indent="-171450" defTabSz="342900">
              <a:spcBef>
                <a:spcPct val="20000"/>
              </a:spcBef>
              <a:buFont typeface="Arial" panose="020B0604020202020204" pitchFamily="34" charset="0"/>
              <a:buChar char="»"/>
              <a:defRPr sz="105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5pPr>
            <a:lvl6pPr marL="1885950" indent="-171450" defTabSz="342900" eaLnBrk="0" fontAlgn="base" hangingPunct="0">
              <a:spcBef>
                <a:spcPct val="20000"/>
              </a:spcBef>
              <a:spcAft>
                <a:spcPct val="0"/>
              </a:spcAft>
              <a:buFont typeface="Arial" panose="020B0604020202020204" pitchFamily="34" charset="0"/>
              <a:buChar char="»"/>
              <a:defRPr sz="105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6pPr>
            <a:lvl7pPr marL="2228850" indent="-171450" defTabSz="342900" eaLnBrk="0" fontAlgn="base" hangingPunct="0">
              <a:spcBef>
                <a:spcPct val="20000"/>
              </a:spcBef>
              <a:spcAft>
                <a:spcPct val="0"/>
              </a:spcAft>
              <a:buFont typeface="Arial" panose="020B0604020202020204" pitchFamily="34" charset="0"/>
              <a:buChar char="»"/>
              <a:defRPr sz="105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7pPr>
            <a:lvl8pPr marL="2571750" indent="-171450" defTabSz="342900" eaLnBrk="0" fontAlgn="base" hangingPunct="0">
              <a:spcBef>
                <a:spcPct val="20000"/>
              </a:spcBef>
              <a:spcAft>
                <a:spcPct val="0"/>
              </a:spcAft>
              <a:buFont typeface="Arial" panose="020B0604020202020204" pitchFamily="34" charset="0"/>
              <a:buChar char="»"/>
              <a:defRPr sz="105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8pPr>
            <a:lvl9pPr marL="2914650" indent="-171450" defTabSz="342900" eaLnBrk="0" fontAlgn="base" hangingPunct="0">
              <a:spcBef>
                <a:spcPct val="20000"/>
              </a:spcBef>
              <a:spcAft>
                <a:spcPct val="0"/>
              </a:spcAft>
              <a:buFont typeface="Arial" panose="020B0604020202020204" pitchFamily="34" charset="0"/>
              <a:buChar char="»"/>
              <a:defRPr sz="105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9pPr>
          </a:lstStyle>
          <a:p>
            <a:pPr>
              <a:spcAft>
                <a:spcPct val="0"/>
              </a:spcAft>
              <a:buClrTx/>
              <a:buSzTx/>
              <a:buFontTx/>
              <a:buNone/>
            </a:pPr>
            <a:fld id="{FEC9451A-6E35-445F-874A-9FA394DC2F7C}" type="slidenum">
              <a:rPr lang="en-US" altLang="en-US" sz="675">
                <a:latin typeface="Franklin Gothic Medium" panose="020B0603020102020204" pitchFamily="34" charset="0"/>
              </a:rPr>
              <a:pPr>
                <a:spcAft>
                  <a:spcPct val="0"/>
                </a:spcAft>
                <a:buClrTx/>
                <a:buSzTx/>
                <a:buFontTx/>
                <a:buNone/>
              </a:pPr>
              <a:t>22</a:t>
            </a:fld>
            <a:endParaRPr lang="en-US" altLang="en-US" sz="675">
              <a:latin typeface="Franklin Gothic Medium" panose="020B0603020102020204" pitchFamily="34" charset="0"/>
            </a:endParaRPr>
          </a:p>
        </p:txBody>
      </p:sp>
      <p:pic>
        <p:nvPicPr>
          <p:cNvPr id="16794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21531" y="268079"/>
            <a:ext cx="2832497" cy="16502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a:spLocks noChangeArrowheads="1"/>
          </p:cNvSpPr>
          <p:nvPr/>
        </p:nvSpPr>
        <p:spPr bwMode="auto">
          <a:xfrm>
            <a:off x="5711811" y="2305012"/>
            <a:ext cx="2770584" cy="1603772"/>
          </a:xfrm>
          <a:prstGeom prst="rect">
            <a:avLst/>
          </a:prstGeom>
          <a:solidFill>
            <a:srgbClr val="3B7B9D">
              <a:alpha val="25098"/>
            </a:srgbClr>
          </a:solidFill>
          <a:ln w="3175">
            <a:solidFill>
              <a:srgbClr val="3B7B9D"/>
            </a:solidFill>
            <a:round/>
            <a:headEnd/>
            <a:tailEnd/>
          </a:ln>
        </p:spPr>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1500" b="1" i="1" dirty="0">
                <a:latin typeface="+mn-lt"/>
              </a:rPr>
              <a:t>Important! </a:t>
            </a:r>
            <a:r>
              <a:rPr lang="en-US" altLang="en-US" sz="1500" dirty="0">
                <a:latin typeface="+mn-lt"/>
                <a:cs typeface="Arial" pitchFamily="34" charset="0"/>
              </a:rPr>
              <a:t>If controller stops alarming Connect Driveline, but Low Speed and Low Flow alarms persist and the pump does not ramp up to the set speed, disconnect and reconnect the driveline.</a:t>
            </a:r>
            <a:endParaRPr lang="en-US" altLang="en-US" sz="1500" dirty="0">
              <a:latin typeface="+mn-lt"/>
            </a:endParaRPr>
          </a:p>
        </p:txBody>
      </p:sp>
    </p:spTree>
    <p:extLst>
      <p:ext uri="{BB962C8B-B14F-4D97-AF65-F5344CB8AC3E}">
        <p14:creationId xmlns:p14="http://schemas.microsoft.com/office/powerpoint/2010/main" val="3655948866"/>
      </p:ext>
    </p:extLst>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p:cNvSpPr>
            <a:spLocks noGrp="1"/>
          </p:cNvSpPr>
          <p:nvPr>
            <p:ph type="title"/>
          </p:nvPr>
        </p:nvSpPr>
        <p:spPr>
          <a:xfrm>
            <a:off x="1100789" y="539725"/>
            <a:ext cx="7251049" cy="735645"/>
          </a:xfrm>
        </p:spPr>
        <p:txBody>
          <a:bodyPr/>
          <a:lstStyle/>
          <a:p>
            <a:pPr eaLnBrk="1" hangingPunct="1">
              <a:defRPr/>
            </a:pPr>
            <a:r>
              <a:rPr lang="en-US" altLang="en-US" dirty="0"/>
              <a:t>No External Power (Hazard Alarm)</a:t>
            </a:r>
          </a:p>
        </p:txBody>
      </p:sp>
      <p:sp>
        <p:nvSpPr>
          <p:cNvPr id="3" name="Content Placeholder 2"/>
          <p:cNvSpPr>
            <a:spLocks noGrp="1"/>
          </p:cNvSpPr>
          <p:nvPr>
            <p:ph idx="4294967295"/>
          </p:nvPr>
        </p:nvSpPr>
        <p:spPr>
          <a:xfrm>
            <a:off x="549919" y="1142507"/>
            <a:ext cx="3467100" cy="3816350"/>
          </a:xfrm>
        </p:spPr>
        <p:txBody>
          <a:bodyPr>
            <a:normAutofit/>
          </a:bodyPr>
          <a:lstStyle/>
          <a:p>
            <a:pPr marL="0" indent="0">
              <a:buNone/>
              <a:defRPr/>
            </a:pPr>
            <a:r>
              <a:rPr lang="en-US" sz="1950" b="1" dirty="0">
                <a:solidFill>
                  <a:schemeClr val="tx1"/>
                </a:solidFill>
                <a:latin typeface="Calibri" panose="020F0502020204030204" pitchFamily="34" charset="0"/>
              </a:rPr>
              <a:t>Alarm Means:</a:t>
            </a:r>
          </a:p>
          <a:p>
            <a:pPr marL="0" indent="0">
              <a:buNone/>
              <a:defRPr/>
            </a:pPr>
            <a:r>
              <a:rPr lang="en-US" sz="1500" dirty="0">
                <a:solidFill>
                  <a:schemeClr val="tx1"/>
                </a:solidFill>
                <a:latin typeface="Calibri" panose="020F0502020204030204" pitchFamily="34" charset="0"/>
              </a:rPr>
              <a:t>The System Controller is not receiving power from either power cable.</a:t>
            </a:r>
            <a:r>
              <a:rPr lang="en-US" sz="1500" b="1" dirty="0">
                <a:solidFill>
                  <a:schemeClr val="tx1"/>
                </a:solidFill>
                <a:latin typeface="Calibri" panose="020F0502020204030204" pitchFamily="34" charset="0"/>
              </a:rPr>
              <a:t>  </a:t>
            </a:r>
            <a:r>
              <a:rPr lang="en-US" sz="1500" dirty="0">
                <a:solidFill>
                  <a:schemeClr val="tx1"/>
                </a:solidFill>
                <a:latin typeface="Calibri" panose="020F0502020204030204" pitchFamily="34" charset="0"/>
              </a:rPr>
              <a:t>The pump is being powered by the System Controller’s 11 Volt Lithium-Ion backup battery</a:t>
            </a:r>
          </a:p>
          <a:p>
            <a:pPr marL="102870" indent="-102870">
              <a:defRPr/>
            </a:pPr>
            <a:r>
              <a:rPr lang="en-US" altLang="en-US" sz="1650" dirty="0">
                <a:solidFill>
                  <a:schemeClr val="tx1"/>
                </a:solidFill>
                <a:latin typeface="Calibri" panose="020F0502020204030204" pitchFamily="34" charset="0"/>
              </a:rPr>
              <a:t>Constant audio tone</a:t>
            </a:r>
          </a:p>
          <a:p>
            <a:pPr marL="102870" indent="-102870">
              <a:spcAft>
                <a:spcPts val="1350"/>
              </a:spcAft>
              <a:defRPr/>
            </a:pPr>
            <a:r>
              <a:rPr lang="en-US" altLang="en-US" sz="1650" dirty="0">
                <a:solidFill>
                  <a:schemeClr val="tx1"/>
                </a:solidFill>
                <a:latin typeface="Calibri" panose="020F0502020204030204" pitchFamily="34" charset="0"/>
              </a:rPr>
              <a:t>Silence is 2 minutes</a:t>
            </a:r>
            <a:endParaRPr lang="en-US" sz="1650" dirty="0">
              <a:solidFill>
                <a:schemeClr val="tx1"/>
              </a:solidFill>
              <a:latin typeface="Calibri" panose="020F0502020204030204" pitchFamily="34" charset="0"/>
            </a:endParaRPr>
          </a:p>
          <a:p>
            <a:pPr marL="0" indent="0">
              <a:buNone/>
              <a:defRPr/>
            </a:pPr>
            <a:r>
              <a:rPr lang="en-US" sz="1950" b="1" dirty="0">
                <a:solidFill>
                  <a:schemeClr val="tx1"/>
                </a:solidFill>
                <a:latin typeface="Calibri" panose="020F0502020204030204" pitchFamily="34" charset="0"/>
              </a:rPr>
              <a:t>Action:</a:t>
            </a:r>
          </a:p>
          <a:p>
            <a:pPr marL="102870" indent="-102870">
              <a:defRPr/>
            </a:pPr>
            <a:r>
              <a:rPr lang="en-US" sz="1650" dirty="0">
                <a:solidFill>
                  <a:schemeClr val="tx1"/>
                </a:solidFill>
                <a:latin typeface="Calibri" panose="020F0502020204030204" pitchFamily="34" charset="0"/>
              </a:rPr>
              <a:t>Immediately connect both power cables to a working power source (14 V Li-Ion battery, Power Module, or Mobile Power Unit)</a:t>
            </a:r>
          </a:p>
        </p:txBody>
      </p:sp>
      <p:sp>
        <p:nvSpPr>
          <p:cNvPr id="169990" name="Slide Number Placeholder 1"/>
          <p:cNvSpPr>
            <a:spLocks noGrp="1"/>
          </p:cNvSpPr>
          <p:nvPr>
            <p:ph type="sldNum" sz="quarter" idx="4294967295"/>
          </p:nvPr>
        </p:nvSpPr>
        <p:spPr bwMode="auto">
          <a:xfrm>
            <a:off x="8351838" y="4662488"/>
            <a:ext cx="792162"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342900">
              <a:spcAft>
                <a:spcPts val="450"/>
              </a:spcAft>
              <a:buClr>
                <a:schemeClr val="accent1"/>
              </a:buClr>
              <a:buSzPct val="125000"/>
              <a:buFont typeface="Wingdings" panose="05000000000000000000" pitchFamily="2" charset="2"/>
              <a:buChar char="§"/>
              <a:defRPr sz="900">
                <a:solidFill>
                  <a:srgbClr val="696A6D"/>
                </a:solidFill>
                <a:latin typeface="Franklin Gothic Book" panose="020B0503020102020204" pitchFamily="34" charset="0"/>
                <a:ea typeface="Franklin Gothic Medium" panose="020B0603020102020204" pitchFamily="34" charset="0"/>
                <a:cs typeface="Franklin Gothic Medium" panose="020B0603020102020204" pitchFamily="34" charset="0"/>
              </a:defRPr>
            </a:lvl1pPr>
            <a:lvl2pPr marL="557213" indent="-214313" defTabSz="342900">
              <a:spcAft>
                <a:spcPts val="450"/>
              </a:spcAft>
              <a:buClr>
                <a:srgbClr val="696A6D"/>
              </a:buClr>
              <a:buSzPct val="125000"/>
              <a:buFont typeface="Wingdings" panose="05000000000000000000" pitchFamily="2" charset="2"/>
              <a:buChar char="§"/>
              <a:defRPr sz="900">
                <a:solidFill>
                  <a:srgbClr val="696A6D"/>
                </a:solidFill>
                <a:latin typeface="Franklin Gothic Book" panose="020B0503020102020204" pitchFamily="34" charset="0"/>
                <a:ea typeface="Franklin Gothic Medium" panose="020B0603020102020204" pitchFamily="34" charset="0"/>
                <a:cs typeface="Franklin Gothic Medium" panose="020B0603020102020204" pitchFamily="34" charset="0"/>
              </a:defRPr>
            </a:lvl2pPr>
            <a:lvl3pPr marL="857250" indent="-171450" defTabSz="342900">
              <a:spcAft>
                <a:spcPts val="450"/>
              </a:spcAft>
              <a:buFont typeface="AppleSymbols"/>
              <a:buChar char="⎻"/>
              <a:defRPr sz="900">
                <a:solidFill>
                  <a:srgbClr val="696A6D"/>
                </a:solidFill>
                <a:latin typeface="Franklin Gothic Book" panose="020B0503020102020204" pitchFamily="34" charset="0"/>
                <a:ea typeface="Franklin Gothic Medium" panose="020B0603020102020204" pitchFamily="34" charset="0"/>
                <a:cs typeface="Franklin Gothic Medium" panose="020B0603020102020204" pitchFamily="34" charset="0"/>
              </a:defRPr>
            </a:lvl3pPr>
            <a:lvl4pPr marL="1200150" indent="-171450" defTabSz="342900">
              <a:spcBef>
                <a:spcPct val="20000"/>
              </a:spcBef>
              <a:buFont typeface="Arial" panose="020B0604020202020204" pitchFamily="34" charset="0"/>
              <a:buChar char="–"/>
              <a:defRPr sz="105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4pPr>
            <a:lvl5pPr marL="1543050" indent="-171450" defTabSz="342900">
              <a:spcBef>
                <a:spcPct val="20000"/>
              </a:spcBef>
              <a:buFont typeface="Arial" panose="020B0604020202020204" pitchFamily="34" charset="0"/>
              <a:buChar char="»"/>
              <a:defRPr sz="105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5pPr>
            <a:lvl6pPr marL="1885950" indent="-171450" defTabSz="342900" eaLnBrk="0" fontAlgn="base" hangingPunct="0">
              <a:spcBef>
                <a:spcPct val="20000"/>
              </a:spcBef>
              <a:spcAft>
                <a:spcPct val="0"/>
              </a:spcAft>
              <a:buFont typeface="Arial" panose="020B0604020202020204" pitchFamily="34" charset="0"/>
              <a:buChar char="»"/>
              <a:defRPr sz="105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6pPr>
            <a:lvl7pPr marL="2228850" indent="-171450" defTabSz="342900" eaLnBrk="0" fontAlgn="base" hangingPunct="0">
              <a:spcBef>
                <a:spcPct val="20000"/>
              </a:spcBef>
              <a:spcAft>
                <a:spcPct val="0"/>
              </a:spcAft>
              <a:buFont typeface="Arial" panose="020B0604020202020204" pitchFamily="34" charset="0"/>
              <a:buChar char="»"/>
              <a:defRPr sz="105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7pPr>
            <a:lvl8pPr marL="2571750" indent="-171450" defTabSz="342900" eaLnBrk="0" fontAlgn="base" hangingPunct="0">
              <a:spcBef>
                <a:spcPct val="20000"/>
              </a:spcBef>
              <a:spcAft>
                <a:spcPct val="0"/>
              </a:spcAft>
              <a:buFont typeface="Arial" panose="020B0604020202020204" pitchFamily="34" charset="0"/>
              <a:buChar char="»"/>
              <a:defRPr sz="105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8pPr>
            <a:lvl9pPr marL="2914650" indent="-171450" defTabSz="342900" eaLnBrk="0" fontAlgn="base" hangingPunct="0">
              <a:spcBef>
                <a:spcPct val="20000"/>
              </a:spcBef>
              <a:spcAft>
                <a:spcPct val="0"/>
              </a:spcAft>
              <a:buFont typeface="Arial" panose="020B0604020202020204" pitchFamily="34" charset="0"/>
              <a:buChar char="»"/>
              <a:defRPr sz="105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9pPr>
          </a:lstStyle>
          <a:p>
            <a:pPr>
              <a:spcAft>
                <a:spcPct val="0"/>
              </a:spcAft>
              <a:buClrTx/>
              <a:buSzTx/>
              <a:buFontTx/>
              <a:buNone/>
            </a:pPr>
            <a:fld id="{D5252F53-A569-4224-B495-18EF6DE81149}" type="slidenum">
              <a:rPr lang="en-US" altLang="en-US" sz="675">
                <a:latin typeface="Franklin Gothic Medium" panose="020B0603020102020204" pitchFamily="34" charset="0"/>
              </a:rPr>
              <a:pPr>
                <a:spcAft>
                  <a:spcPct val="0"/>
                </a:spcAft>
                <a:buClrTx/>
                <a:buSzTx/>
                <a:buFontTx/>
                <a:buNone/>
              </a:pPr>
              <a:t>23</a:t>
            </a:fld>
            <a:endParaRPr lang="en-US" altLang="en-US" sz="675">
              <a:latin typeface="Franklin Gothic Medium" panose="020B0603020102020204" pitchFamily="34" charset="0"/>
            </a:endParaRPr>
          </a:p>
        </p:txBody>
      </p:sp>
      <p:pic>
        <p:nvPicPr>
          <p:cNvPr id="16998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68504" y="887016"/>
            <a:ext cx="2682478" cy="17704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998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68504" y="2758679"/>
            <a:ext cx="2682478" cy="17704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99323400"/>
      </p:ext>
    </p:extLst>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1"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ct val="95000"/>
              </a:lnSpc>
              <a:spcBef>
                <a:spcPct val="40000"/>
              </a:spcBef>
              <a:buClr>
                <a:schemeClr val="tx2"/>
              </a:buClr>
              <a:buChar char="•"/>
              <a:defRPr sz="3000">
                <a:solidFill>
                  <a:schemeClr val="tx1"/>
                </a:solidFill>
                <a:latin typeface="Franklin Gothic Book" pitchFamily="34" charset="0"/>
              </a:defRPr>
            </a:lvl1pPr>
            <a:lvl2pPr marL="742950" indent="-285750" eaLnBrk="0" hangingPunct="0">
              <a:lnSpc>
                <a:spcPct val="95000"/>
              </a:lnSpc>
              <a:spcBef>
                <a:spcPct val="20000"/>
              </a:spcBef>
              <a:buChar char="–"/>
              <a:defRPr sz="2800">
                <a:solidFill>
                  <a:schemeClr val="tx1"/>
                </a:solidFill>
                <a:latin typeface="Franklin Gothic Book" pitchFamily="34" charset="0"/>
              </a:defRPr>
            </a:lvl2pPr>
            <a:lvl3pPr marL="1143000" indent="-228600" eaLnBrk="0" hangingPunct="0">
              <a:lnSpc>
                <a:spcPct val="95000"/>
              </a:lnSpc>
              <a:spcBef>
                <a:spcPct val="20000"/>
              </a:spcBef>
              <a:buChar char="•"/>
              <a:defRPr sz="2600">
                <a:solidFill>
                  <a:schemeClr val="tx1"/>
                </a:solidFill>
                <a:latin typeface="Franklin Gothic Book" pitchFamily="34" charset="0"/>
              </a:defRPr>
            </a:lvl3pPr>
            <a:lvl4pPr marL="1600200" indent="-228600" eaLnBrk="0" hangingPunct="0">
              <a:lnSpc>
                <a:spcPct val="95000"/>
              </a:lnSpc>
              <a:spcBef>
                <a:spcPct val="20000"/>
              </a:spcBef>
              <a:buChar char="–"/>
              <a:defRPr sz="2400">
                <a:solidFill>
                  <a:schemeClr val="tx1"/>
                </a:solidFill>
                <a:latin typeface="Franklin Gothic Book" pitchFamily="34" charset="0"/>
              </a:defRPr>
            </a:lvl4pPr>
            <a:lvl5pPr marL="2057400" indent="-228600" eaLnBrk="0" hangingPunct="0">
              <a:lnSpc>
                <a:spcPct val="95000"/>
              </a:lnSpc>
              <a:spcBef>
                <a:spcPct val="20000"/>
              </a:spcBef>
              <a:buChar char="»"/>
              <a:defRPr sz="2400">
                <a:solidFill>
                  <a:schemeClr val="tx1"/>
                </a:solidFill>
                <a:latin typeface="Franklin Gothic Book" pitchFamily="34" charset="0"/>
              </a:defRPr>
            </a:lvl5pPr>
            <a:lvl6pPr marL="25146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6pPr>
            <a:lvl7pPr marL="29718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7pPr>
            <a:lvl8pPr marL="34290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8pPr>
            <a:lvl9pPr marL="38862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9pPr>
          </a:lstStyle>
          <a:p>
            <a:pPr eaLnBrk="1" hangingPunct="1">
              <a:lnSpc>
                <a:spcPct val="100000"/>
              </a:lnSpc>
              <a:spcBef>
                <a:spcPct val="0"/>
              </a:spcBef>
              <a:buClrTx/>
              <a:buFontTx/>
              <a:buNone/>
            </a:pPr>
            <a:fld id="{BB0ABFD7-6AB0-429B-B1B8-922528A5F214}" type="slidenum">
              <a:rPr lang="en-US" altLang="en-US" sz="700" smtClean="0"/>
              <a:pPr eaLnBrk="1" hangingPunct="1">
                <a:lnSpc>
                  <a:spcPct val="100000"/>
                </a:lnSpc>
                <a:spcBef>
                  <a:spcPct val="0"/>
                </a:spcBef>
                <a:buClrTx/>
                <a:buFontTx/>
                <a:buNone/>
              </a:pPr>
              <a:t>24</a:t>
            </a:fld>
            <a:endParaRPr lang="en-US" altLang="en-US" sz="700"/>
          </a:p>
        </p:txBody>
      </p:sp>
      <p:sp>
        <p:nvSpPr>
          <p:cNvPr id="78850" name="Date Placeholder 1"/>
          <p:cNvSpPr>
            <a:spLocks noGrp="1"/>
          </p:cNvSpPr>
          <p:nvPr>
            <p:ph type="dt" sz="quarter" idx="4294967295"/>
          </p:nvPr>
        </p:nvSpPr>
        <p:spPr>
          <a:xfrm>
            <a:off x="0" y="4767263"/>
            <a:ext cx="2133600" cy="27463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ct val="95000"/>
              </a:lnSpc>
              <a:spcBef>
                <a:spcPct val="40000"/>
              </a:spcBef>
              <a:buClr>
                <a:schemeClr val="tx2"/>
              </a:buClr>
              <a:buChar char="•"/>
              <a:defRPr sz="3000">
                <a:solidFill>
                  <a:schemeClr val="tx1"/>
                </a:solidFill>
                <a:latin typeface="Franklin Gothic Book" pitchFamily="34" charset="0"/>
              </a:defRPr>
            </a:lvl1pPr>
            <a:lvl2pPr marL="742950" indent="-285750" eaLnBrk="0" hangingPunct="0">
              <a:lnSpc>
                <a:spcPct val="95000"/>
              </a:lnSpc>
              <a:spcBef>
                <a:spcPct val="20000"/>
              </a:spcBef>
              <a:buChar char="–"/>
              <a:defRPr sz="2800">
                <a:solidFill>
                  <a:schemeClr val="tx1"/>
                </a:solidFill>
                <a:latin typeface="Franklin Gothic Book" pitchFamily="34" charset="0"/>
              </a:defRPr>
            </a:lvl2pPr>
            <a:lvl3pPr marL="1143000" indent="-228600" eaLnBrk="0" hangingPunct="0">
              <a:lnSpc>
                <a:spcPct val="95000"/>
              </a:lnSpc>
              <a:spcBef>
                <a:spcPct val="20000"/>
              </a:spcBef>
              <a:buChar char="•"/>
              <a:defRPr sz="2600">
                <a:solidFill>
                  <a:schemeClr val="tx1"/>
                </a:solidFill>
                <a:latin typeface="Franklin Gothic Book" pitchFamily="34" charset="0"/>
              </a:defRPr>
            </a:lvl3pPr>
            <a:lvl4pPr marL="1600200" indent="-228600" eaLnBrk="0" hangingPunct="0">
              <a:lnSpc>
                <a:spcPct val="95000"/>
              </a:lnSpc>
              <a:spcBef>
                <a:spcPct val="20000"/>
              </a:spcBef>
              <a:buChar char="–"/>
              <a:defRPr sz="2400">
                <a:solidFill>
                  <a:schemeClr val="tx1"/>
                </a:solidFill>
                <a:latin typeface="Franklin Gothic Book" pitchFamily="34" charset="0"/>
              </a:defRPr>
            </a:lvl4pPr>
            <a:lvl5pPr marL="2057400" indent="-228600" eaLnBrk="0" hangingPunct="0">
              <a:lnSpc>
                <a:spcPct val="95000"/>
              </a:lnSpc>
              <a:spcBef>
                <a:spcPct val="20000"/>
              </a:spcBef>
              <a:buChar char="»"/>
              <a:defRPr sz="2400">
                <a:solidFill>
                  <a:schemeClr val="tx1"/>
                </a:solidFill>
                <a:latin typeface="Franklin Gothic Book" pitchFamily="34" charset="0"/>
              </a:defRPr>
            </a:lvl5pPr>
            <a:lvl6pPr marL="25146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6pPr>
            <a:lvl7pPr marL="29718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7pPr>
            <a:lvl8pPr marL="34290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8pPr>
            <a:lvl9pPr marL="38862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9pPr>
          </a:lstStyle>
          <a:p>
            <a:pPr eaLnBrk="1" hangingPunct="1">
              <a:lnSpc>
                <a:spcPct val="100000"/>
              </a:lnSpc>
              <a:spcBef>
                <a:spcPct val="0"/>
              </a:spcBef>
              <a:buClrTx/>
              <a:buFontTx/>
              <a:buNone/>
            </a:pPr>
            <a:fld id="{0EF8F425-735C-4115-8C7D-EFD797AD720F}" type="datetime1">
              <a:rPr lang="en-US" altLang="en-US" sz="700" smtClean="0"/>
              <a:pPr eaLnBrk="1" hangingPunct="1">
                <a:lnSpc>
                  <a:spcPct val="100000"/>
                </a:lnSpc>
                <a:spcBef>
                  <a:spcPct val="0"/>
                </a:spcBef>
                <a:buClrTx/>
                <a:buFontTx/>
                <a:buNone/>
              </a:pPr>
              <a:t>4/10/2026</a:t>
            </a:fld>
            <a:endParaRPr lang="en-US" altLang="en-US" sz="700"/>
          </a:p>
        </p:txBody>
      </p:sp>
      <p:sp>
        <p:nvSpPr>
          <p:cNvPr id="78852" name="Rectangle 4"/>
          <p:cNvSpPr>
            <a:spLocks noChangeArrowheads="1"/>
          </p:cNvSpPr>
          <p:nvPr/>
        </p:nvSpPr>
        <p:spPr bwMode="auto">
          <a:xfrm>
            <a:off x="589548" y="1416718"/>
            <a:ext cx="3800475"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lnSpc>
                <a:spcPct val="95000"/>
              </a:lnSpc>
              <a:spcBef>
                <a:spcPct val="40000"/>
              </a:spcBef>
              <a:buClr>
                <a:schemeClr val="tx2"/>
              </a:buClr>
              <a:buChar char="•"/>
              <a:defRPr sz="3000">
                <a:solidFill>
                  <a:schemeClr val="tx1"/>
                </a:solidFill>
                <a:latin typeface="Franklin Gothic Book" pitchFamily="34" charset="0"/>
              </a:defRPr>
            </a:lvl1pPr>
            <a:lvl2pPr marL="742950" indent="-285750" eaLnBrk="0" hangingPunct="0">
              <a:lnSpc>
                <a:spcPct val="95000"/>
              </a:lnSpc>
              <a:spcBef>
                <a:spcPct val="20000"/>
              </a:spcBef>
              <a:buChar char="–"/>
              <a:defRPr sz="2800">
                <a:solidFill>
                  <a:schemeClr val="tx1"/>
                </a:solidFill>
                <a:latin typeface="Franklin Gothic Book" pitchFamily="34" charset="0"/>
              </a:defRPr>
            </a:lvl2pPr>
            <a:lvl3pPr marL="1143000" indent="-228600" eaLnBrk="0" hangingPunct="0">
              <a:lnSpc>
                <a:spcPct val="95000"/>
              </a:lnSpc>
              <a:spcBef>
                <a:spcPct val="20000"/>
              </a:spcBef>
              <a:buChar char="•"/>
              <a:defRPr sz="2600">
                <a:solidFill>
                  <a:schemeClr val="tx1"/>
                </a:solidFill>
                <a:latin typeface="Franklin Gothic Book" pitchFamily="34" charset="0"/>
              </a:defRPr>
            </a:lvl3pPr>
            <a:lvl4pPr marL="1600200" indent="-228600" eaLnBrk="0" hangingPunct="0">
              <a:lnSpc>
                <a:spcPct val="95000"/>
              </a:lnSpc>
              <a:spcBef>
                <a:spcPct val="20000"/>
              </a:spcBef>
              <a:buChar char="–"/>
              <a:defRPr sz="2400">
                <a:solidFill>
                  <a:schemeClr val="tx1"/>
                </a:solidFill>
                <a:latin typeface="Franklin Gothic Book" pitchFamily="34" charset="0"/>
              </a:defRPr>
            </a:lvl4pPr>
            <a:lvl5pPr marL="2057400" indent="-228600" eaLnBrk="0" hangingPunct="0">
              <a:lnSpc>
                <a:spcPct val="95000"/>
              </a:lnSpc>
              <a:spcBef>
                <a:spcPct val="20000"/>
              </a:spcBef>
              <a:buChar char="»"/>
              <a:defRPr sz="2400">
                <a:solidFill>
                  <a:schemeClr val="tx1"/>
                </a:solidFill>
                <a:latin typeface="Franklin Gothic Book" pitchFamily="34" charset="0"/>
              </a:defRPr>
            </a:lvl5pPr>
            <a:lvl6pPr marL="25146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6pPr>
            <a:lvl7pPr marL="29718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7pPr>
            <a:lvl8pPr marL="34290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8pPr>
            <a:lvl9pPr marL="38862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9pPr>
          </a:lstStyle>
          <a:p>
            <a:pPr eaLnBrk="1" hangingPunct="1">
              <a:lnSpc>
                <a:spcPct val="100000"/>
              </a:lnSpc>
              <a:spcBef>
                <a:spcPct val="20000"/>
              </a:spcBef>
              <a:buSzPct val="101000"/>
            </a:pPr>
            <a:r>
              <a:rPr lang="en-US" altLang="en-US" sz="2200" dirty="0">
                <a:latin typeface="Arial" pitchFamily="34" charset="0"/>
              </a:rPr>
              <a:t>Left ventricular assist device only</a:t>
            </a:r>
          </a:p>
          <a:p>
            <a:pPr eaLnBrk="1" hangingPunct="1">
              <a:lnSpc>
                <a:spcPct val="100000"/>
              </a:lnSpc>
              <a:spcBef>
                <a:spcPct val="20000"/>
              </a:spcBef>
              <a:buSzPct val="101000"/>
            </a:pPr>
            <a:r>
              <a:rPr lang="en-US" altLang="en-US" sz="2200" dirty="0">
                <a:latin typeface="Arial" pitchFamily="34" charset="0"/>
              </a:rPr>
              <a:t>Long term use</a:t>
            </a:r>
          </a:p>
          <a:p>
            <a:pPr eaLnBrk="1" hangingPunct="1">
              <a:lnSpc>
                <a:spcPct val="100000"/>
              </a:lnSpc>
              <a:spcBef>
                <a:spcPct val="20000"/>
              </a:spcBef>
              <a:buSzPct val="101000"/>
            </a:pPr>
            <a:r>
              <a:rPr lang="en-US" altLang="en-US" sz="2200" dirty="0">
                <a:latin typeface="Arial" pitchFamily="34" charset="0"/>
              </a:rPr>
              <a:t>Centrifugal pump -</a:t>
            </a:r>
            <a:r>
              <a:rPr lang="en-US" altLang="en-US" sz="2200" dirty="0"/>
              <a:t> continuous flow</a:t>
            </a:r>
            <a:endParaRPr lang="en-US" altLang="en-US" sz="2200" dirty="0">
              <a:latin typeface="Arial" pitchFamily="34" charset="0"/>
            </a:endParaRPr>
          </a:p>
          <a:p>
            <a:pPr eaLnBrk="1" hangingPunct="1">
              <a:lnSpc>
                <a:spcPct val="100000"/>
              </a:lnSpc>
              <a:spcBef>
                <a:spcPct val="20000"/>
              </a:spcBef>
              <a:buSzPct val="101000"/>
            </a:pPr>
            <a:r>
              <a:rPr lang="en-US" altLang="en-US" sz="2200" dirty="0">
                <a:latin typeface="Arial" pitchFamily="34" charset="0"/>
              </a:rPr>
              <a:t>Bridge to transplant </a:t>
            </a:r>
          </a:p>
          <a:p>
            <a:pPr eaLnBrk="1" hangingPunct="1">
              <a:buSzPct val="101000"/>
            </a:pPr>
            <a:r>
              <a:rPr lang="en-US" altLang="en-US" sz="2200" dirty="0">
                <a:latin typeface="Arial" pitchFamily="34" charset="0"/>
              </a:rPr>
              <a:t>Destination therapy</a:t>
            </a:r>
          </a:p>
          <a:p>
            <a:pPr eaLnBrk="1" hangingPunct="1">
              <a:lnSpc>
                <a:spcPct val="100000"/>
              </a:lnSpc>
              <a:spcBef>
                <a:spcPct val="20000"/>
              </a:spcBef>
              <a:buSzPct val="101000"/>
            </a:pPr>
            <a:endParaRPr lang="en-US" altLang="en-US" sz="2400" dirty="0">
              <a:latin typeface="Arial" pitchFamily="34" charset="0"/>
            </a:endParaRPr>
          </a:p>
          <a:p>
            <a:pPr eaLnBrk="1" hangingPunct="1">
              <a:lnSpc>
                <a:spcPct val="100000"/>
              </a:lnSpc>
              <a:spcBef>
                <a:spcPct val="20000"/>
              </a:spcBef>
              <a:buClr>
                <a:schemeClr val="tx1"/>
              </a:buClr>
              <a:buSzPct val="60000"/>
              <a:buFont typeface="Wingdings" pitchFamily="2" charset="2"/>
              <a:buNone/>
            </a:pPr>
            <a:endParaRPr lang="en-US" altLang="en-US" sz="3600" dirty="0">
              <a:latin typeface="Arial" pitchFamily="34" charset="0"/>
            </a:endParaRPr>
          </a:p>
        </p:txBody>
      </p:sp>
      <p:sp>
        <p:nvSpPr>
          <p:cNvPr id="30725" name="Rectangle 3"/>
          <p:cNvSpPr>
            <a:spLocks noChangeArrowheads="1"/>
          </p:cNvSpPr>
          <p:nvPr/>
        </p:nvSpPr>
        <p:spPr bwMode="auto">
          <a:xfrm>
            <a:off x="2183898" y="99638"/>
            <a:ext cx="256108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lnSpc>
                <a:spcPct val="95000"/>
              </a:lnSpc>
              <a:spcBef>
                <a:spcPct val="40000"/>
              </a:spcBef>
              <a:buClr>
                <a:schemeClr val="tx2"/>
              </a:buClr>
              <a:buChar char="•"/>
              <a:defRPr sz="3000">
                <a:solidFill>
                  <a:schemeClr val="tx1"/>
                </a:solidFill>
                <a:latin typeface="Franklin Gothic Book" pitchFamily="34" charset="0"/>
              </a:defRPr>
            </a:lvl1pPr>
            <a:lvl2pPr marL="742950" indent="-285750" eaLnBrk="0" hangingPunct="0">
              <a:lnSpc>
                <a:spcPct val="95000"/>
              </a:lnSpc>
              <a:spcBef>
                <a:spcPct val="20000"/>
              </a:spcBef>
              <a:buChar char="–"/>
              <a:defRPr sz="2800">
                <a:solidFill>
                  <a:schemeClr val="tx1"/>
                </a:solidFill>
                <a:latin typeface="Franklin Gothic Book" pitchFamily="34" charset="0"/>
              </a:defRPr>
            </a:lvl2pPr>
            <a:lvl3pPr marL="1143000" indent="-228600" eaLnBrk="0" hangingPunct="0">
              <a:lnSpc>
                <a:spcPct val="95000"/>
              </a:lnSpc>
              <a:spcBef>
                <a:spcPct val="20000"/>
              </a:spcBef>
              <a:buChar char="•"/>
              <a:defRPr sz="2600">
                <a:solidFill>
                  <a:schemeClr val="tx1"/>
                </a:solidFill>
                <a:latin typeface="Franklin Gothic Book" pitchFamily="34" charset="0"/>
              </a:defRPr>
            </a:lvl3pPr>
            <a:lvl4pPr marL="1600200" indent="-228600" eaLnBrk="0" hangingPunct="0">
              <a:lnSpc>
                <a:spcPct val="95000"/>
              </a:lnSpc>
              <a:spcBef>
                <a:spcPct val="20000"/>
              </a:spcBef>
              <a:buChar char="–"/>
              <a:defRPr sz="2400">
                <a:solidFill>
                  <a:schemeClr val="tx1"/>
                </a:solidFill>
                <a:latin typeface="Franklin Gothic Book" pitchFamily="34" charset="0"/>
              </a:defRPr>
            </a:lvl4pPr>
            <a:lvl5pPr marL="2057400" indent="-228600" eaLnBrk="0" hangingPunct="0">
              <a:lnSpc>
                <a:spcPct val="95000"/>
              </a:lnSpc>
              <a:spcBef>
                <a:spcPct val="20000"/>
              </a:spcBef>
              <a:buChar char="»"/>
              <a:defRPr sz="2400">
                <a:solidFill>
                  <a:schemeClr val="tx1"/>
                </a:solidFill>
                <a:latin typeface="Franklin Gothic Book" pitchFamily="34" charset="0"/>
              </a:defRPr>
            </a:lvl5pPr>
            <a:lvl6pPr marL="25146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6pPr>
            <a:lvl7pPr marL="29718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7pPr>
            <a:lvl8pPr marL="34290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8pPr>
            <a:lvl9pPr marL="38862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9pPr>
          </a:lstStyle>
          <a:p>
            <a:pPr eaLnBrk="1" hangingPunct="1">
              <a:lnSpc>
                <a:spcPct val="100000"/>
              </a:lnSpc>
              <a:spcBef>
                <a:spcPct val="0"/>
              </a:spcBef>
              <a:buClrTx/>
              <a:buFontTx/>
              <a:buNone/>
              <a:defRPr/>
            </a:pPr>
            <a:r>
              <a:rPr lang="en-US" altLang="en-US" sz="4000" b="1" dirty="0" err="1">
                <a:solidFill>
                  <a:srgbClr val="0070C0"/>
                </a:solidFill>
                <a:latin typeface="+mj-lt"/>
              </a:rPr>
              <a:t>HeartWare</a:t>
            </a:r>
            <a:endParaRPr lang="en-US" altLang="en-US" sz="4000" b="1" dirty="0">
              <a:solidFill>
                <a:srgbClr val="0070C0"/>
              </a:solidFill>
              <a:latin typeface="+mj-lt"/>
            </a:endParaRPr>
          </a:p>
        </p:txBody>
      </p:sp>
      <p:pic>
        <p:nvPicPr>
          <p:cNvPr id="78854" name="Picture 2" descr="C:\Documents and Settings\lensz\My Documents\Images\Animation Images\HVAD_0013_R01.jpg"/>
          <p:cNvPicPr>
            <a:picLocks noChangeAspect="1" noChangeArrowheads="1"/>
          </p:cNvPicPr>
          <p:nvPr/>
        </p:nvPicPr>
        <p:blipFill>
          <a:blip r:embed="rId3">
            <a:extLst>
              <a:ext uri="{28A0092B-C50C-407E-A947-70E740481C1C}">
                <a14:useLocalDpi xmlns:a14="http://schemas.microsoft.com/office/drawing/2010/main" val="0"/>
              </a:ext>
            </a:extLst>
          </a:blip>
          <a:srcRect l="9261"/>
          <a:stretch>
            <a:fillRect/>
          </a:stretch>
        </p:blipFill>
        <p:spPr bwMode="auto">
          <a:xfrm>
            <a:off x="4712483" y="709017"/>
            <a:ext cx="3409950" cy="189666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8855" name="Picture 10" descr="hwxray.JPG"/>
          <p:cNvPicPr>
            <a:picLocks noChangeAspect="1"/>
          </p:cNvPicPr>
          <p:nvPr/>
        </p:nvPicPr>
        <p:blipFill>
          <a:blip r:embed="rId4">
            <a:extLst>
              <a:ext uri="{28A0092B-C50C-407E-A947-70E740481C1C}">
                <a14:useLocalDpi xmlns:a14="http://schemas.microsoft.com/office/drawing/2010/main" val="0"/>
              </a:ext>
            </a:extLst>
          </a:blip>
          <a:srcRect l="4762" t="5412" b="2579"/>
          <a:stretch>
            <a:fillRect/>
          </a:stretch>
        </p:blipFill>
        <p:spPr bwMode="auto">
          <a:xfrm>
            <a:off x="4712483" y="2621756"/>
            <a:ext cx="3386138" cy="212169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9226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1980010" y="700088"/>
            <a:ext cx="3149203" cy="495300"/>
          </a:xfrm>
        </p:spPr>
        <p:txBody>
          <a:bodyPr/>
          <a:lstStyle/>
          <a:p>
            <a:pPr eaLnBrk="1" hangingPunct="1">
              <a:defRPr/>
            </a:pPr>
            <a:r>
              <a:rPr lang="en-US" altLang="en-US" dirty="0"/>
              <a:t>HeartWare® Controller Display</a:t>
            </a:r>
          </a:p>
        </p:txBody>
      </p:sp>
      <p:pic>
        <p:nvPicPr>
          <p:cNvPr id="38915" name="Picture 2"/>
          <p:cNvPicPr>
            <a:picLocks noChangeAspect="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980010" y="1862138"/>
            <a:ext cx="5486400" cy="2045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Line 6"/>
          <p:cNvSpPr>
            <a:spLocks noChangeShapeType="1"/>
          </p:cNvSpPr>
          <p:nvPr/>
        </p:nvSpPr>
        <p:spPr bwMode="auto">
          <a:xfrm flipH="1">
            <a:off x="5935266" y="1714500"/>
            <a:ext cx="694134" cy="616744"/>
          </a:xfrm>
          <a:prstGeom prst="line">
            <a:avLst/>
          </a:prstGeom>
          <a:ln w="38100" cmpd="sng">
            <a:solidFill>
              <a:srgbClr val="901C3B"/>
            </a:solidFill>
            <a:headEnd type="none"/>
            <a:tailEnd type="triangle"/>
          </a:ln>
        </p:spPr>
        <p:style>
          <a:lnRef idx="2">
            <a:schemeClr val="accent1"/>
          </a:lnRef>
          <a:fillRef idx="0">
            <a:schemeClr val="accent1"/>
          </a:fillRef>
          <a:effectRef idx="1">
            <a:schemeClr val="accent1"/>
          </a:effectRef>
          <a:fontRef idx="minor">
            <a:schemeClr val="tx1"/>
          </a:fontRef>
        </p:style>
        <p:txBody>
          <a:bodyPr/>
          <a:lstStyle/>
          <a:p>
            <a:pPr>
              <a:defRPr/>
            </a:pPr>
            <a:endParaRPr lang="en-US"/>
          </a:p>
        </p:txBody>
      </p:sp>
      <p:sp>
        <p:nvSpPr>
          <p:cNvPr id="13" name="Line 4"/>
          <p:cNvSpPr>
            <a:spLocks noChangeShapeType="1"/>
          </p:cNvSpPr>
          <p:nvPr/>
        </p:nvSpPr>
        <p:spPr bwMode="auto">
          <a:xfrm>
            <a:off x="2800350" y="1943100"/>
            <a:ext cx="809625" cy="409575"/>
          </a:xfrm>
          <a:prstGeom prst="line">
            <a:avLst/>
          </a:prstGeom>
          <a:ln w="38100" cmpd="sng">
            <a:solidFill>
              <a:srgbClr val="901C3B"/>
            </a:solidFill>
            <a:headEnd type="none"/>
            <a:tailEnd type="triangle"/>
          </a:ln>
        </p:spPr>
        <p:style>
          <a:lnRef idx="2">
            <a:schemeClr val="accent1"/>
          </a:lnRef>
          <a:fillRef idx="0">
            <a:schemeClr val="accent1"/>
          </a:fillRef>
          <a:effectRef idx="1">
            <a:schemeClr val="accent1"/>
          </a:effectRef>
          <a:fontRef idx="minor">
            <a:schemeClr val="tx1"/>
          </a:fontRef>
        </p:style>
        <p:txBody>
          <a:bodyPr/>
          <a:lstStyle/>
          <a:p>
            <a:pPr>
              <a:defRPr/>
            </a:pPr>
            <a:endParaRPr lang="en-US"/>
          </a:p>
        </p:txBody>
      </p:sp>
      <p:sp>
        <p:nvSpPr>
          <p:cNvPr id="16" name="Line 14"/>
          <p:cNvSpPr>
            <a:spLocks noChangeShapeType="1"/>
          </p:cNvSpPr>
          <p:nvPr/>
        </p:nvSpPr>
        <p:spPr bwMode="auto">
          <a:xfrm>
            <a:off x="3429000" y="1485900"/>
            <a:ext cx="614363" cy="814388"/>
          </a:xfrm>
          <a:prstGeom prst="line">
            <a:avLst/>
          </a:prstGeom>
          <a:ln w="38100" cmpd="sng">
            <a:solidFill>
              <a:srgbClr val="901C3B"/>
            </a:solidFill>
            <a:headEnd type="none"/>
            <a:tailEnd type="triangle"/>
          </a:ln>
        </p:spPr>
        <p:style>
          <a:lnRef idx="2">
            <a:schemeClr val="accent1"/>
          </a:lnRef>
          <a:fillRef idx="0">
            <a:schemeClr val="accent1"/>
          </a:fillRef>
          <a:effectRef idx="1">
            <a:schemeClr val="accent1"/>
          </a:effectRef>
          <a:fontRef idx="minor">
            <a:schemeClr val="tx1"/>
          </a:fontRef>
        </p:style>
        <p:txBody>
          <a:bodyPr/>
          <a:lstStyle/>
          <a:p>
            <a:pPr>
              <a:defRPr/>
            </a:pPr>
            <a:endParaRPr lang="en-US"/>
          </a:p>
        </p:txBody>
      </p:sp>
      <p:sp>
        <p:nvSpPr>
          <p:cNvPr id="19" name="Line 11"/>
          <p:cNvSpPr>
            <a:spLocks noChangeShapeType="1"/>
          </p:cNvSpPr>
          <p:nvPr/>
        </p:nvSpPr>
        <p:spPr bwMode="auto">
          <a:xfrm>
            <a:off x="4772025" y="1657350"/>
            <a:ext cx="0" cy="638175"/>
          </a:xfrm>
          <a:prstGeom prst="line">
            <a:avLst/>
          </a:prstGeom>
          <a:ln w="38100" cmpd="sng">
            <a:solidFill>
              <a:srgbClr val="901C3B"/>
            </a:solidFill>
            <a:headEnd type="none"/>
            <a:tailEnd type="triangle"/>
          </a:ln>
        </p:spPr>
        <p:style>
          <a:lnRef idx="2">
            <a:schemeClr val="accent1"/>
          </a:lnRef>
          <a:fillRef idx="0">
            <a:schemeClr val="accent1"/>
          </a:fillRef>
          <a:effectRef idx="1">
            <a:schemeClr val="accent1"/>
          </a:effectRef>
          <a:fontRef idx="minor">
            <a:schemeClr val="tx1"/>
          </a:fontRef>
        </p:style>
        <p:txBody>
          <a:bodyPr/>
          <a:lstStyle/>
          <a:p>
            <a:pPr>
              <a:defRPr/>
            </a:pPr>
            <a:endParaRPr lang="en-US"/>
          </a:p>
        </p:txBody>
      </p:sp>
      <p:sp>
        <p:nvSpPr>
          <p:cNvPr id="20" name="Line 10"/>
          <p:cNvSpPr>
            <a:spLocks noChangeShapeType="1"/>
          </p:cNvSpPr>
          <p:nvPr/>
        </p:nvSpPr>
        <p:spPr bwMode="auto">
          <a:xfrm flipH="1">
            <a:off x="5437585" y="1314451"/>
            <a:ext cx="391715" cy="983456"/>
          </a:xfrm>
          <a:prstGeom prst="line">
            <a:avLst/>
          </a:prstGeom>
          <a:ln w="38100" cmpd="sng">
            <a:solidFill>
              <a:srgbClr val="901C3B"/>
            </a:solidFill>
            <a:headEnd type="none"/>
            <a:tailEnd type="triangle"/>
          </a:ln>
        </p:spPr>
        <p:style>
          <a:lnRef idx="2">
            <a:schemeClr val="accent1"/>
          </a:lnRef>
          <a:fillRef idx="0">
            <a:schemeClr val="accent1"/>
          </a:fillRef>
          <a:effectRef idx="1">
            <a:schemeClr val="accent1"/>
          </a:effectRef>
          <a:fontRef idx="minor">
            <a:schemeClr val="tx1"/>
          </a:fontRef>
        </p:style>
        <p:txBody>
          <a:bodyPr/>
          <a:lstStyle/>
          <a:p>
            <a:pPr>
              <a:defRPr/>
            </a:pPr>
            <a:endParaRPr lang="en-US"/>
          </a:p>
        </p:txBody>
      </p:sp>
      <p:sp>
        <p:nvSpPr>
          <p:cNvPr id="22" name="Line 8"/>
          <p:cNvSpPr>
            <a:spLocks noChangeShapeType="1"/>
          </p:cNvSpPr>
          <p:nvPr/>
        </p:nvSpPr>
        <p:spPr bwMode="auto">
          <a:xfrm rot="5400000" flipH="1" flipV="1">
            <a:off x="5651898" y="3356373"/>
            <a:ext cx="1253728" cy="105965"/>
          </a:xfrm>
          <a:prstGeom prst="line">
            <a:avLst/>
          </a:prstGeom>
          <a:ln w="38100" cmpd="sng">
            <a:solidFill>
              <a:srgbClr val="901C3B"/>
            </a:solidFill>
            <a:headEnd type="none"/>
            <a:tailEnd type="triangle"/>
          </a:ln>
        </p:spPr>
        <p:style>
          <a:lnRef idx="2">
            <a:schemeClr val="accent1"/>
          </a:lnRef>
          <a:fillRef idx="0">
            <a:schemeClr val="accent1"/>
          </a:fillRef>
          <a:effectRef idx="1">
            <a:schemeClr val="accent1"/>
          </a:effectRef>
          <a:fontRef idx="minor">
            <a:schemeClr val="tx1"/>
          </a:fontRef>
        </p:style>
        <p:txBody>
          <a:bodyPr/>
          <a:lstStyle/>
          <a:p>
            <a:pPr>
              <a:defRPr/>
            </a:pPr>
            <a:endParaRPr lang="en-US"/>
          </a:p>
        </p:txBody>
      </p:sp>
      <p:sp>
        <p:nvSpPr>
          <p:cNvPr id="23" name="Line 8"/>
          <p:cNvSpPr>
            <a:spLocks noChangeShapeType="1"/>
          </p:cNvSpPr>
          <p:nvPr/>
        </p:nvSpPr>
        <p:spPr bwMode="auto">
          <a:xfrm rot="5400000" flipH="1">
            <a:off x="2508052" y="3714155"/>
            <a:ext cx="548878" cy="0"/>
          </a:xfrm>
          <a:prstGeom prst="line">
            <a:avLst/>
          </a:prstGeom>
          <a:ln w="38100" cmpd="sng">
            <a:solidFill>
              <a:srgbClr val="901C3B"/>
            </a:solidFill>
            <a:headEnd type="none"/>
            <a:tailEnd type="triangle"/>
          </a:ln>
        </p:spPr>
        <p:style>
          <a:lnRef idx="2">
            <a:schemeClr val="accent1"/>
          </a:lnRef>
          <a:fillRef idx="0">
            <a:schemeClr val="accent1"/>
          </a:fillRef>
          <a:effectRef idx="1">
            <a:schemeClr val="accent1"/>
          </a:effectRef>
          <a:fontRef idx="minor">
            <a:schemeClr val="tx1"/>
          </a:fontRef>
        </p:style>
        <p:txBody>
          <a:bodyPr/>
          <a:lstStyle/>
          <a:p>
            <a:pPr>
              <a:defRPr/>
            </a:pPr>
            <a:endParaRPr lang="en-US"/>
          </a:p>
        </p:txBody>
      </p:sp>
      <p:sp>
        <p:nvSpPr>
          <p:cNvPr id="24" name="Line 8"/>
          <p:cNvSpPr>
            <a:spLocks noChangeShapeType="1"/>
          </p:cNvSpPr>
          <p:nvPr/>
        </p:nvSpPr>
        <p:spPr bwMode="auto">
          <a:xfrm rot="5400000" flipH="1" flipV="1">
            <a:off x="4336256" y="3361135"/>
            <a:ext cx="928688" cy="0"/>
          </a:xfrm>
          <a:prstGeom prst="line">
            <a:avLst/>
          </a:prstGeom>
          <a:ln w="38100" cmpd="sng">
            <a:solidFill>
              <a:srgbClr val="901C3B"/>
            </a:solidFill>
            <a:headEnd type="none"/>
            <a:tailEnd type="triangle"/>
          </a:ln>
        </p:spPr>
        <p:style>
          <a:lnRef idx="2">
            <a:schemeClr val="accent1"/>
          </a:lnRef>
          <a:fillRef idx="0">
            <a:schemeClr val="accent1"/>
          </a:fillRef>
          <a:effectRef idx="1">
            <a:schemeClr val="accent1"/>
          </a:effectRef>
          <a:fontRef idx="minor">
            <a:schemeClr val="tx1"/>
          </a:fontRef>
        </p:style>
        <p:txBody>
          <a:bodyPr/>
          <a:lstStyle/>
          <a:p>
            <a:pPr>
              <a:defRPr/>
            </a:pPr>
            <a:endParaRPr lang="en-US"/>
          </a:p>
        </p:txBody>
      </p:sp>
      <p:sp>
        <p:nvSpPr>
          <p:cNvPr id="25" name="Line 14"/>
          <p:cNvSpPr>
            <a:spLocks noChangeShapeType="1"/>
          </p:cNvSpPr>
          <p:nvPr/>
        </p:nvSpPr>
        <p:spPr bwMode="auto">
          <a:xfrm>
            <a:off x="2343150" y="2382441"/>
            <a:ext cx="728663" cy="188119"/>
          </a:xfrm>
          <a:prstGeom prst="line">
            <a:avLst/>
          </a:prstGeom>
          <a:ln w="38100" cmpd="sng">
            <a:solidFill>
              <a:srgbClr val="901C3B"/>
            </a:solidFill>
            <a:headEnd type="none"/>
            <a:tailEnd type="triangle"/>
          </a:ln>
        </p:spPr>
        <p:style>
          <a:lnRef idx="2">
            <a:schemeClr val="accent1"/>
          </a:lnRef>
          <a:fillRef idx="0">
            <a:schemeClr val="accent1"/>
          </a:fillRef>
          <a:effectRef idx="1">
            <a:schemeClr val="accent1"/>
          </a:effectRef>
          <a:fontRef idx="minor">
            <a:schemeClr val="tx1"/>
          </a:fontRef>
        </p:style>
        <p:txBody>
          <a:bodyPr/>
          <a:lstStyle/>
          <a:p>
            <a:pPr>
              <a:defRPr/>
            </a:pPr>
            <a:endParaRPr lang="en-US"/>
          </a:p>
        </p:txBody>
      </p:sp>
      <p:sp>
        <p:nvSpPr>
          <p:cNvPr id="11" name="Text Box 7"/>
          <p:cNvSpPr txBox="1">
            <a:spLocks noChangeArrowheads="1"/>
          </p:cNvSpPr>
          <p:nvPr/>
        </p:nvSpPr>
        <p:spPr bwMode="auto">
          <a:xfrm>
            <a:off x="5772150" y="3943350"/>
            <a:ext cx="1085850" cy="228600"/>
          </a:xfrm>
          <a:prstGeom prst="rect">
            <a:avLst/>
          </a:prstGeom>
          <a:solidFill>
            <a:srgbClr val="FFFFFF"/>
          </a:solidFill>
          <a:ln w="19050" cmpd="sng">
            <a:solidFill>
              <a:srgbClr val="5F9BAF"/>
            </a:solidFill>
          </a:ln>
          <a:effectLst>
            <a:outerShdw blurRad="152400" dist="38100" dir="2700000" algn="tl" rotWithShape="0">
              <a:schemeClr val="bg1">
                <a:lumMod val="50000"/>
                <a:alpha val="43000"/>
              </a:schemeClr>
            </a:outerShdw>
          </a:effectLst>
        </p:spPr>
        <p:txBody>
          <a:bodyPr lIns="0" tIns="0" rIns="0" bIns="0" anchor="ctr"/>
          <a:lstStyle>
            <a:defPPr>
              <a:defRPr lang="en-US"/>
            </a:defPPr>
            <a:lvl1pPr algn="ctr" eaLnBrk="0" hangingPunct="0">
              <a:defRPr sz="1400" b="1">
                <a:solidFill>
                  <a:schemeClr val="tx2"/>
                </a:solidFill>
              </a:defRPr>
            </a:lvl1pPr>
          </a:lstStyle>
          <a:p>
            <a:pPr>
              <a:defRPr/>
            </a:pPr>
            <a:r>
              <a:rPr lang="en-US" sz="1050" dirty="0"/>
              <a:t>Scroll Button</a:t>
            </a:r>
          </a:p>
        </p:txBody>
      </p:sp>
      <p:sp>
        <p:nvSpPr>
          <p:cNvPr id="12" name="Text Box 5"/>
          <p:cNvSpPr txBox="1">
            <a:spLocks noChangeArrowheads="1"/>
          </p:cNvSpPr>
          <p:nvPr/>
        </p:nvSpPr>
        <p:spPr bwMode="auto">
          <a:xfrm>
            <a:off x="1314450" y="2141935"/>
            <a:ext cx="1085850" cy="372665"/>
          </a:xfrm>
          <a:prstGeom prst="rect">
            <a:avLst/>
          </a:prstGeom>
          <a:solidFill>
            <a:srgbClr val="FFFFFF"/>
          </a:solidFill>
          <a:ln w="19050" cmpd="sng">
            <a:solidFill>
              <a:srgbClr val="5F9BAF"/>
            </a:solidFill>
          </a:ln>
          <a:effectLst>
            <a:outerShdw blurRad="152400" dist="38100" dir="2700000" algn="tl" rotWithShape="0">
              <a:schemeClr val="bg1">
                <a:lumMod val="50000"/>
                <a:alpha val="43000"/>
              </a:schemeClr>
            </a:outerShdw>
          </a:effectLst>
        </p:spPr>
        <p:txBody>
          <a:bodyPr lIns="0" tIns="0" rIns="0" bIns="0" anchor="ctr"/>
          <a:lstStyle>
            <a:defPPr>
              <a:defRPr lang="en-US"/>
            </a:defPPr>
            <a:lvl1pPr algn="ctr" eaLnBrk="0" hangingPunct="0">
              <a:defRPr sz="1400" b="1">
                <a:solidFill>
                  <a:schemeClr val="tx2"/>
                </a:solidFill>
              </a:defRPr>
            </a:lvl1pPr>
          </a:lstStyle>
          <a:p>
            <a:pPr>
              <a:defRPr/>
            </a:pPr>
            <a:r>
              <a:rPr lang="en-US" sz="1050" dirty="0"/>
              <a:t>Alarm </a:t>
            </a:r>
            <a:br>
              <a:rPr lang="en-US" sz="1050" dirty="0"/>
            </a:br>
            <a:r>
              <a:rPr lang="en-US" sz="1050" dirty="0"/>
              <a:t>Mute Button</a:t>
            </a:r>
          </a:p>
        </p:txBody>
      </p:sp>
      <p:sp>
        <p:nvSpPr>
          <p:cNvPr id="14" name="Text Box 3"/>
          <p:cNvSpPr txBox="1">
            <a:spLocks noChangeArrowheads="1"/>
          </p:cNvSpPr>
          <p:nvPr/>
        </p:nvSpPr>
        <p:spPr bwMode="auto">
          <a:xfrm>
            <a:off x="2171700" y="3929062"/>
            <a:ext cx="1257300" cy="282179"/>
          </a:xfrm>
          <a:prstGeom prst="rect">
            <a:avLst/>
          </a:prstGeom>
          <a:solidFill>
            <a:srgbClr val="FFFFFF"/>
          </a:solidFill>
          <a:ln w="19050" cmpd="sng">
            <a:solidFill>
              <a:srgbClr val="5F9BAF"/>
            </a:solidFill>
          </a:ln>
          <a:effectLst>
            <a:outerShdw blurRad="152400" dist="38100" dir="2700000" algn="tl" rotWithShape="0">
              <a:schemeClr val="bg1">
                <a:lumMod val="50000"/>
                <a:alpha val="43000"/>
              </a:schemeClr>
            </a:outerShdw>
          </a:effectLst>
        </p:spPr>
        <p:txBody>
          <a:bodyPr lIns="0" tIns="0" rIns="0" bIns="0" anchor="ctr"/>
          <a:lstStyle>
            <a:defPPr>
              <a:defRPr lang="en-US"/>
            </a:defPPr>
            <a:lvl1pPr algn="ctr" eaLnBrk="0" hangingPunct="0">
              <a:defRPr sz="1400" b="1">
                <a:solidFill>
                  <a:schemeClr val="tx2"/>
                </a:solidFill>
              </a:defRPr>
            </a:lvl1pPr>
          </a:lstStyle>
          <a:p>
            <a:pPr>
              <a:defRPr/>
            </a:pPr>
            <a:r>
              <a:rPr lang="en-US" sz="1050" dirty="0"/>
              <a:t>AC/DC Indicator</a:t>
            </a:r>
          </a:p>
        </p:txBody>
      </p:sp>
      <p:sp>
        <p:nvSpPr>
          <p:cNvPr id="15" name="Text Box 15"/>
          <p:cNvSpPr txBox="1">
            <a:spLocks noChangeArrowheads="1"/>
          </p:cNvSpPr>
          <p:nvPr/>
        </p:nvSpPr>
        <p:spPr bwMode="auto">
          <a:xfrm>
            <a:off x="2571750" y="1337073"/>
            <a:ext cx="1371600" cy="253603"/>
          </a:xfrm>
          <a:prstGeom prst="rect">
            <a:avLst/>
          </a:prstGeom>
          <a:solidFill>
            <a:srgbClr val="FFFFFF"/>
          </a:solidFill>
          <a:ln w="19050" cmpd="sng">
            <a:solidFill>
              <a:srgbClr val="5F9BAF"/>
            </a:solidFill>
          </a:ln>
          <a:effectLst>
            <a:outerShdw blurRad="152400" dist="38100" dir="2700000" algn="tl" rotWithShape="0">
              <a:schemeClr val="bg1">
                <a:lumMod val="50000"/>
                <a:alpha val="43000"/>
              </a:schemeClr>
            </a:outerShdw>
          </a:effectLst>
        </p:spPr>
        <p:txBody>
          <a:bodyPr lIns="0" tIns="0" rIns="0" bIns="0" anchor="ctr"/>
          <a:lstStyle>
            <a:defPPr>
              <a:defRPr lang="en-US"/>
            </a:defPPr>
            <a:lvl1pPr algn="ctr" eaLnBrk="0" hangingPunct="0">
              <a:defRPr sz="1400" b="1">
                <a:solidFill>
                  <a:schemeClr val="tx2"/>
                </a:solidFill>
              </a:defRPr>
            </a:lvl1pPr>
          </a:lstStyle>
          <a:p>
            <a:pPr>
              <a:defRPr/>
            </a:pPr>
            <a:r>
              <a:rPr lang="en-US" sz="1050" dirty="0"/>
              <a:t>Battery Indicator 1</a:t>
            </a:r>
          </a:p>
        </p:txBody>
      </p:sp>
      <p:sp>
        <p:nvSpPr>
          <p:cNvPr id="17" name="Text Box 13"/>
          <p:cNvSpPr txBox="1">
            <a:spLocks noChangeArrowheads="1"/>
          </p:cNvSpPr>
          <p:nvPr/>
        </p:nvSpPr>
        <p:spPr bwMode="auto">
          <a:xfrm>
            <a:off x="4114800" y="1600200"/>
            <a:ext cx="1257300" cy="220266"/>
          </a:xfrm>
          <a:prstGeom prst="rect">
            <a:avLst/>
          </a:prstGeom>
          <a:solidFill>
            <a:srgbClr val="FFFFFF"/>
          </a:solidFill>
          <a:ln w="19050" cmpd="sng">
            <a:solidFill>
              <a:srgbClr val="5F9BAF"/>
            </a:solidFill>
          </a:ln>
          <a:effectLst>
            <a:outerShdw blurRad="152400" dist="38100" dir="2700000" algn="tl" rotWithShape="0">
              <a:schemeClr val="bg1">
                <a:lumMod val="50000"/>
                <a:alpha val="43000"/>
              </a:schemeClr>
            </a:outerShdw>
          </a:effectLst>
        </p:spPr>
        <p:txBody>
          <a:bodyPr lIns="0" tIns="0" rIns="0" bIns="0" anchor="ctr"/>
          <a:lstStyle>
            <a:defPPr>
              <a:defRPr lang="en-US"/>
            </a:defPPr>
            <a:lvl1pPr algn="ctr" eaLnBrk="0" hangingPunct="0">
              <a:defRPr sz="1400" b="1">
                <a:solidFill>
                  <a:schemeClr val="tx2"/>
                </a:solidFill>
              </a:defRPr>
            </a:lvl1pPr>
          </a:lstStyle>
          <a:p>
            <a:pPr>
              <a:defRPr/>
            </a:pPr>
            <a:r>
              <a:rPr lang="en-US" sz="1050" dirty="0"/>
              <a:t>Alarm Indicator</a:t>
            </a:r>
          </a:p>
        </p:txBody>
      </p:sp>
      <p:sp>
        <p:nvSpPr>
          <p:cNvPr id="18" name="Text Box 12"/>
          <p:cNvSpPr txBox="1">
            <a:spLocks noChangeArrowheads="1"/>
          </p:cNvSpPr>
          <p:nvPr/>
        </p:nvSpPr>
        <p:spPr bwMode="auto">
          <a:xfrm>
            <a:off x="5257800" y="1143000"/>
            <a:ext cx="1314450" cy="228600"/>
          </a:xfrm>
          <a:prstGeom prst="rect">
            <a:avLst/>
          </a:prstGeom>
          <a:solidFill>
            <a:srgbClr val="FFFFFF"/>
          </a:solidFill>
          <a:ln w="19050" cmpd="sng">
            <a:solidFill>
              <a:srgbClr val="5F9BAF"/>
            </a:solidFill>
          </a:ln>
          <a:effectLst>
            <a:outerShdw blurRad="152400" dist="38100" dir="2700000" algn="tl" rotWithShape="0">
              <a:schemeClr val="bg1">
                <a:lumMod val="50000"/>
                <a:alpha val="43000"/>
              </a:schemeClr>
            </a:outerShdw>
          </a:effectLst>
        </p:spPr>
        <p:txBody>
          <a:bodyPr lIns="0" tIns="0" rIns="0" bIns="0" anchor="ctr"/>
          <a:lstStyle>
            <a:defPPr>
              <a:defRPr lang="en-US"/>
            </a:defPPr>
            <a:lvl1pPr algn="ctr" eaLnBrk="0" hangingPunct="0">
              <a:defRPr sz="1400" b="1">
                <a:solidFill>
                  <a:schemeClr val="tx2"/>
                </a:solidFill>
              </a:defRPr>
            </a:lvl1pPr>
          </a:lstStyle>
          <a:p>
            <a:pPr>
              <a:defRPr/>
            </a:pPr>
            <a:r>
              <a:rPr lang="en-US" sz="1050" dirty="0"/>
              <a:t>Battery Indicator 2</a:t>
            </a:r>
          </a:p>
        </p:txBody>
      </p:sp>
      <p:sp>
        <p:nvSpPr>
          <p:cNvPr id="21" name="Text Box 9"/>
          <p:cNvSpPr txBox="1">
            <a:spLocks noChangeArrowheads="1"/>
          </p:cNvSpPr>
          <p:nvPr/>
        </p:nvSpPr>
        <p:spPr bwMode="auto">
          <a:xfrm>
            <a:off x="4107656" y="3807619"/>
            <a:ext cx="1371600" cy="250031"/>
          </a:xfrm>
          <a:prstGeom prst="rect">
            <a:avLst/>
          </a:prstGeom>
          <a:solidFill>
            <a:srgbClr val="FFFFFF"/>
          </a:solidFill>
          <a:ln w="19050" cmpd="sng">
            <a:solidFill>
              <a:srgbClr val="5F9BAF"/>
            </a:solidFill>
          </a:ln>
          <a:effectLst>
            <a:outerShdw blurRad="152400" dist="38100" dir="2700000" algn="tl" rotWithShape="0">
              <a:schemeClr val="bg1">
                <a:lumMod val="50000"/>
                <a:alpha val="43000"/>
              </a:schemeClr>
            </a:outerShdw>
          </a:effectLst>
        </p:spPr>
        <p:txBody>
          <a:bodyPr lIns="0" tIns="0" rIns="0" bIns="0" anchor="ctr"/>
          <a:lstStyle>
            <a:defPPr>
              <a:defRPr lang="en-US"/>
            </a:defPPr>
            <a:lvl1pPr algn="ctr" eaLnBrk="0" hangingPunct="0">
              <a:defRPr sz="1400" b="1">
                <a:solidFill>
                  <a:schemeClr val="tx2"/>
                </a:solidFill>
              </a:defRPr>
            </a:lvl1pPr>
          </a:lstStyle>
          <a:p>
            <a:pPr>
              <a:defRPr/>
            </a:pPr>
            <a:r>
              <a:rPr lang="en-US" sz="1050" dirty="0"/>
              <a:t>Controller Display</a:t>
            </a:r>
          </a:p>
        </p:txBody>
      </p:sp>
      <p:sp>
        <p:nvSpPr>
          <p:cNvPr id="26" name="Text Box 9"/>
          <p:cNvSpPr txBox="1">
            <a:spLocks noChangeArrowheads="1"/>
          </p:cNvSpPr>
          <p:nvPr/>
        </p:nvSpPr>
        <p:spPr bwMode="auto">
          <a:xfrm>
            <a:off x="6286500" y="1543050"/>
            <a:ext cx="1200150" cy="228600"/>
          </a:xfrm>
          <a:prstGeom prst="rect">
            <a:avLst/>
          </a:prstGeom>
          <a:solidFill>
            <a:srgbClr val="FFFFFF"/>
          </a:solidFill>
          <a:ln w="19050" cmpd="sng">
            <a:solidFill>
              <a:srgbClr val="5F9BAF"/>
            </a:solidFill>
          </a:ln>
          <a:effectLst>
            <a:outerShdw blurRad="152400" dist="38100" dir="2700000" algn="tl" rotWithShape="0">
              <a:schemeClr val="bg1">
                <a:lumMod val="50000"/>
                <a:alpha val="43000"/>
              </a:schemeClr>
            </a:outerShdw>
          </a:effectLst>
        </p:spPr>
        <p:txBody>
          <a:bodyPr lIns="0" tIns="0" rIns="0" bIns="0" anchor="ctr"/>
          <a:lstStyle>
            <a:defPPr>
              <a:defRPr lang="en-US"/>
            </a:defPPr>
            <a:lvl1pPr algn="ctr" eaLnBrk="0" hangingPunct="0">
              <a:defRPr sz="1400" b="1">
                <a:solidFill>
                  <a:schemeClr val="tx2"/>
                </a:solidFill>
              </a:defRPr>
            </a:lvl1pPr>
          </a:lstStyle>
          <a:p>
            <a:pPr>
              <a:defRPr/>
            </a:pPr>
            <a:r>
              <a:rPr lang="en-US" sz="1050" dirty="0"/>
              <a:t>Power Source 2</a:t>
            </a:r>
          </a:p>
        </p:txBody>
      </p:sp>
      <p:sp>
        <p:nvSpPr>
          <p:cNvPr id="27" name="Text Box 9"/>
          <p:cNvSpPr txBox="1">
            <a:spLocks noChangeArrowheads="1"/>
          </p:cNvSpPr>
          <p:nvPr/>
        </p:nvSpPr>
        <p:spPr bwMode="auto">
          <a:xfrm>
            <a:off x="1714500" y="1714501"/>
            <a:ext cx="1143000" cy="269081"/>
          </a:xfrm>
          <a:prstGeom prst="rect">
            <a:avLst/>
          </a:prstGeom>
          <a:solidFill>
            <a:srgbClr val="FFFFFF"/>
          </a:solidFill>
          <a:ln w="19050" cmpd="sng">
            <a:solidFill>
              <a:srgbClr val="5F9BAF"/>
            </a:solidFill>
          </a:ln>
          <a:effectLst>
            <a:outerShdw blurRad="152400" dist="38100" dir="2700000" algn="tl" rotWithShape="0">
              <a:schemeClr val="bg1">
                <a:lumMod val="50000"/>
                <a:alpha val="43000"/>
              </a:schemeClr>
            </a:outerShdw>
          </a:effectLst>
        </p:spPr>
        <p:txBody>
          <a:bodyPr lIns="0" tIns="0" rIns="0" bIns="0" anchor="ctr"/>
          <a:lstStyle>
            <a:defPPr>
              <a:defRPr lang="en-US"/>
            </a:defPPr>
            <a:lvl1pPr algn="ctr" eaLnBrk="0" hangingPunct="0">
              <a:defRPr sz="1400" b="1">
                <a:solidFill>
                  <a:schemeClr val="tx2"/>
                </a:solidFill>
              </a:defRPr>
            </a:lvl1pPr>
          </a:lstStyle>
          <a:p>
            <a:pPr>
              <a:defRPr/>
            </a:pPr>
            <a:r>
              <a:rPr lang="en-US" sz="1050" dirty="0"/>
              <a:t>Power Source 1</a:t>
            </a:r>
          </a:p>
        </p:txBody>
      </p:sp>
    </p:spTree>
    <p:extLst>
      <p:ext uri="{BB962C8B-B14F-4D97-AF65-F5344CB8AC3E}">
        <p14:creationId xmlns:p14="http://schemas.microsoft.com/office/powerpoint/2010/main" val="4195433114"/>
      </p:ext>
    </p:extLst>
  </p:cSld>
  <p:clrMapOvr>
    <a:masterClrMapping/>
  </p:clrMapOvr>
  <p:transition spd="med">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40794" y="3050382"/>
            <a:ext cx="3949304" cy="1422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 Box 8"/>
          <p:cNvSpPr txBox="1">
            <a:spLocks noChangeArrowheads="1"/>
          </p:cNvSpPr>
          <p:nvPr/>
        </p:nvSpPr>
        <p:spPr bwMode="auto">
          <a:xfrm>
            <a:off x="4399360" y="2346722"/>
            <a:ext cx="1708547" cy="314325"/>
          </a:xfrm>
          <a:prstGeom prst="roundRect">
            <a:avLst/>
          </a:prstGeom>
          <a:ln w="12700"/>
        </p:spPr>
        <p:style>
          <a:lnRef idx="2">
            <a:schemeClr val="accent1"/>
          </a:lnRef>
          <a:fillRef idx="1">
            <a:schemeClr val="lt1"/>
          </a:fillRef>
          <a:effectRef idx="0">
            <a:schemeClr val="accent1"/>
          </a:effectRef>
          <a:fontRef idx="minor">
            <a:schemeClr val="dk1"/>
          </a:fontRef>
        </p:style>
        <p:txBody>
          <a:bodyPr lIns="0" tIns="0" rIns="0" bIns="0" anchor="ctr"/>
          <a:lstStyle>
            <a:defPPr>
              <a:defRPr lang="en-US"/>
            </a:defPPr>
            <a:lvl1pPr algn="ctr" eaLnBrk="0" hangingPunct="0">
              <a:defRPr sz="1400">
                <a:latin typeface="+mj-lt"/>
                <a:ea typeface="+mj-ea"/>
                <a:cs typeface="+mj-cs"/>
              </a:defRPr>
            </a:lvl1pPr>
          </a:lstStyle>
          <a:p>
            <a:pPr>
              <a:defRPr/>
            </a:pPr>
            <a:r>
              <a:rPr lang="en-US" sz="1050" dirty="0"/>
              <a:t>Alarm Indicator Symbol</a:t>
            </a:r>
          </a:p>
        </p:txBody>
      </p:sp>
      <p:sp>
        <p:nvSpPr>
          <p:cNvPr id="16" name="Rectangle 9"/>
          <p:cNvSpPr txBox="1">
            <a:spLocks noChangeArrowheads="1"/>
          </p:cNvSpPr>
          <p:nvPr/>
        </p:nvSpPr>
        <p:spPr bwMode="auto">
          <a:xfrm>
            <a:off x="1846788" y="1276391"/>
            <a:ext cx="4139497" cy="1050602"/>
          </a:xfrm>
          <a:prstGeom prst="rect">
            <a:avLst/>
          </a:prstGeom>
          <a:noFill/>
          <a:ln w="9525">
            <a:noFill/>
            <a:miter lim="800000"/>
            <a:headEnd/>
            <a:tailEnd/>
          </a:ln>
        </p:spPr>
        <p:txBody>
          <a:bodyPr/>
          <a:lstStyle/>
          <a:p>
            <a:pPr marL="257175" indent="-257175">
              <a:lnSpc>
                <a:spcPct val="110000"/>
              </a:lnSpc>
              <a:spcBef>
                <a:spcPct val="40000"/>
              </a:spcBef>
              <a:buClr>
                <a:srgbClr val="0070C0"/>
              </a:buClr>
              <a:buFontTx/>
              <a:buChar char="•"/>
              <a:defRPr/>
            </a:pPr>
            <a:r>
              <a:rPr lang="en-US" sz="1500" kern="0" dirty="0">
                <a:latin typeface="+mj-lt"/>
              </a:rPr>
              <a:t>Low Priority: </a:t>
            </a:r>
            <a:r>
              <a:rPr lang="en-US" sz="1500" b="1" kern="0" dirty="0">
                <a:ln>
                  <a:solidFill>
                    <a:srgbClr val="000000"/>
                  </a:solidFill>
                </a:ln>
                <a:solidFill>
                  <a:srgbClr val="FFFF00"/>
                </a:solidFill>
                <a:latin typeface="+mj-lt"/>
              </a:rPr>
              <a:t>Solid Yellow</a:t>
            </a:r>
          </a:p>
          <a:p>
            <a:pPr marL="257175" indent="-257175">
              <a:lnSpc>
                <a:spcPct val="110000"/>
              </a:lnSpc>
              <a:spcBef>
                <a:spcPct val="40000"/>
              </a:spcBef>
              <a:buClr>
                <a:srgbClr val="0070C0"/>
              </a:buClr>
              <a:buFontTx/>
              <a:buChar char="•"/>
              <a:defRPr/>
            </a:pPr>
            <a:r>
              <a:rPr lang="en-US" sz="1500" kern="0" dirty="0">
                <a:latin typeface="+mj-lt"/>
              </a:rPr>
              <a:t>Medium Priority:  </a:t>
            </a:r>
            <a:r>
              <a:rPr lang="en-US" sz="1500" b="1" kern="0" dirty="0">
                <a:ln>
                  <a:solidFill>
                    <a:srgbClr val="000000"/>
                  </a:solidFill>
                </a:ln>
                <a:solidFill>
                  <a:srgbClr val="FFFF00"/>
                </a:solidFill>
                <a:latin typeface="+mj-lt"/>
              </a:rPr>
              <a:t>Flashing Yellow</a:t>
            </a:r>
          </a:p>
          <a:p>
            <a:pPr marL="257175" indent="-257175">
              <a:lnSpc>
                <a:spcPct val="110000"/>
              </a:lnSpc>
              <a:spcBef>
                <a:spcPct val="40000"/>
              </a:spcBef>
              <a:buClr>
                <a:srgbClr val="0070C0"/>
              </a:buClr>
              <a:buFontTx/>
              <a:buChar char="•"/>
              <a:defRPr/>
            </a:pPr>
            <a:r>
              <a:rPr lang="en-US" sz="1500" kern="0" dirty="0">
                <a:latin typeface="+mj-lt"/>
              </a:rPr>
              <a:t>High Priority:  </a:t>
            </a:r>
            <a:r>
              <a:rPr lang="en-US" sz="1500" b="1" kern="0" dirty="0">
                <a:ln>
                  <a:solidFill>
                    <a:srgbClr val="000000"/>
                  </a:solidFill>
                </a:ln>
                <a:solidFill>
                  <a:srgbClr val="FF0000"/>
                </a:solidFill>
                <a:latin typeface="+mj-lt"/>
              </a:rPr>
              <a:t>Flashing Red</a:t>
            </a:r>
          </a:p>
        </p:txBody>
      </p:sp>
      <p:sp>
        <p:nvSpPr>
          <p:cNvPr id="19" name="Line 14"/>
          <p:cNvSpPr>
            <a:spLocks noChangeShapeType="1"/>
          </p:cNvSpPr>
          <p:nvPr/>
        </p:nvSpPr>
        <p:spPr bwMode="auto">
          <a:xfrm>
            <a:off x="4560094" y="2661048"/>
            <a:ext cx="35719" cy="706040"/>
          </a:xfrm>
          <a:prstGeom prst="line">
            <a:avLst/>
          </a:prstGeom>
          <a:ln w="12700">
            <a:solidFill>
              <a:schemeClr val="accent2"/>
            </a:solidFill>
            <a:tailEnd type="oval"/>
          </a:ln>
        </p:spPr>
        <p:style>
          <a:lnRef idx="2">
            <a:schemeClr val="accent1"/>
          </a:lnRef>
          <a:fillRef idx="0">
            <a:schemeClr val="accent1"/>
          </a:fillRef>
          <a:effectRef idx="1">
            <a:schemeClr val="accent1"/>
          </a:effectRef>
          <a:fontRef idx="minor">
            <a:schemeClr val="tx1"/>
          </a:fontRef>
        </p:style>
        <p:txBody>
          <a:bodyPr/>
          <a:lstStyle/>
          <a:p>
            <a:pPr>
              <a:defRPr/>
            </a:pPr>
            <a:endParaRPr lang="en-US"/>
          </a:p>
        </p:txBody>
      </p:sp>
      <p:sp>
        <p:nvSpPr>
          <p:cNvPr id="52230" name="TextBox 1"/>
          <p:cNvSpPr txBox="1">
            <a:spLocks noChangeArrowheads="1"/>
          </p:cNvSpPr>
          <p:nvPr/>
        </p:nvSpPr>
        <p:spPr bwMode="auto">
          <a:xfrm>
            <a:off x="5623323" y="1400175"/>
            <a:ext cx="72509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Aft>
                <a:spcPts val="600"/>
              </a:spcAft>
              <a:buClr>
                <a:schemeClr val="accent1"/>
              </a:buClr>
              <a:buSzPct val="125000"/>
              <a:buFont typeface="Wingdings" panose="05000000000000000000" pitchFamily="2" charset="2"/>
              <a:buChar char="§"/>
              <a:defRPr sz="1200">
                <a:solidFill>
                  <a:srgbClr val="696A6D"/>
                </a:solidFill>
                <a:latin typeface="Franklin Gothic Book" panose="020B0503020102020204" pitchFamily="34" charset="0"/>
                <a:ea typeface="Franklin Gothic Medium" panose="020B0603020102020204" pitchFamily="34" charset="0"/>
                <a:cs typeface="Franklin Gothic Medium" panose="020B0603020102020204" pitchFamily="34" charset="0"/>
              </a:defRPr>
            </a:lvl1pPr>
            <a:lvl2pPr marL="742950" indent="-285750" eaLnBrk="0" hangingPunct="0">
              <a:spcAft>
                <a:spcPts val="600"/>
              </a:spcAft>
              <a:buClr>
                <a:srgbClr val="696A6D"/>
              </a:buClr>
              <a:buSzPct val="125000"/>
              <a:buFont typeface="Wingdings" panose="05000000000000000000" pitchFamily="2" charset="2"/>
              <a:buChar char="§"/>
              <a:defRPr sz="1200">
                <a:solidFill>
                  <a:srgbClr val="696A6D"/>
                </a:solidFill>
                <a:latin typeface="Franklin Gothic Book" panose="020B0503020102020204" pitchFamily="34" charset="0"/>
                <a:ea typeface="Franklin Gothic Medium" panose="020B0603020102020204" pitchFamily="34" charset="0"/>
                <a:cs typeface="Franklin Gothic Medium" panose="020B0603020102020204" pitchFamily="34" charset="0"/>
              </a:defRPr>
            </a:lvl2pPr>
            <a:lvl3pPr marL="1143000" indent="-228600" eaLnBrk="0" hangingPunct="0">
              <a:spcAft>
                <a:spcPts val="600"/>
              </a:spcAft>
              <a:buFont typeface="AppleSymbols"/>
              <a:buChar char="⎻"/>
              <a:defRPr sz="1200">
                <a:solidFill>
                  <a:srgbClr val="696A6D"/>
                </a:solidFill>
                <a:latin typeface="Franklin Gothic Book" panose="020B0503020102020204" pitchFamily="34" charset="0"/>
                <a:ea typeface="Franklin Gothic Medium" panose="020B0603020102020204" pitchFamily="34" charset="0"/>
                <a:cs typeface="Franklin Gothic Medium" panose="020B0603020102020204" pitchFamily="34" charset="0"/>
              </a:defRPr>
            </a:lvl3pPr>
            <a:lvl4pPr marL="1600200" indent="-228600" eaLnBrk="0" hangingPunct="0">
              <a:spcBef>
                <a:spcPct val="20000"/>
              </a:spcBef>
              <a:buFont typeface="Arial" panose="020B0604020202020204" pitchFamily="34" charset="0"/>
              <a:buChar char="–"/>
              <a:defRPr sz="140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4pPr>
            <a:lvl5pPr marL="2057400" indent="-228600" eaLnBrk="0" hangingPunct="0">
              <a:spcBef>
                <a:spcPct val="20000"/>
              </a:spcBef>
              <a:buFont typeface="Arial" panose="020B0604020202020204" pitchFamily="34" charset="0"/>
              <a:buChar char="»"/>
              <a:defRPr sz="140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5pPr>
            <a:lvl6pPr marL="2514600" indent="-228600" eaLnBrk="0" fontAlgn="base" hangingPunct="0">
              <a:spcBef>
                <a:spcPct val="20000"/>
              </a:spcBef>
              <a:spcAft>
                <a:spcPct val="0"/>
              </a:spcAft>
              <a:buFont typeface="Arial" panose="020B0604020202020204" pitchFamily="34" charset="0"/>
              <a:buChar char="»"/>
              <a:defRPr sz="140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6pPr>
            <a:lvl7pPr marL="2971800" indent="-228600" eaLnBrk="0" fontAlgn="base" hangingPunct="0">
              <a:spcBef>
                <a:spcPct val="20000"/>
              </a:spcBef>
              <a:spcAft>
                <a:spcPct val="0"/>
              </a:spcAft>
              <a:buFont typeface="Arial" panose="020B0604020202020204" pitchFamily="34" charset="0"/>
              <a:buChar char="»"/>
              <a:defRPr sz="140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7pPr>
            <a:lvl8pPr marL="3429000" indent="-228600" eaLnBrk="0" fontAlgn="base" hangingPunct="0">
              <a:spcBef>
                <a:spcPct val="20000"/>
              </a:spcBef>
              <a:spcAft>
                <a:spcPct val="0"/>
              </a:spcAft>
              <a:buFont typeface="Arial" panose="020B0604020202020204" pitchFamily="34" charset="0"/>
              <a:buChar char="»"/>
              <a:defRPr sz="140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8pPr>
            <a:lvl9pPr marL="3886200" indent="-228600" eaLnBrk="0" fontAlgn="base" hangingPunct="0">
              <a:spcBef>
                <a:spcPct val="20000"/>
              </a:spcBef>
              <a:spcAft>
                <a:spcPct val="0"/>
              </a:spcAft>
              <a:buFont typeface="Arial" panose="020B0604020202020204" pitchFamily="34" charset="0"/>
              <a:buChar char="»"/>
              <a:defRPr sz="140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9pPr>
          </a:lstStyle>
          <a:p>
            <a:pPr eaLnBrk="1" hangingPunct="1">
              <a:spcAft>
                <a:spcPct val="0"/>
              </a:spcAft>
              <a:buClrTx/>
              <a:buSzTx/>
              <a:buFontTx/>
              <a:buNone/>
            </a:pPr>
            <a:r>
              <a:rPr lang="en-US" altLang="en-US" sz="900">
                <a:solidFill>
                  <a:schemeClr val="tx1"/>
                </a:solidFill>
              </a:rPr>
              <a:t>*as shown</a:t>
            </a:r>
          </a:p>
        </p:txBody>
      </p:sp>
      <p:sp>
        <p:nvSpPr>
          <p:cNvPr id="44039" name="Title 3"/>
          <p:cNvSpPr>
            <a:spLocks noGrp="1"/>
          </p:cNvSpPr>
          <p:nvPr>
            <p:ph type="title"/>
          </p:nvPr>
        </p:nvSpPr>
        <p:spPr>
          <a:xfrm>
            <a:off x="2196703" y="431007"/>
            <a:ext cx="5575697" cy="735806"/>
          </a:xfrm>
        </p:spPr>
        <p:txBody>
          <a:bodyPr/>
          <a:lstStyle/>
          <a:p>
            <a:pPr eaLnBrk="1" hangingPunct="1">
              <a:defRPr/>
            </a:pPr>
            <a:r>
              <a:rPr lang="en-US" altLang="en-US" sz="3000" dirty="0"/>
              <a:t>HVAD® Controller: Alarm Indicator &amp; Mute Button</a:t>
            </a:r>
          </a:p>
        </p:txBody>
      </p:sp>
      <p:sp>
        <p:nvSpPr>
          <p:cNvPr id="11" name="Text Box 8"/>
          <p:cNvSpPr txBox="1">
            <a:spLocks noChangeArrowheads="1"/>
          </p:cNvSpPr>
          <p:nvPr/>
        </p:nvSpPr>
        <p:spPr bwMode="auto">
          <a:xfrm>
            <a:off x="1657351" y="2538413"/>
            <a:ext cx="1708547" cy="313135"/>
          </a:xfrm>
          <a:prstGeom prst="roundRect">
            <a:avLst/>
          </a:prstGeom>
          <a:ln w="12700"/>
        </p:spPr>
        <p:style>
          <a:lnRef idx="2">
            <a:schemeClr val="accent1"/>
          </a:lnRef>
          <a:fillRef idx="1">
            <a:schemeClr val="lt1"/>
          </a:fillRef>
          <a:effectRef idx="0">
            <a:schemeClr val="accent1"/>
          </a:effectRef>
          <a:fontRef idx="minor">
            <a:schemeClr val="dk1"/>
          </a:fontRef>
        </p:style>
        <p:txBody>
          <a:bodyPr lIns="0" tIns="0" rIns="0" bIns="0" anchor="ctr"/>
          <a:lstStyle>
            <a:defPPr>
              <a:defRPr lang="en-US"/>
            </a:defPPr>
            <a:lvl1pPr algn="ctr" eaLnBrk="0" hangingPunct="0">
              <a:defRPr sz="1400">
                <a:latin typeface="+mj-lt"/>
                <a:ea typeface="+mj-ea"/>
                <a:cs typeface="+mj-cs"/>
              </a:defRPr>
            </a:lvl1pPr>
          </a:lstStyle>
          <a:p>
            <a:pPr>
              <a:defRPr/>
            </a:pPr>
            <a:r>
              <a:rPr lang="en-US" sz="1050" dirty="0"/>
              <a:t>Alarm Mute Button</a:t>
            </a:r>
          </a:p>
        </p:txBody>
      </p:sp>
      <p:sp>
        <p:nvSpPr>
          <p:cNvPr id="12" name="Line 14"/>
          <p:cNvSpPr>
            <a:spLocks noChangeShapeType="1"/>
          </p:cNvSpPr>
          <p:nvPr/>
        </p:nvSpPr>
        <p:spPr bwMode="auto">
          <a:xfrm>
            <a:off x="3133725" y="2847975"/>
            <a:ext cx="171450" cy="704850"/>
          </a:xfrm>
          <a:prstGeom prst="line">
            <a:avLst/>
          </a:prstGeom>
          <a:ln w="12700">
            <a:solidFill>
              <a:schemeClr val="accent2"/>
            </a:solidFill>
            <a:tailEnd type="oval"/>
          </a:ln>
        </p:spPr>
        <p:style>
          <a:lnRef idx="2">
            <a:schemeClr val="accent1"/>
          </a:lnRef>
          <a:fillRef idx="0">
            <a:schemeClr val="accent1"/>
          </a:fillRef>
          <a:effectRef idx="1">
            <a:schemeClr val="accent1"/>
          </a:effectRef>
          <a:fontRef idx="minor">
            <a:schemeClr val="tx1"/>
          </a:fontRef>
        </p:style>
        <p:txBody>
          <a:bodyPr/>
          <a:lstStyle/>
          <a:p>
            <a:pPr>
              <a:defRPr/>
            </a:pPr>
            <a:endParaRPr lang="en-US"/>
          </a:p>
        </p:txBody>
      </p:sp>
    </p:spTree>
    <p:extLst>
      <p:ext uri="{BB962C8B-B14F-4D97-AF65-F5344CB8AC3E}">
        <p14:creationId xmlns:p14="http://schemas.microsoft.com/office/powerpoint/2010/main" val="899424091"/>
      </p:ext>
    </p:extLst>
  </p:cSld>
  <p:clrMapOvr>
    <a:masterClrMapping/>
  </p:clrMapOvr>
  <p:transition spd="med">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2475310" y="271462"/>
            <a:ext cx="5437584" cy="452438"/>
          </a:xfrm>
        </p:spPr>
        <p:txBody>
          <a:bodyPr/>
          <a:lstStyle/>
          <a:p>
            <a:pPr algn="ctr" eaLnBrk="1" hangingPunct="1">
              <a:defRPr/>
            </a:pPr>
            <a:r>
              <a:rPr lang="en-US" altLang="en-US" sz="3000" dirty="0"/>
              <a:t>Alarm Guide</a:t>
            </a:r>
          </a:p>
        </p:txBody>
      </p:sp>
      <p:pic>
        <p:nvPicPr>
          <p:cNvPr id="56323" name="Picture 2"/>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2482454" y="1122760"/>
            <a:ext cx="3989784" cy="3899297"/>
          </a:xfrm>
        </p:spPr>
      </p:pic>
    </p:spTree>
    <p:extLst>
      <p:ext uri="{BB962C8B-B14F-4D97-AF65-F5344CB8AC3E}">
        <p14:creationId xmlns:p14="http://schemas.microsoft.com/office/powerpoint/2010/main" val="42407370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type="body" sz="quarter" idx="11"/>
          </p:nvPr>
        </p:nvSpPr>
        <p:spPr>
          <a:xfrm>
            <a:off x="527279" y="1483942"/>
            <a:ext cx="7133900" cy="3232554"/>
          </a:xfrm>
        </p:spPr>
        <p:txBody>
          <a:bodyPr/>
          <a:lstStyle/>
          <a:p>
            <a:r>
              <a:rPr lang="en-US" dirty="0">
                <a:solidFill>
                  <a:schemeClr val="tx1"/>
                </a:solidFill>
              </a:rPr>
              <a:t>Place the blood pressure cuff on the upper arm and apply transmission gel to the skin over the brachial artery</a:t>
            </a:r>
          </a:p>
          <a:p>
            <a:r>
              <a:rPr lang="en-US" dirty="0">
                <a:solidFill>
                  <a:schemeClr val="tx1"/>
                </a:solidFill>
              </a:rPr>
              <a:t>Position the probe over the artery until pulse is heard.  Keep the pressure light enough so that the artery is </a:t>
            </a:r>
            <a:br>
              <a:rPr lang="en-US" dirty="0">
                <a:solidFill>
                  <a:schemeClr val="tx1"/>
                </a:solidFill>
              </a:rPr>
            </a:br>
            <a:r>
              <a:rPr lang="en-US" dirty="0">
                <a:solidFill>
                  <a:schemeClr val="tx1"/>
                </a:solidFill>
              </a:rPr>
              <a:t>not compressed</a:t>
            </a:r>
          </a:p>
          <a:p>
            <a:r>
              <a:rPr lang="en-US" dirty="0">
                <a:solidFill>
                  <a:schemeClr val="tx1"/>
                </a:solidFill>
              </a:rPr>
              <a:t>Inflate the blood pressure cuff until the arterial pulse is no longer audible</a:t>
            </a:r>
          </a:p>
          <a:p>
            <a:r>
              <a:rPr lang="en-US" dirty="0">
                <a:solidFill>
                  <a:schemeClr val="tx1"/>
                </a:solidFill>
              </a:rPr>
              <a:t>Slowly deflate the cuff until the first sound can be heard</a:t>
            </a:r>
          </a:p>
          <a:p>
            <a:r>
              <a:rPr lang="en-US" dirty="0">
                <a:solidFill>
                  <a:schemeClr val="tx1"/>
                </a:solidFill>
              </a:rPr>
              <a:t>Document this single number as the blood pressure</a:t>
            </a:r>
          </a:p>
          <a:p>
            <a:pPr lvl="2"/>
            <a:r>
              <a:rPr lang="en-US" dirty="0">
                <a:solidFill>
                  <a:schemeClr val="tx1"/>
                </a:solidFill>
              </a:rPr>
              <a:t>Recommended range for HeartMate and Heartware patients is </a:t>
            </a:r>
            <a:br>
              <a:rPr lang="en-US" dirty="0">
                <a:solidFill>
                  <a:schemeClr val="tx1"/>
                </a:solidFill>
              </a:rPr>
            </a:br>
            <a:r>
              <a:rPr lang="en-US" dirty="0">
                <a:solidFill>
                  <a:schemeClr val="tx1"/>
                </a:solidFill>
              </a:rPr>
              <a:t>60-90 mmHg, not to exceed 90 mmHg </a:t>
            </a:r>
          </a:p>
          <a:p>
            <a:pPr lvl="2"/>
            <a:r>
              <a:rPr lang="en-US" dirty="0">
                <a:solidFill>
                  <a:schemeClr val="tx1"/>
                </a:solidFill>
              </a:rPr>
              <a:t>Review patient’s history log to assure Doppler pressure is not &gt;90 mmHg</a:t>
            </a:r>
          </a:p>
        </p:txBody>
      </p:sp>
      <p:pic>
        <p:nvPicPr>
          <p:cNvPr id="26626"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6288284" y="2294664"/>
            <a:ext cx="2012813" cy="192797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
        <p:nvSpPr>
          <p:cNvPr id="9" name="TextBox 8"/>
          <p:cNvSpPr txBox="1"/>
          <p:nvPr/>
        </p:nvSpPr>
        <p:spPr>
          <a:xfrm>
            <a:off x="1319583" y="783417"/>
            <a:ext cx="7063633" cy="700525"/>
          </a:xfrm>
          <a:prstGeom prst="rect">
            <a:avLst/>
          </a:prstGeom>
          <a:noFill/>
          <a:ln>
            <a:noFill/>
          </a:ln>
        </p:spPr>
        <p:txBody>
          <a:bodyPr wrap="square" rtlCol="0">
            <a:noAutofit/>
          </a:bodyPr>
          <a:lstStyle/>
          <a:p>
            <a:r>
              <a:rPr lang="en-US" i="1" dirty="0">
                <a:latin typeface="Century Gothic" panose="020B0502020202020204" pitchFamily="34" charset="0"/>
              </a:rPr>
              <a:t>It is recommended to use a Doppler to obtain an accurate blood pressure</a:t>
            </a:r>
          </a:p>
        </p:txBody>
      </p:sp>
      <p:sp>
        <p:nvSpPr>
          <p:cNvPr id="6" name="Title Placeholder 1"/>
          <p:cNvSpPr txBox="1">
            <a:spLocks/>
          </p:cNvSpPr>
          <p:nvPr/>
        </p:nvSpPr>
        <p:spPr>
          <a:xfrm>
            <a:off x="2205378" y="145977"/>
            <a:ext cx="5149454" cy="812006"/>
          </a:xfrm>
          <a:prstGeom prst="rect">
            <a:avLst/>
          </a:prstGeom>
        </p:spPr>
        <p:txBody>
          <a:bodyPr vert="horz" lIns="68580" tIns="34290" rIns="68580" bIns="34290" rtlCol="0" anchor="t">
            <a:noAutofit/>
          </a:bodyPr>
          <a:lstStyle>
            <a:lvl1pPr algn="l" defTabSz="913526" rtl="0" eaLnBrk="1" fontAlgn="base" hangingPunct="1">
              <a:spcBef>
                <a:spcPct val="0"/>
              </a:spcBef>
              <a:spcAft>
                <a:spcPct val="0"/>
              </a:spcAft>
              <a:tabLst>
                <a:tab pos="275353" algn="l"/>
              </a:tabLst>
              <a:defRPr sz="3000" b="1" baseline="0">
                <a:solidFill>
                  <a:schemeClr val="tx2"/>
                </a:solidFill>
                <a:latin typeface="+mj-lt"/>
                <a:ea typeface="Arial Unicode MS" pitchFamily="34" charset="-128"/>
                <a:cs typeface="Arial Unicode MS" pitchFamily="34" charset="-128"/>
              </a:defRPr>
            </a:lvl1pPr>
            <a:lvl2pPr algn="l" defTabSz="913526" rtl="0" eaLnBrk="1" fontAlgn="base" hangingPunct="1">
              <a:spcBef>
                <a:spcPct val="0"/>
              </a:spcBef>
              <a:spcAft>
                <a:spcPct val="0"/>
              </a:spcAft>
              <a:defRPr sz="1900" b="1">
                <a:solidFill>
                  <a:schemeClr val="tx2"/>
                </a:solidFill>
                <a:latin typeface="Arial" charset="0"/>
              </a:defRPr>
            </a:lvl2pPr>
            <a:lvl3pPr algn="l" defTabSz="913526" rtl="0" eaLnBrk="1" fontAlgn="base" hangingPunct="1">
              <a:spcBef>
                <a:spcPct val="0"/>
              </a:spcBef>
              <a:spcAft>
                <a:spcPct val="0"/>
              </a:spcAft>
              <a:defRPr sz="1900" b="1">
                <a:solidFill>
                  <a:schemeClr val="tx2"/>
                </a:solidFill>
                <a:latin typeface="Arial" charset="0"/>
              </a:defRPr>
            </a:lvl3pPr>
            <a:lvl4pPr algn="l" defTabSz="913526" rtl="0" eaLnBrk="1" fontAlgn="base" hangingPunct="1">
              <a:spcBef>
                <a:spcPct val="0"/>
              </a:spcBef>
              <a:spcAft>
                <a:spcPct val="0"/>
              </a:spcAft>
              <a:defRPr sz="1900" b="1">
                <a:solidFill>
                  <a:schemeClr val="tx2"/>
                </a:solidFill>
                <a:latin typeface="Arial" charset="0"/>
              </a:defRPr>
            </a:lvl4pPr>
            <a:lvl5pPr algn="l" defTabSz="913526" rtl="0" eaLnBrk="1" fontAlgn="base" hangingPunct="1">
              <a:spcBef>
                <a:spcPct val="0"/>
              </a:spcBef>
              <a:spcAft>
                <a:spcPct val="0"/>
              </a:spcAft>
              <a:defRPr sz="1900" b="1">
                <a:solidFill>
                  <a:schemeClr val="tx2"/>
                </a:solidFill>
                <a:latin typeface="Arial" charset="0"/>
              </a:defRPr>
            </a:lvl5pPr>
            <a:lvl6pPr marL="466481" algn="l" defTabSz="913526" rtl="0" eaLnBrk="1" fontAlgn="base" hangingPunct="1">
              <a:spcBef>
                <a:spcPct val="0"/>
              </a:spcBef>
              <a:spcAft>
                <a:spcPct val="0"/>
              </a:spcAft>
              <a:defRPr sz="1900" b="1">
                <a:solidFill>
                  <a:schemeClr val="tx2"/>
                </a:solidFill>
                <a:latin typeface="Arial" charset="0"/>
              </a:defRPr>
            </a:lvl6pPr>
            <a:lvl7pPr marL="932962" algn="l" defTabSz="913526" rtl="0" eaLnBrk="1" fontAlgn="base" hangingPunct="1">
              <a:spcBef>
                <a:spcPct val="0"/>
              </a:spcBef>
              <a:spcAft>
                <a:spcPct val="0"/>
              </a:spcAft>
              <a:defRPr sz="1900" b="1">
                <a:solidFill>
                  <a:schemeClr val="tx2"/>
                </a:solidFill>
                <a:latin typeface="Arial" charset="0"/>
              </a:defRPr>
            </a:lvl7pPr>
            <a:lvl8pPr marL="1399443" algn="l" defTabSz="913526" rtl="0" eaLnBrk="1" fontAlgn="base" hangingPunct="1">
              <a:spcBef>
                <a:spcPct val="0"/>
              </a:spcBef>
              <a:spcAft>
                <a:spcPct val="0"/>
              </a:spcAft>
              <a:defRPr sz="1900" b="1">
                <a:solidFill>
                  <a:schemeClr val="tx2"/>
                </a:solidFill>
                <a:latin typeface="Arial" charset="0"/>
              </a:defRPr>
            </a:lvl8pPr>
            <a:lvl9pPr marL="1865925" algn="l" defTabSz="913526" rtl="0" eaLnBrk="1" fontAlgn="base" hangingPunct="1">
              <a:spcBef>
                <a:spcPct val="0"/>
              </a:spcBef>
              <a:spcAft>
                <a:spcPct val="0"/>
              </a:spcAft>
              <a:defRPr sz="1900" b="1">
                <a:solidFill>
                  <a:schemeClr val="tx2"/>
                </a:solidFill>
                <a:latin typeface="Arial" charset="0"/>
              </a:defRPr>
            </a:lvl9pPr>
          </a:lstStyle>
          <a:p>
            <a:r>
              <a:rPr lang="en-US" sz="2100" dirty="0">
                <a:solidFill>
                  <a:schemeClr val="accent1"/>
                </a:solidFill>
              </a:rPr>
              <a:t>Blood Pressure Assessment</a:t>
            </a:r>
            <a:r>
              <a:rPr lang="en-US" sz="2100" b="0" baseline="30000" dirty="0">
                <a:solidFill>
                  <a:schemeClr val="accent1"/>
                </a:solidFill>
              </a:rPr>
              <a:t>1</a:t>
            </a:r>
          </a:p>
          <a:p>
            <a:r>
              <a:rPr lang="en-US" sz="2100" b="0" dirty="0">
                <a:solidFill>
                  <a:schemeClr val="accent1"/>
                </a:solidFill>
              </a:rPr>
              <a:t>Continuous flow device</a:t>
            </a:r>
            <a:endParaRPr lang="en-US" sz="2100" b="0" kern="0" dirty="0">
              <a:solidFill>
                <a:schemeClr val="accent1"/>
              </a:solidFill>
            </a:endParaRPr>
          </a:p>
        </p:txBody>
      </p:sp>
      <p:sp>
        <p:nvSpPr>
          <p:cNvPr id="11" name="Rectangle 10"/>
          <p:cNvSpPr/>
          <p:nvPr/>
        </p:nvSpPr>
        <p:spPr>
          <a:xfrm>
            <a:off x="821865" y="4624269"/>
            <a:ext cx="4914900" cy="184666"/>
          </a:xfrm>
          <a:prstGeom prst="rect">
            <a:avLst/>
          </a:prstGeom>
        </p:spPr>
        <p:txBody>
          <a:bodyPr wrap="square">
            <a:spAutoFit/>
          </a:bodyPr>
          <a:lstStyle/>
          <a:p>
            <a:r>
              <a:rPr lang="en-US" sz="600" dirty="0"/>
              <a:t>1. Clinical Management of Continuous-flow LVADs in Heart Failure. </a:t>
            </a:r>
            <a:r>
              <a:rPr lang="en-US" sz="600" i="1" dirty="0"/>
              <a:t>JHLT.</a:t>
            </a:r>
            <a:r>
              <a:rPr lang="en-US" sz="600" dirty="0"/>
              <a:t> 2010:1-39.</a:t>
            </a:r>
          </a:p>
        </p:txBody>
      </p:sp>
      <p:sp>
        <p:nvSpPr>
          <p:cNvPr id="12" name="TextBox 11"/>
          <p:cNvSpPr txBox="1"/>
          <p:nvPr/>
        </p:nvSpPr>
        <p:spPr>
          <a:xfrm>
            <a:off x="353961" y="4866501"/>
            <a:ext cx="699230" cy="369332"/>
          </a:xfrm>
          <a:prstGeom prst="rect">
            <a:avLst/>
          </a:prstGeom>
          <a:noFill/>
        </p:spPr>
        <p:txBody>
          <a:bodyPr wrap="none" rtlCol="0">
            <a:spAutoFit/>
          </a:bodyPr>
          <a:lstStyle/>
          <a:p>
            <a:r>
              <a:rPr lang="en-US" sz="900" dirty="0"/>
              <a:t>10001926</a:t>
            </a:r>
            <a:r>
              <a:rPr lang="en-US" dirty="0"/>
              <a:t> </a:t>
            </a:r>
          </a:p>
        </p:txBody>
      </p:sp>
    </p:spTree>
    <p:extLst>
      <p:ext uri="{BB962C8B-B14F-4D97-AF65-F5344CB8AC3E}">
        <p14:creationId xmlns:p14="http://schemas.microsoft.com/office/powerpoint/2010/main" val="24511564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eaLnBrk="1" hangingPunct="1">
              <a:defRPr/>
            </a:pPr>
            <a:r>
              <a:rPr lang="en-US" sz="3300" b="1" dirty="0">
                <a:latin typeface="+mn-lt"/>
              </a:rPr>
              <a:t>Physiologic Management</a:t>
            </a:r>
          </a:p>
        </p:txBody>
      </p:sp>
      <p:sp>
        <p:nvSpPr>
          <p:cNvPr id="37891" name="Content Placeholder 1"/>
          <p:cNvSpPr>
            <a:spLocks noGrp="1"/>
          </p:cNvSpPr>
          <p:nvPr>
            <p:ph type="body" sz="quarter" idx="11"/>
          </p:nvPr>
        </p:nvSpPr>
        <p:spPr>
          <a:xfrm>
            <a:off x="1902619" y="1603772"/>
            <a:ext cx="5350669" cy="1346597"/>
          </a:xfrm>
        </p:spPr>
        <p:txBody>
          <a:bodyPr/>
          <a:lstStyle/>
          <a:p>
            <a:pPr marL="102394" indent="-102394">
              <a:spcBef>
                <a:spcPct val="0"/>
              </a:spcBef>
              <a:buNone/>
            </a:pPr>
            <a:r>
              <a:rPr lang="en-US" altLang="en-US" sz="4050" b="1" dirty="0">
                <a:ea typeface="Franklin Gothic Medium" panose="020B0603020102020204" pitchFamily="34" charset="0"/>
                <a:cs typeface="Franklin Gothic Medium" panose="020B0603020102020204" pitchFamily="34" charset="0"/>
              </a:rPr>
              <a:t>	</a:t>
            </a:r>
            <a:r>
              <a:rPr lang="en-US" altLang="en-US" sz="2700" b="1" u="sng" dirty="0">
                <a:solidFill>
                  <a:schemeClr val="tx1"/>
                </a:solidFill>
                <a:ea typeface="Franklin Gothic Medium" panose="020B0603020102020204" pitchFamily="34" charset="0"/>
                <a:cs typeface="Franklin Gothic Medium" panose="020B0603020102020204" pitchFamily="34" charset="0"/>
              </a:rPr>
              <a:t>Optimize preload and afterload and you will optimize the pump output</a:t>
            </a:r>
            <a:endParaRPr lang="en-US" altLang="en-US" sz="2700" u="sng" dirty="0">
              <a:solidFill>
                <a:schemeClr val="tx1"/>
              </a:solidFill>
              <a:ea typeface="Franklin Gothic Medium" panose="020B0603020102020204" pitchFamily="34" charset="0"/>
              <a:cs typeface="Franklin Gothic Medium" panose="020B0603020102020204" pitchFamily="34" charset="0"/>
            </a:endParaRPr>
          </a:p>
        </p:txBody>
      </p:sp>
    </p:spTree>
    <p:extLst>
      <p:ext uri="{BB962C8B-B14F-4D97-AF65-F5344CB8AC3E}">
        <p14:creationId xmlns:p14="http://schemas.microsoft.com/office/powerpoint/2010/main" val="27209123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FC7DDF8-52A1-9C8F-634F-A6607531A7CE}"/>
              </a:ext>
            </a:extLst>
          </p:cNvPr>
          <p:cNvSpPr>
            <a:spLocks noGrp="1"/>
          </p:cNvSpPr>
          <p:nvPr>
            <p:ph type="sldNum" sz="quarter" idx="10"/>
          </p:nvPr>
        </p:nvSpPr>
        <p:spPr/>
        <p:txBody>
          <a:bodyPr/>
          <a:lstStyle/>
          <a:p>
            <a:fld id="{4572941C-6974-BE4E-9E84-DF4E3BF99134}" type="slidenum">
              <a:rPr lang="en-US" altLang="x-none" smtClean="0"/>
              <a:pPr/>
              <a:t>3</a:t>
            </a:fld>
            <a:endParaRPr lang="en-US" altLang="x-none" dirty="0"/>
          </a:p>
        </p:txBody>
      </p:sp>
      <p:pic>
        <p:nvPicPr>
          <p:cNvPr id="6" name="Picture 5">
            <a:extLst>
              <a:ext uri="{FF2B5EF4-FFF2-40B4-BE49-F238E27FC236}">
                <a16:creationId xmlns:a16="http://schemas.microsoft.com/office/drawing/2014/main" id="{23A6C765-0366-9A65-CD36-36449E2DC8EA}"/>
              </a:ext>
            </a:extLst>
          </p:cNvPr>
          <p:cNvPicPr>
            <a:picLocks noChangeAspect="1"/>
          </p:cNvPicPr>
          <p:nvPr/>
        </p:nvPicPr>
        <p:blipFill>
          <a:blip r:embed="rId2"/>
          <a:stretch>
            <a:fillRect/>
          </a:stretch>
        </p:blipFill>
        <p:spPr>
          <a:xfrm>
            <a:off x="744313" y="351185"/>
            <a:ext cx="8039100" cy="2305050"/>
          </a:xfrm>
          <a:prstGeom prst="rect">
            <a:avLst/>
          </a:prstGeom>
        </p:spPr>
      </p:pic>
      <p:pic>
        <p:nvPicPr>
          <p:cNvPr id="8" name="Picture 7">
            <a:extLst>
              <a:ext uri="{FF2B5EF4-FFF2-40B4-BE49-F238E27FC236}">
                <a16:creationId xmlns:a16="http://schemas.microsoft.com/office/drawing/2014/main" id="{E20B03AD-4241-36F8-4370-F4F2C2088151}"/>
              </a:ext>
            </a:extLst>
          </p:cNvPr>
          <p:cNvPicPr>
            <a:picLocks noChangeAspect="1"/>
          </p:cNvPicPr>
          <p:nvPr/>
        </p:nvPicPr>
        <p:blipFill>
          <a:blip r:embed="rId3"/>
          <a:stretch>
            <a:fillRect/>
          </a:stretch>
        </p:blipFill>
        <p:spPr>
          <a:xfrm>
            <a:off x="1013254" y="2656235"/>
            <a:ext cx="6853952" cy="2305050"/>
          </a:xfrm>
          <a:prstGeom prst="rect">
            <a:avLst/>
          </a:prstGeom>
        </p:spPr>
      </p:pic>
    </p:spTree>
    <p:extLst>
      <p:ext uri="{BB962C8B-B14F-4D97-AF65-F5344CB8AC3E}">
        <p14:creationId xmlns:p14="http://schemas.microsoft.com/office/powerpoint/2010/main" val="35341507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1004676" y="859399"/>
            <a:ext cx="7251049" cy="735645"/>
          </a:xfrm>
        </p:spPr>
        <p:txBody>
          <a:bodyPr anchor="ctr">
            <a:normAutofit/>
          </a:bodyPr>
          <a:lstStyle/>
          <a:p>
            <a:pPr eaLnBrk="1" hangingPunct="1">
              <a:defRPr/>
            </a:pPr>
            <a:r>
              <a:rPr lang="en-US" altLang="en-US" b="1"/>
              <a:t>Physiologic Effects of Continuous Flow VADs</a:t>
            </a:r>
          </a:p>
        </p:txBody>
      </p:sp>
      <p:sp>
        <p:nvSpPr>
          <p:cNvPr id="30728" name="Slide Number Placeholder 2">
            <a:extLst>
              <a:ext uri="{FF2B5EF4-FFF2-40B4-BE49-F238E27FC236}">
                <a16:creationId xmlns:a16="http://schemas.microsoft.com/office/drawing/2014/main" id="{0FFA3ED9-4C08-21EF-CD23-917F9DBEF669}"/>
              </a:ext>
            </a:extLst>
          </p:cNvPr>
          <p:cNvSpPr>
            <a:spLocks noGrp="1"/>
          </p:cNvSpPr>
          <p:nvPr>
            <p:ph type="sldNum" sz="quarter" idx="10"/>
          </p:nvPr>
        </p:nvSpPr>
        <p:spPr>
          <a:xfrm>
            <a:off x="8138785" y="4662606"/>
            <a:ext cx="792782" cy="274638"/>
          </a:xfrm>
        </p:spPr>
        <p:txBody>
          <a:bodyPr/>
          <a:lstStyle/>
          <a:p>
            <a:pPr>
              <a:spcAft>
                <a:spcPts val="600"/>
              </a:spcAft>
            </a:pPr>
            <a:fld id="{4572941C-6974-BE4E-9E84-DF4E3BF99134}" type="slidenum">
              <a:rPr lang="en-US" altLang="x-none" smtClean="0"/>
              <a:pPr>
                <a:spcAft>
                  <a:spcPts val="600"/>
                </a:spcAft>
              </a:pPr>
              <a:t>30</a:t>
            </a:fld>
            <a:endParaRPr lang="en-US" altLang="x-none"/>
          </a:p>
        </p:txBody>
      </p:sp>
      <p:pic>
        <p:nvPicPr>
          <p:cNvPr id="9" name="Picture 8">
            <a:extLst>
              <a:ext uri="{FF2B5EF4-FFF2-40B4-BE49-F238E27FC236}">
                <a16:creationId xmlns:a16="http://schemas.microsoft.com/office/drawing/2014/main" id="{6D745125-101B-AD11-2832-CD216FA1D68D}"/>
              </a:ext>
            </a:extLst>
          </p:cNvPr>
          <p:cNvPicPr>
            <a:picLocks noChangeAspect="1"/>
          </p:cNvPicPr>
          <p:nvPr/>
        </p:nvPicPr>
        <p:blipFill>
          <a:blip r:embed="rId3"/>
          <a:srcRect l="12801" r="15273" b="2"/>
          <a:stretch>
            <a:fillRect/>
          </a:stretch>
        </p:blipFill>
        <p:spPr>
          <a:xfrm>
            <a:off x="1003300" y="1603297"/>
            <a:ext cx="3444947" cy="3196992"/>
          </a:xfrm>
          <a:prstGeom prst="rect">
            <a:avLst/>
          </a:prstGeom>
          <a:noFill/>
        </p:spPr>
      </p:pic>
      <p:sp>
        <p:nvSpPr>
          <p:cNvPr id="30723" name="Content Placeholder 2"/>
          <p:cNvSpPr>
            <a:spLocks noGrp="1"/>
          </p:cNvSpPr>
          <p:nvPr>
            <p:ph type="body" sz="quarter" idx="12"/>
          </p:nvPr>
        </p:nvSpPr>
        <p:spPr>
          <a:xfrm>
            <a:off x="4695825" y="1602388"/>
            <a:ext cx="3421349" cy="3168992"/>
          </a:xfrm>
        </p:spPr>
        <p:txBody>
          <a:bodyPr wrap="square" anchor="t">
            <a:normAutofit/>
          </a:bodyPr>
          <a:lstStyle/>
          <a:p>
            <a:pPr marL="171450" indent="-171450">
              <a:defRPr/>
            </a:pPr>
            <a:r>
              <a:rPr lang="en-US" altLang="en-US" dirty="0"/>
              <a:t>Continuous flow means weak or no pulse despite adequate blood supply.</a:t>
            </a:r>
          </a:p>
          <a:p>
            <a:pPr marL="171450" indent="-171450">
              <a:defRPr/>
            </a:pPr>
            <a:r>
              <a:rPr lang="en-US" altLang="en-US" dirty="0"/>
              <a:t>Blood pressure is nonpulsatile: use MAP 60-90</a:t>
            </a:r>
          </a:p>
          <a:p>
            <a:pPr marL="171450" indent="-171450">
              <a:defRPr/>
            </a:pPr>
            <a:r>
              <a:rPr lang="en-US" altLang="en-US" dirty="0"/>
              <a:t>Cardiac rhythm may not correlate with physiologic presentation: </a:t>
            </a:r>
            <a:r>
              <a:rPr lang="en-US" altLang="en-US" dirty="0" err="1"/>
              <a:t>Afib</a:t>
            </a:r>
            <a:r>
              <a:rPr lang="en-US" altLang="en-US" dirty="0"/>
              <a:t>,  VT</a:t>
            </a:r>
          </a:p>
          <a:p>
            <a:pPr marL="171450" indent="-171450">
              <a:defRPr/>
            </a:pPr>
            <a:r>
              <a:rPr lang="en-US" altLang="en-US" dirty="0"/>
              <a:t>Many of these patients will have a pacemaker/ICD.</a:t>
            </a:r>
          </a:p>
          <a:p>
            <a:pPr marL="171450" indent="-171450">
              <a:defRPr/>
            </a:pPr>
            <a:r>
              <a:rPr lang="en-US" altLang="en-US" dirty="0"/>
              <a:t>Anticoagulation increases risk of bleeding complications INR 2.0-3.0(trauma, head injury, GI)</a:t>
            </a:r>
          </a:p>
          <a:p>
            <a:pPr marL="171450" indent="-171450">
              <a:defRPr/>
            </a:pPr>
            <a:r>
              <a:rPr lang="en-US" altLang="en-US" dirty="0"/>
              <a:t>VAD patients require significant hydration - 2 Liters/daily</a:t>
            </a:r>
          </a:p>
          <a:p>
            <a:pPr eaLnBrk="1" hangingPunct="1">
              <a:buFontTx/>
              <a:buNone/>
              <a:defRPr/>
            </a:pPr>
            <a:endParaRPr lang="en-US" altLang="en-US" dirty="0"/>
          </a:p>
        </p:txBody>
      </p:sp>
    </p:spTree>
    <p:extLst>
      <p:ext uri="{BB962C8B-B14F-4D97-AF65-F5344CB8AC3E}">
        <p14:creationId xmlns:p14="http://schemas.microsoft.com/office/powerpoint/2010/main" val="37756092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742A2-4DA3-2E51-6665-D5DE2FA87C0F}"/>
              </a:ext>
            </a:extLst>
          </p:cNvPr>
          <p:cNvSpPr>
            <a:spLocks noGrp="1"/>
          </p:cNvSpPr>
          <p:nvPr>
            <p:ph type="title"/>
          </p:nvPr>
        </p:nvSpPr>
        <p:spPr/>
        <p:txBody>
          <a:bodyPr/>
          <a:lstStyle/>
          <a:p>
            <a:r>
              <a:rPr lang="en-US" dirty="0"/>
              <a:t>Special Considerations for Cardiac Rehab</a:t>
            </a:r>
          </a:p>
        </p:txBody>
      </p:sp>
      <p:sp>
        <p:nvSpPr>
          <p:cNvPr id="3" name="Slide Number Placeholder 2">
            <a:extLst>
              <a:ext uri="{FF2B5EF4-FFF2-40B4-BE49-F238E27FC236}">
                <a16:creationId xmlns:a16="http://schemas.microsoft.com/office/drawing/2014/main" id="{A1280832-791E-73B8-427D-289D49D7CE61}"/>
              </a:ext>
            </a:extLst>
          </p:cNvPr>
          <p:cNvSpPr>
            <a:spLocks noGrp="1"/>
          </p:cNvSpPr>
          <p:nvPr>
            <p:ph type="sldNum" sz="quarter" idx="10"/>
          </p:nvPr>
        </p:nvSpPr>
        <p:spPr/>
        <p:txBody>
          <a:bodyPr/>
          <a:lstStyle/>
          <a:p>
            <a:fld id="{4572941C-6974-BE4E-9E84-DF4E3BF99134}" type="slidenum">
              <a:rPr lang="en-US" altLang="x-none" smtClean="0"/>
              <a:pPr/>
              <a:t>31</a:t>
            </a:fld>
            <a:endParaRPr lang="en-US" altLang="x-none" dirty="0"/>
          </a:p>
        </p:txBody>
      </p:sp>
      <p:sp>
        <p:nvSpPr>
          <p:cNvPr id="4" name="Text Placeholder 3">
            <a:extLst>
              <a:ext uri="{FF2B5EF4-FFF2-40B4-BE49-F238E27FC236}">
                <a16:creationId xmlns:a16="http://schemas.microsoft.com/office/drawing/2014/main" id="{7B872924-7B07-769B-656C-8A6EE0E5BEAD}"/>
              </a:ext>
            </a:extLst>
          </p:cNvPr>
          <p:cNvSpPr>
            <a:spLocks noGrp="1"/>
          </p:cNvSpPr>
          <p:nvPr>
            <p:ph type="body" sz="quarter" idx="11"/>
          </p:nvPr>
        </p:nvSpPr>
        <p:spPr/>
        <p:txBody>
          <a:bodyPr/>
          <a:lstStyle/>
          <a:p>
            <a:r>
              <a:rPr lang="en-US" dirty="0">
                <a:solidFill>
                  <a:schemeClr val="tx1"/>
                </a:solidFill>
              </a:rPr>
              <a:t>No crunches</a:t>
            </a:r>
          </a:p>
          <a:p>
            <a:r>
              <a:rPr lang="en-US" dirty="0">
                <a:solidFill>
                  <a:schemeClr val="tx1"/>
                </a:solidFill>
              </a:rPr>
              <a:t>No bending at waist/twisting</a:t>
            </a:r>
          </a:p>
          <a:p>
            <a:r>
              <a:rPr lang="en-US" dirty="0">
                <a:solidFill>
                  <a:schemeClr val="tx1"/>
                </a:solidFill>
              </a:rPr>
              <a:t>No lifting over 20 pounds forever</a:t>
            </a:r>
          </a:p>
          <a:p>
            <a:r>
              <a:rPr lang="en-US" dirty="0">
                <a:solidFill>
                  <a:schemeClr val="tx1"/>
                </a:solidFill>
              </a:rPr>
              <a:t>5-7 pounds axillary equipment</a:t>
            </a:r>
          </a:p>
          <a:p>
            <a:r>
              <a:rPr lang="en-US" dirty="0">
                <a:solidFill>
                  <a:schemeClr val="tx1"/>
                </a:solidFill>
              </a:rPr>
              <a:t>No contact sports</a:t>
            </a:r>
          </a:p>
          <a:p>
            <a:r>
              <a:rPr lang="en-US" dirty="0">
                <a:solidFill>
                  <a:schemeClr val="tx1"/>
                </a:solidFill>
              </a:rPr>
              <a:t>Avoid driveline exit site trauma</a:t>
            </a:r>
          </a:p>
          <a:p>
            <a:r>
              <a:rPr lang="en-US" dirty="0">
                <a:solidFill>
                  <a:schemeClr val="tx1"/>
                </a:solidFill>
              </a:rPr>
              <a:t>Make sure patient is hydrated! </a:t>
            </a:r>
          </a:p>
          <a:p>
            <a:r>
              <a:rPr lang="en-US" dirty="0">
                <a:solidFill>
                  <a:schemeClr val="tx1"/>
                </a:solidFill>
              </a:rPr>
              <a:t>Max heart rate is variable but lower than a healthy person of the same age</a:t>
            </a:r>
          </a:p>
          <a:p>
            <a:pPr lvl="1"/>
            <a:r>
              <a:rPr lang="en-US" dirty="0">
                <a:solidFill>
                  <a:schemeClr val="tx1"/>
                </a:solidFill>
              </a:rPr>
              <a:t>Very individualized, determined by assessment or how they feel</a:t>
            </a:r>
          </a:p>
          <a:p>
            <a:pPr lvl="1"/>
            <a:r>
              <a:rPr lang="en-US" dirty="0">
                <a:solidFill>
                  <a:schemeClr val="tx1"/>
                </a:solidFill>
              </a:rPr>
              <a:t>Evaluate trends, patient, and discuss with team</a:t>
            </a:r>
          </a:p>
          <a:p>
            <a:endParaRPr lang="en-US" dirty="0"/>
          </a:p>
        </p:txBody>
      </p:sp>
      <p:pic>
        <p:nvPicPr>
          <p:cNvPr id="6" name="Picture 5" descr="Person reaching for dumbbells">
            <a:extLst>
              <a:ext uri="{FF2B5EF4-FFF2-40B4-BE49-F238E27FC236}">
                <a16:creationId xmlns:a16="http://schemas.microsoft.com/office/drawing/2014/main" id="{68EDAA9A-3A9F-46E5-DE6B-D1B1033E86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60763" y="1399846"/>
            <a:ext cx="2499465" cy="1666147"/>
          </a:xfrm>
          <a:prstGeom prst="rect">
            <a:avLst/>
          </a:prstGeom>
        </p:spPr>
      </p:pic>
    </p:spTree>
    <p:extLst>
      <p:ext uri="{BB962C8B-B14F-4D97-AF65-F5344CB8AC3E}">
        <p14:creationId xmlns:p14="http://schemas.microsoft.com/office/powerpoint/2010/main" val="27366227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EBC73-0AF8-FE10-2EBE-F8422EE7B572}"/>
              </a:ext>
            </a:extLst>
          </p:cNvPr>
          <p:cNvSpPr>
            <a:spLocks noGrp="1"/>
          </p:cNvSpPr>
          <p:nvPr>
            <p:ph type="title"/>
          </p:nvPr>
        </p:nvSpPr>
        <p:spPr/>
        <p:txBody>
          <a:bodyPr/>
          <a:lstStyle/>
          <a:p>
            <a:r>
              <a:rPr lang="en-US" dirty="0"/>
              <a:t>Psychosocial needs</a:t>
            </a:r>
          </a:p>
        </p:txBody>
      </p:sp>
      <p:sp>
        <p:nvSpPr>
          <p:cNvPr id="3" name="Slide Number Placeholder 2">
            <a:extLst>
              <a:ext uri="{FF2B5EF4-FFF2-40B4-BE49-F238E27FC236}">
                <a16:creationId xmlns:a16="http://schemas.microsoft.com/office/drawing/2014/main" id="{CB2DAD71-3FE3-226C-C57A-97EF0AAF02CC}"/>
              </a:ext>
            </a:extLst>
          </p:cNvPr>
          <p:cNvSpPr>
            <a:spLocks noGrp="1"/>
          </p:cNvSpPr>
          <p:nvPr>
            <p:ph type="sldNum" sz="quarter" idx="10"/>
          </p:nvPr>
        </p:nvSpPr>
        <p:spPr/>
        <p:txBody>
          <a:bodyPr/>
          <a:lstStyle/>
          <a:p>
            <a:fld id="{4572941C-6974-BE4E-9E84-DF4E3BF99134}" type="slidenum">
              <a:rPr lang="en-US" altLang="x-none" smtClean="0"/>
              <a:pPr/>
              <a:t>32</a:t>
            </a:fld>
            <a:endParaRPr lang="en-US" altLang="x-none" dirty="0"/>
          </a:p>
        </p:txBody>
      </p:sp>
      <p:sp>
        <p:nvSpPr>
          <p:cNvPr id="4" name="Text Placeholder 3">
            <a:extLst>
              <a:ext uri="{FF2B5EF4-FFF2-40B4-BE49-F238E27FC236}">
                <a16:creationId xmlns:a16="http://schemas.microsoft.com/office/drawing/2014/main" id="{06D76AF3-693F-AB75-3F08-ECB74D4AEBC4}"/>
              </a:ext>
            </a:extLst>
          </p:cNvPr>
          <p:cNvSpPr>
            <a:spLocks noGrp="1"/>
          </p:cNvSpPr>
          <p:nvPr>
            <p:ph type="body" sz="quarter" idx="11"/>
          </p:nvPr>
        </p:nvSpPr>
        <p:spPr>
          <a:xfrm>
            <a:off x="1004676" y="1493396"/>
            <a:ext cx="7133900" cy="3232554"/>
          </a:xfrm>
        </p:spPr>
        <p:txBody>
          <a:bodyPr/>
          <a:lstStyle/>
          <a:p>
            <a:r>
              <a:rPr lang="en-US" sz="1400" dirty="0">
                <a:solidFill>
                  <a:schemeClr val="tx1"/>
                </a:solidFill>
              </a:rPr>
              <a:t>Body image issues and new equipment to carry</a:t>
            </a:r>
          </a:p>
          <a:p>
            <a:r>
              <a:rPr lang="en-US" sz="1400" dirty="0">
                <a:solidFill>
                  <a:schemeClr val="tx1"/>
                </a:solidFill>
              </a:rPr>
              <a:t>Depression/anxiety for patient and caregivers</a:t>
            </a:r>
          </a:p>
          <a:p>
            <a:r>
              <a:rPr lang="en-US" sz="1400" dirty="0">
                <a:solidFill>
                  <a:schemeClr val="tx1"/>
                </a:solidFill>
              </a:rPr>
              <a:t>Grief/learning a new normal</a:t>
            </a:r>
          </a:p>
          <a:p>
            <a:r>
              <a:rPr lang="en-US" sz="1400" dirty="0">
                <a:solidFill>
                  <a:schemeClr val="tx1"/>
                </a:solidFill>
              </a:rPr>
              <a:t>Chronic illness</a:t>
            </a:r>
          </a:p>
          <a:p>
            <a:r>
              <a:rPr lang="en-US" sz="1400" dirty="0">
                <a:solidFill>
                  <a:schemeClr val="tx1"/>
                </a:solidFill>
              </a:rPr>
              <a:t>Significantly increased risk for hazards post implant</a:t>
            </a:r>
          </a:p>
          <a:p>
            <a:r>
              <a:rPr lang="en-US" sz="1400" dirty="0">
                <a:solidFill>
                  <a:schemeClr val="tx1"/>
                </a:solidFill>
              </a:rPr>
              <a:t>PTSD from shocks while awake, hospitalization, etc. (afraid to go to sleep)</a:t>
            </a:r>
          </a:p>
          <a:p>
            <a:r>
              <a:rPr lang="en-US" sz="1400" dirty="0">
                <a:solidFill>
                  <a:schemeClr val="tx1"/>
                </a:solidFill>
              </a:rPr>
              <a:t>Be a listening ear for these patients</a:t>
            </a:r>
          </a:p>
          <a:p>
            <a:r>
              <a:rPr lang="en-US" sz="1400" dirty="0">
                <a:solidFill>
                  <a:schemeClr val="tx1"/>
                </a:solidFill>
              </a:rPr>
              <a:t>Patients don’t want to feel like a burden to caregivers</a:t>
            </a:r>
          </a:p>
          <a:p>
            <a:r>
              <a:rPr lang="en-US" sz="1400" dirty="0">
                <a:solidFill>
                  <a:schemeClr val="tx1"/>
                </a:solidFill>
              </a:rPr>
              <a:t>Notify coordinators for things that are unusual!</a:t>
            </a:r>
          </a:p>
          <a:p>
            <a:pPr lvl="1"/>
            <a:r>
              <a:rPr lang="en-US" sz="1400" dirty="0">
                <a:solidFill>
                  <a:schemeClr val="tx1"/>
                </a:solidFill>
              </a:rPr>
              <a:t>High/low PI, high wattage, speed decreases, low flows</a:t>
            </a:r>
          </a:p>
          <a:p>
            <a:pPr lvl="1"/>
            <a:r>
              <a:rPr lang="en-US" sz="1400" dirty="0">
                <a:solidFill>
                  <a:schemeClr val="tx1"/>
                </a:solidFill>
              </a:rPr>
              <a:t>Increased depression/missed appointments</a:t>
            </a:r>
          </a:p>
          <a:p>
            <a:pPr lvl="1"/>
            <a:r>
              <a:rPr lang="en-US" sz="1400" dirty="0">
                <a:solidFill>
                  <a:schemeClr val="tx1"/>
                </a:solidFill>
              </a:rPr>
              <a:t>Signs of infection</a:t>
            </a:r>
          </a:p>
          <a:p>
            <a:endParaRPr lang="en-US" dirty="0"/>
          </a:p>
        </p:txBody>
      </p:sp>
      <p:pic>
        <p:nvPicPr>
          <p:cNvPr id="1026" name="Picture 2" descr="What Is Biopsychosocial Model Mental Health at Bella Pflaum blog">
            <a:extLst>
              <a:ext uri="{FF2B5EF4-FFF2-40B4-BE49-F238E27FC236}">
                <a16:creationId xmlns:a16="http://schemas.microsoft.com/office/drawing/2014/main" id="{E87E2D17-FD16-ADAC-1A28-26120DF64A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8817" y="115076"/>
            <a:ext cx="2986359" cy="27566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73481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defRPr/>
            </a:pPr>
            <a:r>
              <a:rPr lang="en-US" altLang="en-US" sz="3000" dirty="0"/>
              <a:t>Emergency Situations</a:t>
            </a:r>
          </a:p>
        </p:txBody>
      </p:sp>
      <p:sp>
        <p:nvSpPr>
          <p:cNvPr id="73731" name="Rectangle 3"/>
          <p:cNvSpPr>
            <a:spLocks noGrp="1" noChangeArrowheads="1"/>
          </p:cNvSpPr>
          <p:nvPr>
            <p:ph type="body" sz="quarter" idx="11"/>
          </p:nvPr>
        </p:nvSpPr>
        <p:spPr>
          <a:xfrm>
            <a:off x="1902619" y="1603773"/>
            <a:ext cx="5350669" cy="1510903"/>
          </a:xfrm>
        </p:spPr>
        <p:txBody>
          <a:bodyPr/>
          <a:lstStyle/>
          <a:p>
            <a:pPr marL="171450" indent="-171450">
              <a:spcBef>
                <a:spcPct val="0"/>
              </a:spcBef>
            </a:pPr>
            <a:r>
              <a:rPr lang="en-US" altLang="en-US" sz="2100" dirty="0">
                <a:solidFill>
                  <a:schemeClr val="tx1"/>
                </a:solidFill>
                <a:ea typeface="Franklin Gothic Medium" panose="020B0603020102020204" pitchFamily="34" charset="0"/>
                <a:cs typeface="Franklin Gothic Medium" panose="020B0603020102020204" pitchFamily="34" charset="0"/>
              </a:rPr>
              <a:t>Assess patient and VAD monitor</a:t>
            </a:r>
          </a:p>
          <a:p>
            <a:pPr marL="171450" indent="-171450">
              <a:spcBef>
                <a:spcPct val="0"/>
              </a:spcBef>
            </a:pPr>
            <a:r>
              <a:rPr lang="en-US" altLang="en-US" sz="2100" dirty="0">
                <a:solidFill>
                  <a:schemeClr val="tx1"/>
                </a:solidFill>
                <a:ea typeface="Franklin Gothic Medium" panose="020B0603020102020204" pitchFamily="34" charset="0"/>
                <a:cs typeface="Franklin Gothic Medium" panose="020B0603020102020204" pitchFamily="34" charset="0"/>
              </a:rPr>
              <a:t>OK to intubate, defibrillate, and give medications</a:t>
            </a:r>
          </a:p>
          <a:p>
            <a:pPr marL="171450" indent="-171450">
              <a:spcBef>
                <a:spcPct val="0"/>
              </a:spcBef>
            </a:pPr>
            <a:r>
              <a:rPr lang="en-US" altLang="en-US" sz="2100" dirty="0">
                <a:solidFill>
                  <a:schemeClr val="tx1"/>
                </a:solidFill>
                <a:ea typeface="Franklin Gothic Medium" panose="020B0603020102020204" pitchFamily="34" charset="0"/>
                <a:cs typeface="Franklin Gothic Medium" panose="020B0603020102020204" pitchFamily="34" charset="0"/>
              </a:rPr>
              <a:t>If need to defibrillate NO disconnection required</a:t>
            </a:r>
          </a:p>
          <a:p>
            <a:pPr marL="171450" indent="-171450">
              <a:spcBef>
                <a:spcPct val="0"/>
              </a:spcBef>
            </a:pPr>
            <a:r>
              <a:rPr lang="en-US" altLang="en-US" sz="2100">
                <a:solidFill>
                  <a:schemeClr val="tx1"/>
                </a:solidFill>
                <a:ea typeface="Franklin Gothic Medium" panose="020B0603020102020204" pitchFamily="34" charset="0"/>
                <a:cs typeface="Franklin Gothic Medium" panose="020B0603020102020204" pitchFamily="34" charset="0"/>
              </a:rPr>
              <a:t>Can do </a:t>
            </a:r>
            <a:r>
              <a:rPr lang="en-US" altLang="en-US" sz="2100" dirty="0">
                <a:solidFill>
                  <a:schemeClr val="tx1"/>
                </a:solidFill>
                <a:ea typeface="Franklin Gothic Medium" panose="020B0603020102020204" pitchFamily="34" charset="0"/>
                <a:cs typeface="Franklin Gothic Medium" panose="020B0603020102020204" pitchFamily="34" charset="0"/>
              </a:rPr>
              <a:t>chest compressions if you can’t get pump running</a:t>
            </a:r>
          </a:p>
          <a:p>
            <a:pPr marL="171450" indent="-171450">
              <a:spcBef>
                <a:spcPct val="0"/>
              </a:spcBef>
            </a:pPr>
            <a:r>
              <a:rPr lang="en-US" altLang="en-US" sz="2100" dirty="0">
                <a:solidFill>
                  <a:schemeClr val="tx1"/>
                </a:solidFill>
                <a:ea typeface="Franklin Gothic Medium" panose="020B0603020102020204" pitchFamily="34" charset="0"/>
                <a:cs typeface="Franklin Gothic Medium" panose="020B0603020102020204" pitchFamily="34" charset="0"/>
              </a:rPr>
              <a:t>CALL 911 and VAD team</a:t>
            </a:r>
          </a:p>
        </p:txBody>
      </p:sp>
      <p:pic>
        <p:nvPicPr>
          <p:cNvPr id="5" name="Picture 4"/>
          <p:cNvPicPr>
            <a:picLocks noChangeAspect="1"/>
          </p:cNvPicPr>
          <p:nvPr/>
        </p:nvPicPr>
        <p:blipFill>
          <a:blip r:embed="rId3"/>
          <a:stretch>
            <a:fillRect/>
          </a:stretch>
        </p:blipFill>
        <p:spPr>
          <a:xfrm>
            <a:off x="6707730" y="592047"/>
            <a:ext cx="1780305" cy="1696558"/>
          </a:xfrm>
          <a:prstGeom prst="rect">
            <a:avLst/>
          </a:prstGeom>
        </p:spPr>
      </p:pic>
    </p:spTree>
    <p:extLst>
      <p:ext uri="{BB962C8B-B14F-4D97-AF65-F5344CB8AC3E}">
        <p14:creationId xmlns:p14="http://schemas.microsoft.com/office/powerpoint/2010/main" val="2589195532"/>
      </p:ext>
    </p:extLst>
  </p:cSld>
  <p:clrMapOvr>
    <a:masterClrMapping/>
  </p:clrMapOvr>
  <p:transition>
    <p:random/>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958846" y="673222"/>
            <a:ext cx="3686855" cy="796925"/>
          </a:xfrm>
        </p:spPr>
        <p:txBody>
          <a:bodyPr/>
          <a:lstStyle/>
          <a:p>
            <a:r>
              <a:rPr lang="en-US" altLang="en-US" sz="3200" dirty="0"/>
              <a:t>ER and EMS Training</a:t>
            </a:r>
          </a:p>
        </p:txBody>
      </p:sp>
      <p:sp>
        <p:nvSpPr>
          <p:cNvPr id="6" name="Content Placeholder 2"/>
          <p:cNvSpPr txBox="1">
            <a:spLocks/>
          </p:cNvSpPr>
          <p:nvPr/>
        </p:nvSpPr>
        <p:spPr>
          <a:xfrm>
            <a:off x="873801" y="1340374"/>
            <a:ext cx="3771900" cy="3717856"/>
          </a:xfrm>
          <a:prstGeom prst="rect">
            <a:avLst/>
          </a:prstGeom>
        </p:spPr>
        <p:txBody>
          <a:bodyPr/>
          <a:lstStyle>
            <a:lvl1pPr marL="137160" indent="-137160" algn="l" defTabSz="457200" rtl="0" fontAlgn="base">
              <a:spcBef>
                <a:spcPts val="0"/>
              </a:spcBef>
              <a:spcAft>
                <a:spcPts val="900"/>
              </a:spcAft>
              <a:buClr>
                <a:schemeClr val="accent1"/>
              </a:buClr>
              <a:buSzPct val="90000"/>
              <a:buFontTx/>
              <a:buBlip>
                <a:blip r:embed="rId3"/>
              </a:buBlip>
              <a:defRPr sz="1200" kern="1200">
                <a:solidFill>
                  <a:srgbClr val="696A6D"/>
                </a:solidFill>
                <a:latin typeface="Franklin Gothic Medium" charset="0"/>
                <a:ea typeface="Franklin Gothic Medium" charset="0"/>
                <a:cs typeface="Franklin Gothic Medium" charset="0"/>
              </a:defRPr>
            </a:lvl1pPr>
            <a:lvl2pPr marL="320040" indent="-137160" algn="l" defTabSz="457200" rtl="0" fontAlgn="base">
              <a:spcBef>
                <a:spcPts val="0"/>
              </a:spcBef>
              <a:spcAft>
                <a:spcPts val="900"/>
              </a:spcAft>
              <a:buClr>
                <a:srgbClr val="696A6D"/>
              </a:buClr>
              <a:buSzPct val="90000"/>
              <a:buFontTx/>
              <a:buBlip>
                <a:blip r:embed="rId4"/>
              </a:buBlip>
              <a:defRPr sz="1200" kern="1200">
                <a:solidFill>
                  <a:srgbClr val="696A6D"/>
                </a:solidFill>
                <a:latin typeface="Franklin Gothic Medium" charset="0"/>
                <a:ea typeface="Franklin Gothic Medium" charset="0"/>
                <a:cs typeface="Franklin Gothic Medium" charset="0"/>
              </a:defRPr>
            </a:lvl2pPr>
            <a:lvl3pPr marL="457200" indent="-137160" algn="l" defTabSz="457200" rtl="0" fontAlgn="base">
              <a:spcBef>
                <a:spcPts val="0"/>
              </a:spcBef>
              <a:spcAft>
                <a:spcPts val="900"/>
              </a:spcAft>
              <a:buFont typeface="AppleSymbols" charset="0"/>
              <a:buChar char="⎻"/>
              <a:defRPr sz="1200" kern="1200" baseline="0">
                <a:solidFill>
                  <a:srgbClr val="696A6D"/>
                </a:solidFill>
                <a:latin typeface="Franklin Gothic Medium" charset="0"/>
                <a:ea typeface="Franklin Gothic Medium" charset="0"/>
                <a:cs typeface="Franklin Gothic Medium" charset="0"/>
              </a:defRPr>
            </a:lvl3pPr>
            <a:lvl4pPr marL="1539875" indent="-168275" algn="l" defTabSz="457200" rtl="0" fontAlgn="base">
              <a:spcBef>
                <a:spcPct val="20000"/>
              </a:spcBef>
              <a:spcAft>
                <a:spcPct val="0"/>
              </a:spcAft>
              <a:buFont typeface="Arial" charset="0"/>
              <a:buChar char="–"/>
              <a:defRPr sz="1400" kern="1200">
                <a:solidFill>
                  <a:schemeClr val="tx1"/>
                </a:solidFill>
                <a:latin typeface="Franklin Gothic Book" charset="0"/>
                <a:ea typeface="Franklin Gothic Book" charset="0"/>
                <a:cs typeface="Franklin Gothic Book" charset="0"/>
              </a:defRPr>
            </a:lvl4pPr>
            <a:lvl5pPr marL="1998663" indent="-169863" algn="l" defTabSz="457200" rtl="0" fontAlgn="base">
              <a:spcBef>
                <a:spcPct val="20000"/>
              </a:spcBef>
              <a:spcAft>
                <a:spcPct val="0"/>
              </a:spcAft>
              <a:buFont typeface="Arial" charset="0"/>
              <a:buChar char="»"/>
              <a:defRPr sz="1400" kern="1200">
                <a:solidFill>
                  <a:schemeClr val="tx1"/>
                </a:solidFill>
                <a:latin typeface="Franklin Gothic Book" charset="0"/>
                <a:ea typeface="Franklin Gothic Book" charset="0"/>
                <a:cs typeface="Franklin Gothic Book"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Wingdings" panose="05000000000000000000" pitchFamily="2" charset="2"/>
              <a:buChar char="§"/>
            </a:pPr>
            <a:r>
              <a:rPr lang="en-US" altLang="en-US" sz="1800" dirty="0">
                <a:solidFill>
                  <a:schemeClr val="tx2">
                    <a:lumMod val="50000"/>
                  </a:schemeClr>
                </a:solidFill>
                <a:latin typeface="+mj-lt"/>
                <a:cs typeface="Times New Roman" panose="02020603050405020304" pitchFamily="18" charset="0"/>
              </a:rPr>
              <a:t>2013: Initiated statewide EMS guide for all MCS implanting centers including contact numbers for each facility to streamline care </a:t>
            </a:r>
          </a:p>
          <a:p>
            <a:pPr>
              <a:buFont typeface="Wingdings" panose="05000000000000000000" pitchFamily="2" charset="2"/>
              <a:buChar char="§"/>
            </a:pPr>
            <a:r>
              <a:rPr lang="en-US" altLang="en-US" sz="1800" dirty="0">
                <a:solidFill>
                  <a:schemeClr val="tx2">
                    <a:lumMod val="50000"/>
                  </a:schemeClr>
                </a:solidFill>
                <a:latin typeface="+mj-lt"/>
                <a:cs typeface="Times New Roman" panose="02020603050405020304" pitchFamily="18" charset="0"/>
              </a:rPr>
              <a:t>Notify local ER and EMS </a:t>
            </a:r>
          </a:p>
          <a:p>
            <a:pPr>
              <a:buFont typeface="Wingdings" panose="05000000000000000000" pitchFamily="2" charset="2"/>
              <a:buChar char="§"/>
            </a:pPr>
            <a:r>
              <a:rPr lang="en-US" altLang="en-US" sz="1800" dirty="0">
                <a:solidFill>
                  <a:schemeClr val="tx2">
                    <a:lumMod val="50000"/>
                  </a:schemeClr>
                </a:solidFill>
                <a:latin typeface="+mj-lt"/>
                <a:cs typeface="Times New Roman" panose="02020603050405020304" pitchFamily="18" charset="0"/>
              </a:rPr>
              <a:t>Quarterly webinar training with ER and EMS prior to discharge with new implant</a:t>
            </a:r>
          </a:p>
          <a:p>
            <a:pPr>
              <a:buFont typeface="Wingdings" panose="05000000000000000000" pitchFamily="2" charset="2"/>
              <a:buChar char="§"/>
            </a:pPr>
            <a:r>
              <a:rPr lang="en-US" altLang="en-US" sz="1800" dirty="0">
                <a:solidFill>
                  <a:schemeClr val="tx2">
                    <a:lumMod val="50000"/>
                  </a:schemeClr>
                </a:solidFill>
                <a:latin typeface="+mj-lt"/>
                <a:cs typeface="Times New Roman" panose="02020603050405020304" pitchFamily="18" charset="0"/>
              </a:rPr>
              <a:t>Continue to develop a distribution list of  EMS facilities and ERs as a resource to educate the community</a:t>
            </a:r>
          </a:p>
        </p:txBody>
      </p:sp>
      <p:pic>
        <p:nvPicPr>
          <p:cNvPr id="7" name="Picture 6"/>
          <p:cNvPicPr>
            <a:picLocks noChangeAspect="1"/>
          </p:cNvPicPr>
          <p:nvPr/>
        </p:nvPicPr>
        <p:blipFill>
          <a:blip r:embed="rId5"/>
          <a:stretch>
            <a:fillRect/>
          </a:stretch>
        </p:blipFill>
        <p:spPr>
          <a:xfrm>
            <a:off x="4757973" y="515257"/>
            <a:ext cx="3904343" cy="3505200"/>
          </a:xfrm>
          <a:prstGeom prst="rect">
            <a:avLst/>
          </a:prstGeom>
        </p:spPr>
      </p:pic>
    </p:spTree>
    <p:extLst>
      <p:ext uri="{BB962C8B-B14F-4D97-AF65-F5344CB8AC3E}">
        <p14:creationId xmlns:p14="http://schemas.microsoft.com/office/powerpoint/2010/main" val="1369135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340690" y="0"/>
            <a:ext cx="4914072" cy="796925"/>
          </a:xfrm>
        </p:spPr>
        <p:txBody>
          <a:bodyPr/>
          <a:lstStyle/>
          <a:p>
            <a:r>
              <a:rPr lang="en-US" sz="3200" dirty="0"/>
              <a:t>Webinar Education</a:t>
            </a:r>
          </a:p>
        </p:txBody>
      </p:sp>
      <p:sp>
        <p:nvSpPr>
          <p:cNvPr id="6" name="Content Placeholder 2"/>
          <p:cNvSpPr txBox="1">
            <a:spLocks/>
          </p:cNvSpPr>
          <p:nvPr/>
        </p:nvSpPr>
        <p:spPr>
          <a:xfrm>
            <a:off x="1081516" y="594883"/>
            <a:ext cx="6837216" cy="3236685"/>
          </a:xfrm>
          <a:prstGeom prst="rect">
            <a:avLst/>
          </a:prstGeom>
        </p:spPr>
        <p:txBody>
          <a:bodyPr/>
          <a:lstStyle>
            <a:lvl1pPr marL="137160" indent="-137160" algn="l" defTabSz="457200" rtl="0" fontAlgn="base">
              <a:spcBef>
                <a:spcPts val="0"/>
              </a:spcBef>
              <a:spcAft>
                <a:spcPts val="900"/>
              </a:spcAft>
              <a:buClr>
                <a:schemeClr val="accent1"/>
              </a:buClr>
              <a:buSzPct val="90000"/>
              <a:buFontTx/>
              <a:buBlip>
                <a:blip r:embed="rId3"/>
              </a:buBlip>
              <a:defRPr sz="1200" kern="1200">
                <a:solidFill>
                  <a:srgbClr val="696A6D"/>
                </a:solidFill>
                <a:latin typeface="Franklin Gothic Medium" charset="0"/>
                <a:ea typeface="Franklin Gothic Medium" charset="0"/>
                <a:cs typeface="Franklin Gothic Medium" charset="0"/>
              </a:defRPr>
            </a:lvl1pPr>
            <a:lvl2pPr marL="320040" indent="-137160" algn="l" defTabSz="457200" rtl="0" fontAlgn="base">
              <a:spcBef>
                <a:spcPts val="0"/>
              </a:spcBef>
              <a:spcAft>
                <a:spcPts val="900"/>
              </a:spcAft>
              <a:buClr>
                <a:srgbClr val="696A6D"/>
              </a:buClr>
              <a:buSzPct val="90000"/>
              <a:buFontTx/>
              <a:buBlip>
                <a:blip r:embed="rId4"/>
              </a:buBlip>
              <a:defRPr sz="1200" kern="1200">
                <a:solidFill>
                  <a:srgbClr val="696A6D"/>
                </a:solidFill>
                <a:latin typeface="Franklin Gothic Medium" charset="0"/>
                <a:ea typeface="Franklin Gothic Medium" charset="0"/>
                <a:cs typeface="Franklin Gothic Medium" charset="0"/>
              </a:defRPr>
            </a:lvl2pPr>
            <a:lvl3pPr marL="457200" indent="-137160" algn="l" defTabSz="457200" rtl="0" fontAlgn="base">
              <a:spcBef>
                <a:spcPts val="0"/>
              </a:spcBef>
              <a:spcAft>
                <a:spcPts val="900"/>
              </a:spcAft>
              <a:buFont typeface="AppleSymbols" charset="0"/>
              <a:buChar char="⎻"/>
              <a:defRPr sz="1200" kern="1200" baseline="0">
                <a:solidFill>
                  <a:srgbClr val="696A6D"/>
                </a:solidFill>
                <a:latin typeface="Franklin Gothic Medium" charset="0"/>
                <a:ea typeface="Franklin Gothic Medium" charset="0"/>
                <a:cs typeface="Franklin Gothic Medium" charset="0"/>
              </a:defRPr>
            </a:lvl3pPr>
            <a:lvl4pPr marL="1539875" indent="-168275" algn="l" defTabSz="457200" rtl="0" fontAlgn="base">
              <a:spcBef>
                <a:spcPct val="20000"/>
              </a:spcBef>
              <a:spcAft>
                <a:spcPct val="0"/>
              </a:spcAft>
              <a:buFont typeface="Arial" charset="0"/>
              <a:buChar char="–"/>
              <a:defRPr sz="1400" kern="1200">
                <a:solidFill>
                  <a:schemeClr val="tx1"/>
                </a:solidFill>
                <a:latin typeface="Franklin Gothic Book" charset="0"/>
                <a:ea typeface="Franklin Gothic Book" charset="0"/>
                <a:cs typeface="Franklin Gothic Book" charset="0"/>
              </a:defRPr>
            </a:lvl4pPr>
            <a:lvl5pPr marL="1998663" indent="-169863" algn="l" defTabSz="457200" rtl="0" fontAlgn="base">
              <a:spcBef>
                <a:spcPct val="20000"/>
              </a:spcBef>
              <a:spcAft>
                <a:spcPct val="0"/>
              </a:spcAft>
              <a:buFont typeface="Arial" charset="0"/>
              <a:buChar char="»"/>
              <a:defRPr sz="1400" kern="1200">
                <a:solidFill>
                  <a:schemeClr val="tx1"/>
                </a:solidFill>
                <a:latin typeface="Franklin Gothic Book" charset="0"/>
                <a:ea typeface="Franklin Gothic Book" charset="0"/>
                <a:cs typeface="Franklin Gothic Book"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Wingdings" panose="05000000000000000000" pitchFamily="2" charset="2"/>
              <a:buChar char="§"/>
            </a:pPr>
            <a:r>
              <a:rPr lang="en-US" altLang="en-US" sz="1800" dirty="0">
                <a:solidFill>
                  <a:schemeClr val="tx2">
                    <a:lumMod val="50000"/>
                  </a:schemeClr>
                </a:solidFill>
                <a:latin typeface="+mj-lt"/>
                <a:cs typeface="Times New Roman" panose="02020603050405020304" pitchFamily="18" charset="0"/>
              </a:rPr>
              <a:t>Training Easily Accessible</a:t>
            </a:r>
          </a:p>
          <a:p>
            <a:pPr lvl="1">
              <a:buClr>
                <a:srgbClr val="C00000"/>
              </a:buClr>
              <a:buFont typeface="Arial" panose="020B0604020202020204" pitchFamily="34" charset="0"/>
              <a:buChar char="•"/>
            </a:pPr>
            <a:r>
              <a:rPr lang="en-US" altLang="en-US" sz="1800" dirty="0">
                <a:solidFill>
                  <a:schemeClr val="tx2">
                    <a:lumMod val="50000"/>
                  </a:schemeClr>
                </a:solidFill>
                <a:latin typeface="+mj-lt"/>
                <a:cs typeface="Times New Roman" panose="02020603050405020304" pitchFamily="18" charset="0"/>
              </a:rPr>
              <a:t>We could initiate webinar for your area and record to forward to entire staff</a:t>
            </a:r>
          </a:p>
          <a:p>
            <a:pPr lvl="1">
              <a:buClr>
                <a:srgbClr val="C00000"/>
              </a:buClr>
              <a:buFont typeface="Arial" panose="020B0604020202020204" pitchFamily="34" charset="0"/>
              <a:buChar char="•"/>
            </a:pPr>
            <a:r>
              <a:rPr lang="en-US" altLang="en-US" sz="1800" dirty="0">
                <a:solidFill>
                  <a:schemeClr val="tx2">
                    <a:lumMod val="50000"/>
                  </a:schemeClr>
                </a:solidFill>
                <a:latin typeface="+mj-lt"/>
                <a:cs typeface="Times New Roman" panose="02020603050405020304" pitchFamily="18" charset="0"/>
              </a:rPr>
              <a:t>Ability to participate with any computer. “Show &amp; tell with the devices”</a:t>
            </a:r>
          </a:p>
          <a:p>
            <a:pPr lvl="1">
              <a:buClr>
                <a:srgbClr val="C00000"/>
              </a:buClr>
              <a:buFont typeface="Arial" panose="020B0604020202020204" pitchFamily="34" charset="0"/>
              <a:buChar char="•"/>
            </a:pPr>
            <a:r>
              <a:rPr lang="en-US" altLang="en-US" sz="1800" dirty="0">
                <a:solidFill>
                  <a:schemeClr val="tx2">
                    <a:lumMod val="50000"/>
                  </a:schemeClr>
                </a:solidFill>
                <a:latin typeface="+mj-lt"/>
                <a:cs typeface="Times New Roman" panose="02020603050405020304" pitchFamily="18" charset="0"/>
              </a:rPr>
              <a:t>Case studies shared for review and discussion</a:t>
            </a:r>
          </a:p>
          <a:p>
            <a:pPr>
              <a:buFont typeface="Wingdings" panose="05000000000000000000" pitchFamily="2" charset="2"/>
              <a:buChar char="§"/>
            </a:pPr>
            <a:r>
              <a:rPr lang="en-US" altLang="en-US" sz="1800" dirty="0">
                <a:solidFill>
                  <a:schemeClr val="tx2">
                    <a:lumMod val="50000"/>
                  </a:schemeClr>
                </a:solidFill>
                <a:latin typeface="+mj-lt"/>
                <a:cs typeface="Times New Roman" panose="02020603050405020304" pitchFamily="18" charset="0"/>
              </a:rPr>
              <a:t>Post-Presentation Resources </a:t>
            </a:r>
          </a:p>
          <a:p>
            <a:pPr lvl="1">
              <a:buClr>
                <a:srgbClr val="C00000"/>
              </a:buClr>
              <a:buFont typeface="Arial" panose="020B0604020202020204" pitchFamily="34" charset="0"/>
              <a:buChar char="•"/>
            </a:pPr>
            <a:r>
              <a:rPr lang="en-US" altLang="en-US" sz="1800" dirty="0">
                <a:solidFill>
                  <a:schemeClr val="tx2">
                    <a:lumMod val="50000"/>
                  </a:schemeClr>
                </a:solidFill>
                <a:latin typeface="+mj-lt"/>
                <a:cs typeface="Times New Roman" panose="02020603050405020304" pitchFamily="18" charset="0"/>
              </a:rPr>
              <a:t>PowerPoint and EMS field guide available</a:t>
            </a:r>
          </a:p>
          <a:p>
            <a:pPr lvl="1">
              <a:buClr>
                <a:srgbClr val="C00000"/>
              </a:buClr>
              <a:buFont typeface="Arial" panose="020B0604020202020204" pitchFamily="34" charset="0"/>
              <a:buChar char="•"/>
            </a:pPr>
            <a:r>
              <a:rPr lang="en-US" altLang="en-US" sz="1800" dirty="0">
                <a:solidFill>
                  <a:schemeClr val="tx2">
                    <a:lumMod val="50000"/>
                  </a:schemeClr>
                </a:solidFill>
                <a:latin typeface="+mj-lt"/>
                <a:cs typeface="Times New Roman" panose="02020603050405020304" pitchFamily="18" charset="0"/>
              </a:rPr>
              <a:t>Educational presentations are recorded and available via email link for those who could not join live </a:t>
            </a:r>
          </a:p>
          <a:p>
            <a:pPr lvl="1">
              <a:buClr>
                <a:srgbClr val="C00000"/>
              </a:buClr>
              <a:buFont typeface="Arial" panose="020B0604020202020204" pitchFamily="34" charset="0"/>
              <a:buChar char="•"/>
            </a:pPr>
            <a:r>
              <a:rPr lang="en-US" sz="1800" dirty="0">
                <a:solidFill>
                  <a:schemeClr val="tx2">
                    <a:lumMod val="50000"/>
                  </a:schemeClr>
                </a:solidFill>
                <a:latin typeface="+mj-lt"/>
                <a:cs typeface="Times New Roman" panose="02020603050405020304" pitchFamily="18" charset="0"/>
              </a:rPr>
              <a:t>IF INTERESTED IN BEING ADDED TO WEBINAR EMAIL: </a:t>
            </a:r>
            <a:r>
              <a:rPr lang="en-US" sz="1800" dirty="0">
                <a:solidFill>
                  <a:srgbClr val="0070C0"/>
                </a:solidFill>
                <a:latin typeface="+mj-lt"/>
                <a:cs typeface="Times New Roman" panose="02020603050405020304" pitchFamily="18" charset="0"/>
              </a:rPr>
              <a:t>jpickrell@iuhealth.org</a:t>
            </a:r>
          </a:p>
        </p:txBody>
      </p:sp>
    </p:spTree>
    <p:extLst>
      <p:ext uri="{BB962C8B-B14F-4D97-AF65-F5344CB8AC3E}">
        <p14:creationId xmlns:p14="http://schemas.microsoft.com/office/powerpoint/2010/main" val="839868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COVID and VADs</a:t>
            </a:r>
          </a:p>
        </p:txBody>
      </p:sp>
      <p:sp>
        <p:nvSpPr>
          <p:cNvPr id="3" name="Slide Number Placeholder 2"/>
          <p:cNvSpPr>
            <a:spLocks noGrp="1"/>
          </p:cNvSpPr>
          <p:nvPr>
            <p:ph type="sldNum" sz="quarter" idx="10"/>
          </p:nvPr>
        </p:nvSpPr>
        <p:spPr/>
        <p:txBody>
          <a:bodyPr/>
          <a:lstStyle/>
          <a:p>
            <a:fld id="{4572941C-6974-BE4E-9E84-DF4E3BF99134}" type="slidenum">
              <a:rPr lang="en-US" altLang="x-none" smtClean="0"/>
              <a:pPr/>
              <a:t>36</a:t>
            </a:fld>
            <a:endParaRPr lang="en-US" altLang="x-none" dirty="0"/>
          </a:p>
        </p:txBody>
      </p:sp>
      <p:sp>
        <p:nvSpPr>
          <p:cNvPr id="4" name="Text Placeholder 3"/>
          <p:cNvSpPr>
            <a:spLocks noGrp="1"/>
          </p:cNvSpPr>
          <p:nvPr>
            <p:ph type="body" sz="quarter" idx="11"/>
          </p:nvPr>
        </p:nvSpPr>
        <p:spPr/>
        <p:txBody>
          <a:bodyPr/>
          <a:lstStyle/>
          <a:p>
            <a:r>
              <a:rPr lang="en-US" sz="1400" dirty="0">
                <a:solidFill>
                  <a:schemeClr val="tx1"/>
                </a:solidFill>
              </a:rPr>
              <a:t>COVID vaccinations</a:t>
            </a:r>
          </a:p>
          <a:p>
            <a:r>
              <a:rPr lang="en-US" sz="1400" dirty="0">
                <a:solidFill>
                  <a:schemeClr val="tx1"/>
                </a:solidFill>
              </a:rPr>
              <a:t>If patients get COVID we want to try to get them IV infusion</a:t>
            </a:r>
          </a:p>
          <a:p>
            <a:r>
              <a:rPr lang="en-US" sz="1400" dirty="0">
                <a:solidFill>
                  <a:schemeClr val="tx1"/>
                </a:solidFill>
              </a:rPr>
              <a:t>Majority of our patients have had COVID </a:t>
            </a:r>
          </a:p>
          <a:p>
            <a:r>
              <a:rPr lang="en-US" sz="1400" dirty="0">
                <a:solidFill>
                  <a:schemeClr val="tx1"/>
                </a:solidFill>
              </a:rPr>
              <a:t>Encourage patients to get O2 oximeter</a:t>
            </a:r>
          </a:p>
          <a:p>
            <a:r>
              <a:rPr lang="en-US" sz="1400" dirty="0">
                <a:solidFill>
                  <a:schemeClr val="tx1"/>
                </a:solidFill>
              </a:rPr>
              <a:t>Stay hydrated</a:t>
            </a:r>
          </a:p>
          <a:p>
            <a:r>
              <a:rPr lang="en-US" sz="1400" dirty="0">
                <a:solidFill>
                  <a:schemeClr val="tx1"/>
                </a:solidFill>
              </a:rPr>
              <a:t>Frequent communication</a:t>
            </a:r>
          </a:p>
          <a:p>
            <a:r>
              <a:rPr lang="en-US" sz="1400" dirty="0">
                <a:solidFill>
                  <a:schemeClr val="tx1"/>
                </a:solidFill>
              </a:rPr>
              <a:t>We have NOT seen workups for LVAD or advance therapy due to post COVID </a:t>
            </a:r>
            <a:r>
              <a:rPr lang="en-US" sz="1400">
                <a:solidFill>
                  <a:schemeClr val="tx1"/>
                </a:solidFill>
              </a:rPr>
              <a:t>heart disease</a:t>
            </a:r>
            <a:endParaRPr lang="en-US" sz="1400" dirty="0">
              <a:solidFill>
                <a:schemeClr val="tx1"/>
              </a:solidFill>
            </a:endParaRPr>
          </a:p>
          <a:p>
            <a:endParaRPr lang="en-US" sz="1400" dirty="0">
              <a:solidFill>
                <a:schemeClr val="tx1"/>
              </a:solidFill>
            </a:endParaRPr>
          </a:p>
        </p:txBody>
      </p:sp>
    </p:spTree>
    <p:extLst>
      <p:ext uri="{BB962C8B-B14F-4D97-AF65-F5344CB8AC3E}">
        <p14:creationId xmlns:p14="http://schemas.microsoft.com/office/powerpoint/2010/main" val="41650435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549109" y="1013453"/>
            <a:ext cx="4610351" cy="3429000"/>
          </a:xfrm>
          <a:prstGeom prst="rect">
            <a:avLst/>
          </a:prstGeom>
        </p:spPr>
        <p:txBody>
          <a:bodyPr wrap="square">
            <a:noAutofit/>
          </a:bodyPr>
          <a:lstStyle/>
          <a:p>
            <a:pPr marL="171450" indent="-171450">
              <a:spcAft>
                <a:spcPts val="900"/>
              </a:spcAft>
              <a:buClr>
                <a:srgbClr val="0071A9"/>
              </a:buClr>
              <a:buFont typeface="Arial"/>
              <a:buChar char="•"/>
            </a:pPr>
            <a:r>
              <a:rPr lang="en-US" sz="1400" dirty="0">
                <a:latin typeface="Century Gothic" panose="020B0502020202020204" pitchFamily="34" charset="0"/>
                <a:ea typeface="ＭＳ Ｐゴシック" pitchFamily="34" charset="-128"/>
              </a:rPr>
              <a:t>The driveline will exit on the left or right side of the abdomen, where ingrowth will create a seal around the tubing</a:t>
            </a:r>
          </a:p>
          <a:p>
            <a:pPr marL="171450" indent="-171450">
              <a:spcAft>
                <a:spcPts val="900"/>
              </a:spcAft>
              <a:buClr>
                <a:srgbClr val="0071A9"/>
              </a:buClr>
              <a:buFont typeface="Arial"/>
              <a:buChar char="•"/>
            </a:pPr>
            <a:r>
              <a:rPr lang="en-US" sz="1400" dirty="0">
                <a:latin typeface="Century Gothic" panose="020B0502020202020204" pitchFamily="34" charset="0"/>
                <a:ea typeface="ＭＳ Ｐゴシック" pitchFamily="34" charset="-128"/>
              </a:rPr>
              <a:t>The aseptic dressing change is performed by the care provider according to the implanting center policy</a:t>
            </a:r>
          </a:p>
          <a:p>
            <a:pPr marL="171450" indent="-171450">
              <a:spcAft>
                <a:spcPts val="900"/>
              </a:spcAft>
              <a:buClr>
                <a:srgbClr val="0071A9"/>
              </a:buClr>
              <a:buFont typeface="Arial"/>
              <a:buChar char="•"/>
            </a:pPr>
            <a:r>
              <a:rPr lang="en-US" sz="1400" dirty="0">
                <a:solidFill>
                  <a:prstClr val="black"/>
                </a:solidFill>
                <a:latin typeface="Century Gothic" panose="020B0502020202020204" pitchFamily="34" charset="0"/>
                <a:ea typeface="ＭＳ Ｐゴシック" pitchFamily="34" charset="-128"/>
              </a:rPr>
              <a:t>The driveline should always be anchored, as breaking the seal will increase the chance of infection</a:t>
            </a:r>
          </a:p>
          <a:p>
            <a:pPr marL="171450" indent="-171450">
              <a:spcAft>
                <a:spcPts val="900"/>
              </a:spcAft>
              <a:buClr>
                <a:srgbClr val="0071A9"/>
              </a:buClr>
              <a:buFont typeface="Arial"/>
              <a:buChar char="•"/>
            </a:pPr>
            <a:r>
              <a:rPr lang="en-US" sz="1400" dirty="0">
                <a:solidFill>
                  <a:prstClr val="black"/>
                </a:solidFill>
                <a:latin typeface="Century Gothic" panose="020B0502020202020204" pitchFamily="34" charset="0"/>
                <a:ea typeface="ＭＳ Ｐゴシック" pitchFamily="34" charset="-128"/>
              </a:rPr>
              <a:t>Report any evidence of redness to the VAD Team, as they will likely treat with antibiotics </a:t>
            </a:r>
          </a:p>
          <a:p>
            <a:pPr marL="171450" indent="-171450">
              <a:spcAft>
                <a:spcPts val="900"/>
              </a:spcAft>
              <a:buClr>
                <a:srgbClr val="0071A9"/>
              </a:buClr>
              <a:buFont typeface="Arial"/>
              <a:buChar char="•"/>
            </a:pPr>
            <a:r>
              <a:rPr lang="en-US" sz="1400" b="1" dirty="0">
                <a:solidFill>
                  <a:prstClr val="black"/>
                </a:solidFill>
                <a:latin typeface="Century Gothic" panose="020B0502020202020204" pitchFamily="34" charset="0"/>
                <a:ea typeface="ＭＳ Ｐゴシック" pitchFamily="34" charset="-128"/>
              </a:rPr>
              <a:t>We do NOT like exercises where they utilize their abdomen muscles, we have seen this cause driveline infection</a:t>
            </a:r>
          </a:p>
        </p:txBody>
      </p:sp>
      <p:sp>
        <p:nvSpPr>
          <p:cNvPr id="10" name="Title Placeholder 1"/>
          <p:cNvSpPr txBox="1">
            <a:spLocks/>
          </p:cNvSpPr>
          <p:nvPr/>
        </p:nvSpPr>
        <p:spPr>
          <a:xfrm>
            <a:off x="1623205" y="350754"/>
            <a:ext cx="5149454" cy="812006"/>
          </a:xfrm>
          <a:prstGeom prst="rect">
            <a:avLst/>
          </a:prstGeom>
        </p:spPr>
        <p:txBody>
          <a:bodyPr vert="horz" lIns="68580" tIns="34290" rIns="68580" bIns="34290" rtlCol="0" anchor="t">
            <a:noAutofit/>
          </a:bodyPr>
          <a:lstStyle>
            <a:lvl1pPr algn="l" defTabSz="913526" rtl="0" eaLnBrk="1" fontAlgn="base" hangingPunct="1">
              <a:spcBef>
                <a:spcPct val="0"/>
              </a:spcBef>
              <a:spcAft>
                <a:spcPct val="0"/>
              </a:spcAft>
              <a:tabLst>
                <a:tab pos="275353" algn="l"/>
              </a:tabLst>
              <a:defRPr sz="3000" b="1" baseline="0">
                <a:solidFill>
                  <a:schemeClr val="tx2"/>
                </a:solidFill>
                <a:latin typeface="+mj-lt"/>
                <a:ea typeface="Arial Unicode MS" pitchFamily="34" charset="-128"/>
                <a:cs typeface="Arial Unicode MS" pitchFamily="34" charset="-128"/>
              </a:defRPr>
            </a:lvl1pPr>
            <a:lvl2pPr algn="l" defTabSz="913526" rtl="0" eaLnBrk="1" fontAlgn="base" hangingPunct="1">
              <a:spcBef>
                <a:spcPct val="0"/>
              </a:spcBef>
              <a:spcAft>
                <a:spcPct val="0"/>
              </a:spcAft>
              <a:defRPr sz="1900" b="1">
                <a:solidFill>
                  <a:schemeClr val="tx2"/>
                </a:solidFill>
                <a:latin typeface="Arial" charset="0"/>
              </a:defRPr>
            </a:lvl2pPr>
            <a:lvl3pPr algn="l" defTabSz="913526" rtl="0" eaLnBrk="1" fontAlgn="base" hangingPunct="1">
              <a:spcBef>
                <a:spcPct val="0"/>
              </a:spcBef>
              <a:spcAft>
                <a:spcPct val="0"/>
              </a:spcAft>
              <a:defRPr sz="1900" b="1">
                <a:solidFill>
                  <a:schemeClr val="tx2"/>
                </a:solidFill>
                <a:latin typeface="Arial" charset="0"/>
              </a:defRPr>
            </a:lvl3pPr>
            <a:lvl4pPr algn="l" defTabSz="913526" rtl="0" eaLnBrk="1" fontAlgn="base" hangingPunct="1">
              <a:spcBef>
                <a:spcPct val="0"/>
              </a:spcBef>
              <a:spcAft>
                <a:spcPct val="0"/>
              </a:spcAft>
              <a:defRPr sz="1900" b="1">
                <a:solidFill>
                  <a:schemeClr val="tx2"/>
                </a:solidFill>
                <a:latin typeface="Arial" charset="0"/>
              </a:defRPr>
            </a:lvl4pPr>
            <a:lvl5pPr algn="l" defTabSz="913526" rtl="0" eaLnBrk="1" fontAlgn="base" hangingPunct="1">
              <a:spcBef>
                <a:spcPct val="0"/>
              </a:spcBef>
              <a:spcAft>
                <a:spcPct val="0"/>
              </a:spcAft>
              <a:defRPr sz="1900" b="1">
                <a:solidFill>
                  <a:schemeClr val="tx2"/>
                </a:solidFill>
                <a:latin typeface="Arial" charset="0"/>
              </a:defRPr>
            </a:lvl5pPr>
            <a:lvl6pPr marL="466481" algn="l" defTabSz="913526" rtl="0" eaLnBrk="1" fontAlgn="base" hangingPunct="1">
              <a:spcBef>
                <a:spcPct val="0"/>
              </a:spcBef>
              <a:spcAft>
                <a:spcPct val="0"/>
              </a:spcAft>
              <a:defRPr sz="1900" b="1">
                <a:solidFill>
                  <a:schemeClr val="tx2"/>
                </a:solidFill>
                <a:latin typeface="Arial" charset="0"/>
              </a:defRPr>
            </a:lvl6pPr>
            <a:lvl7pPr marL="932962" algn="l" defTabSz="913526" rtl="0" eaLnBrk="1" fontAlgn="base" hangingPunct="1">
              <a:spcBef>
                <a:spcPct val="0"/>
              </a:spcBef>
              <a:spcAft>
                <a:spcPct val="0"/>
              </a:spcAft>
              <a:defRPr sz="1900" b="1">
                <a:solidFill>
                  <a:schemeClr val="tx2"/>
                </a:solidFill>
                <a:latin typeface="Arial" charset="0"/>
              </a:defRPr>
            </a:lvl7pPr>
            <a:lvl8pPr marL="1399443" algn="l" defTabSz="913526" rtl="0" eaLnBrk="1" fontAlgn="base" hangingPunct="1">
              <a:spcBef>
                <a:spcPct val="0"/>
              </a:spcBef>
              <a:spcAft>
                <a:spcPct val="0"/>
              </a:spcAft>
              <a:defRPr sz="1900" b="1">
                <a:solidFill>
                  <a:schemeClr val="tx2"/>
                </a:solidFill>
                <a:latin typeface="Arial" charset="0"/>
              </a:defRPr>
            </a:lvl8pPr>
            <a:lvl9pPr marL="1865925" algn="l" defTabSz="913526" rtl="0" eaLnBrk="1" fontAlgn="base" hangingPunct="1">
              <a:spcBef>
                <a:spcPct val="0"/>
              </a:spcBef>
              <a:spcAft>
                <a:spcPct val="0"/>
              </a:spcAft>
              <a:defRPr sz="1900" b="1">
                <a:solidFill>
                  <a:schemeClr val="tx2"/>
                </a:solidFill>
                <a:latin typeface="Arial" charset="0"/>
              </a:defRPr>
            </a:lvl9pPr>
          </a:lstStyle>
          <a:p>
            <a:r>
              <a:rPr lang="en-US" sz="2025" spc="150" dirty="0">
                <a:solidFill>
                  <a:schemeClr val="accent1"/>
                </a:solidFill>
                <a:latin typeface="Century Gothic" pitchFamily="34" charset="0"/>
                <a:ea typeface="+mj-ea"/>
                <a:cs typeface="+mj-cs"/>
              </a:rPr>
              <a:t>Driveline Care</a:t>
            </a:r>
            <a:endParaRPr lang="en-US" sz="2100" b="0" kern="0" baseline="30000" dirty="0">
              <a:solidFill>
                <a:schemeClr val="accent1"/>
              </a:solidFill>
            </a:endParaRPr>
          </a:p>
        </p:txBody>
      </p:sp>
      <p:sp>
        <p:nvSpPr>
          <p:cNvPr id="6" name="Rectangle 5"/>
          <p:cNvSpPr/>
          <p:nvPr/>
        </p:nvSpPr>
        <p:spPr>
          <a:xfrm>
            <a:off x="2702010" y="4831876"/>
            <a:ext cx="4914900" cy="219291"/>
          </a:xfrm>
          <a:prstGeom prst="rect">
            <a:avLst/>
          </a:prstGeom>
        </p:spPr>
        <p:txBody>
          <a:bodyPr wrap="square">
            <a:spAutoFit/>
          </a:bodyPr>
          <a:lstStyle/>
          <a:p>
            <a:r>
              <a:rPr lang="en-US" sz="825" dirty="0"/>
              <a:t>1. Clinical Management of Continuous-flow LVADs in Heart Failure. </a:t>
            </a:r>
            <a:r>
              <a:rPr lang="en-US" sz="825" i="1" dirty="0"/>
              <a:t>JHLT.</a:t>
            </a:r>
            <a:r>
              <a:rPr lang="en-US" sz="825" dirty="0"/>
              <a:t> 2010:1-39.</a:t>
            </a:r>
          </a:p>
        </p:txBody>
      </p:sp>
      <p:sp>
        <p:nvSpPr>
          <p:cNvPr id="13" name="TextBox 12"/>
          <p:cNvSpPr txBox="1"/>
          <p:nvPr/>
        </p:nvSpPr>
        <p:spPr>
          <a:xfrm>
            <a:off x="353961" y="4866501"/>
            <a:ext cx="699230" cy="369332"/>
          </a:xfrm>
          <a:prstGeom prst="rect">
            <a:avLst/>
          </a:prstGeom>
          <a:noFill/>
        </p:spPr>
        <p:txBody>
          <a:bodyPr wrap="none" rtlCol="0">
            <a:spAutoFit/>
          </a:bodyPr>
          <a:lstStyle/>
          <a:p>
            <a:r>
              <a:rPr lang="en-US" sz="900" dirty="0"/>
              <a:t>10001926</a:t>
            </a:r>
            <a:r>
              <a:rPr lang="en-US" dirty="0"/>
              <a:t> </a:t>
            </a:r>
          </a:p>
        </p:txBody>
      </p:sp>
      <p:pic>
        <p:nvPicPr>
          <p:cNvPr id="9"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29524" y="1013453"/>
            <a:ext cx="3459163" cy="299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86698832"/>
      </p:ext>
    </p:extLst>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Text Placeholder 2">
            <a:extLst>
              <a:ext uri="{FF2B5EF4-FFF2-40B4-BE49-F238E27FC236}">
                <a16:creationId xmlns:a16="http://schemas.microsoft.com/office/drawing/2014/main" id="{00EA0866-4708-7B31-771B-FC783E3A95FC}"/>
              </a:ext>
            </a:extLst>
          </p:cNvPr>
          <p:cNvSpPr>
            <a:spLocks noGrp="1"/>
          </p:cNvSpPr>
          <p:nvPr>
            <p:ph type="body" sz="quarter" idx="11"/>
          </p:nvPr>
        </p:nvSpPr>
        <p:spPr>
          <a:xfrm>
            <a:off x="1902619" y="1603772"/>
            <a:ext cx="5350669" cy="3232547"/>
          </a:xfrm>
        </p:spPr>
        <p:txBody>
          <a:bodyPr/>
          <a:lstStyle/>
          <a:p>
            <a:pPr marL="102394" indent="-102394">
              <a:spcBef>
                <a:spcPct val="0"/>
              </a:spcBef>
            </a:pPr>
            <a:endParaRPr lang="en-US" altLang="en-US">
              <a:ea typeface="Franklin Gothic Medium" panose="020B0603020102020204" pitchFamily="34" charset="0"/>
              <a:cs typeface="Franklin Gothic Medium" panose="020B0603020102020204" pitchFamily="34" charset="0"/>
            </a:endParaRPr>
          </a:p>
        </p:txBody>
      </p:sp>
      <p:sp>
        <p:nvSpPr>
          <p:cNvPr id="63492" name="Slide Number Placeholder 3">
            <a:extLst>
              <a:ext uri="{FF2B5EF4-FFF2-40B4-BE49-F238E27FC236}">
                <a16:creationId xmlns:a16="http://schemas.microsoft.com/office/drawing/2014/main" id="{732C2DAE-ADB1-E85D-2229-93D8D781DE7E}"/>
              </a:ext>
            </a:extLst>
          </p:cNvPr>
          <p:cNvSpPr>
            <a:spLocks noGrp="1"/>
          </p:cNvSpPr>
          <p:nvPr>
            <p:ph type="sldNum" sz="quarter" idx="12"/>
          </p:nvPr>
        </p:nvSpPr>
        <p:spPr bwMode="auto">
          <a:xfrm>
            <a:off x="8139113" y="6216650"/>
            <a:ext cx="792162" cy="36671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457200" rtl="0" eaLnBrk="1" fontAlgn="base" hangingPunct="1">
              <a:spcBef>
                <a:spcPct val="0"/>
              </a:spcBef>
              <a:spcAft>
                <a:spcPct val="0"/>
              </a:spcAft>
              <a:defRPr sz="900" kern="1200">
                <a:solidFill>
                  <a:srgbClr val="696A6D"/>
                </a:solidFill>
                <a:latin typeface="Franklin Gothic Medium" panose="020B0603020102020204" pitchFamily="34" charset="0"/>
                <a:ea typeface="Franklin Gothic Medium" panose="020B0603020102020204" pitchFamily="34" charset="0"/>
                <a:cs typeface="Franklin Gothic Medium" panose="020B0603020102020204" pitchFamily="34" charset="0"/>
              </a:defRPr>
            </a:lvl1pPr>
            <a:lvl2pPr marL="4572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5pPr>
            <a:lvl6pPr marL="2286000" algn="l" defTabSz="914400" rtl="0" eaLnBrk="1" latinLnBrk="0" hangingPunct="1">
              <a:defRPr kern="1200">
                <a:solidFill>
                  <a:schemeClr val="tx1"/>
                </a:solidFill>
                <a:latin typeface="Franklin Gothic Book" panose="020B0503020102020204" pitchFamily="34" charset="0"/>
                <a:ea typeface="+mn-ea"/>
                <a:cs typeface="+mn-cs"/>
              </a:defRPr>
            </a:lvl6pPr>
            <a:lvl7pPr marL="2743200" algn="l" defTabSz="914400" rtl="0" eaLnBrk="1" latinLnBrk="0" hangingPunct="1">
              <a:defRPr kern="1200">
                <a:solidFill>
                  <a:schemeClr val="tx1"/>
                </a:solidFill>
                <a:latin typeface="Franklin Gothic Book" panose="020B0503020102020204" pitchFamily="34" charset="0"/>
                <a:ea typeface="+mn-ea"/>
                <a:cs typeface="+mn-cs"/>
              </a:defRPr>
            </a:lvl7pPr>
            <a:lvl8pPr marL="3200400" algn="l" defTabSz="914400" rtl="0" eaLnBrk="1" latinLnBrk="0" hangingPunct="1">
              <a:defRPr kern="1200">
                <a:solidFill>
                  <a:schemeClr val="tx1"/>
                </a:solidFill>
                <a:latin typeface="Franklin Gothic Book" panose="020B0503020102020204" pitchFamily="34" charset="0"/>
                <a:ea typeface="+mn-ea"/>
                <a:cs typeface="+mn-cs"/>
              </a:defRPr>
            </a:lvl8pPr>
            <a:lvl9pPr marL="3657600" algn="l" defTabSz="914400" rtl="0" eaLnBrk="1" latinLnBrk="0" hangingPunct="1">
              <a:defRPr kern="1200">
                <a:solidFill>
                  <a:schemeClr val="tx1"/>
                </a:solidFill>
                <a:latin typeface="Franklin Gothic Book" panose="020B0503020102020204" pitchFamily="34" charset="0"/>
                <a:ea typeface="+mn-ea"/>
                <a:cs typeface="+mn-cs"/>
              </a:defRPr>
            </a:lvl9pPr>
          </a:lstStyle>
          <a:p>
            <a:pPr>
              <a:spcAft>
                <a:spcPct val="0"/>
              </a:spcAft>
              <a:buClrTx/>
              <a:buSzTx/>
              <a:buFontTx/>
              <a:buNone/>
              <a:defRPr/>
            </a:pPr>
            <a:fld id="{DA8D7270-4B9F-45DD-8FA9-FFCC626AE418}" type="slidenum">
              <a:rPr lang="en-US" altLang="en-US" smtClean="0"/>
              <a:pPr>
                <a:spcAft>
                  <a:spcPct val="0"/>
                </a:spcAft>
                <a:buClrTx/>
                <a:buSzTx/>
                <a:buFontTx/>
                <a:buNone/>
                <a:defRPr/>
              </a:pPr>
              <a:t>38</a:t>
            </a:fld>
            <a:endParaRPr lang="en-US" altLang="en-US" sz="675">
              <a:latin typeface="Franklin Gothic Medium" panose="020B0603020102020204" pitchFamily="34" charset="0"/>
            </a:endParaRPr>
          </a:p>
        </p:txBody>
      </p:sp>
      <p:pic>
        <p:nvPicPr>
          <p:cNvPr id="63493" name="Picture 4">
            <a:extLst>
              <a:ext uri="{FF2B5EF4-FFF2-40B4-BE49-F238E27FC236}">
                <a16:creationId xmlns:a16="http://schemas.microsoft.com/office/drawing/2014/main" id="{F674FB14-E285-A63E-9B82-863F5A89561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00238" y="859631"/>
            <a:ext cx="5343525" cy="3773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4" name="TextBox 5">
            <a:extLst>
              <a:ext uri="{FF2B5EF4-FFF2-40B4-BE49-F238E27FC236}">
                <a16:creationId xmlns:a16="http://schemas.microsoft.com/office/drawing/2014/main" id="{F8D6977E-9A3A-36B5-CA32-66F85E987180}"/>
              </a:ext>
            </a:extLst>
          </p:cNvPr>
          <p:cNvSpPr txBox="1">
            <a:spLocks noChangeArrowheads="1"/>
          </p:cNvSpPr>
          <p:nvPr/>
        </p:nvSpPr>
        <p:spPr bwMode="auto">
          <a:xfrm>
            <a:off x="2933700" y="78581"/>
            <a:ext cx="3721894"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defRPr>
            </a:lvl9pPr>
          </a:lstStyle>
          <a:p>
            <a:pPr algn="ctr"/>
            <a:r>
              <a:rPr lang="en-US" altLang="en-US" sz="3300"/>
              <a:t>Driveline Exit Site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9" name="Rectangle 3"/>
          <p:cNvSpPr>
            <a:spLocks noGrp="1" noChangeArrowheads="1"/>
          </p:cNvSpPr>
          <p:nvPr>
            <p:ph idx="4294967295"/>
          </p:nvPr>
        </p:nvSpPr>
        <p:spPr bwMode="auto">
          <a:xfrm>
            <a:off x="1320800" y="445317"/>
            <a:ext cx="8202674" cy="432988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rtlCol="0" anchor="t" anchorCtr="0" compatLnSpc="1">
            <a:prstTxWarp prst="textNoShape">
              <a:avLst/>
            </a:prstTxWarp>
            <a:noAutofit/>
          </a:bodyPr>
          <a:lstStyle/>
          <a:p>
            <a:r>
              <a:rPr lang="en-US" altLang="en-US" sz="1050" b="1" dirty="0">
                <a:solidFill>
                  <a:schemeClr val="tx1"/>
                </a:solidFill>
                <a:latin typeface="Century Gothic" panose="020B0502020202020204" pitchFamily="34" charset="0"/>
              </a:rPr>
              <a:t>External Defibrillation and Cardioversion</a:t>
            </a:r>
          </a:p>
          <a:p>
            <a:pPr lvl="1">
              <a:spcAft>
                <a:spcPts val="450"/>
              </a:spcAft>
              <a:buSzPct val="100000"/>
            </a:pPr>
            <a:r>
              <a:rPr lang="en-US" altLang="en-US" sz="1050" dirty="0">
                <a:solidFill>
                  <a:schemeClr val="tx1"/>
                </a:solidFill>
                <a:latin typeface="Century Gothic" panose="020B0502020202020204" pitchFamily="34" charset="0"/>
              </a:rPr>
              <a:t>Do not stop the pump</a:t>
            </a:r>
          </a:p>
          <a:p>
            <a:pPr marL="215528" lvl="1">
              <a:buFont typeface="Arial" panose="020B0604020202020204" pitchFamily="34" charset="0"/>
              <a:buChar char="•"/>
            </a:pPr>
            <a:r>
              <a:rPr lang="en-US" altLang="en-US" sz="1050" b="1" dirty="0">
                <a:solidFill>
                  <a:schemeClr val="tx1"/>
                </a:solidFill>
                <a:latin typeface="Century Gothic" panose="020B0502020202020204" pitchFamily="34" charset="0"/>
              </a:rPr>
              <a:t>Cardiac Arrest and Chest Compressions</a:t>
            </a:r>
          </a:p>
          <a:p>
            <a:pPr lvl="2">
              <a:buSzPct val="100000"/>
            </a:pPr>
            <a:r>
              <a:rPr lang="en-US" altLang="en-US" sz="1050" dirty="0">
                <a:solidFill>
                  <a:schemeClr val="tx1"/>
                </a:solidFill>
                <a:latin typeface="Century Gothic" panose="020B0502020202020204" pitchFamily="34" charset="0"/>
              </a:rPr>
              <a:t>Use clinical judgment when deciding to perform compressions</a:t>
            </a:r>
          </a:p>
          <a:p>
            <a:pPr lvl="2">
              <a:buSzPct val="100000"/>
            </a:pPr>
            <a:r>
              <a:rPr lang="en-US" altLang="en-US" sz="1050" dirty="0">
                <a:solidFill>
                  <a:schemeClr val="tx1"/>
                </a:solidFill>
                <a:latin typeface="Century Gothic" panose="020B0502020202020204" pitchFamily="34" charset="0"/>
              </a:rPr>
              <a:t>Potential risks: Disruption of outflow graft &amp; left ventricular apex anastomosis </a:t>
            </a:r>
          </a:p>
          <a:p>
            <a:pPr lvl="2">
              <a:spcAft>
                <a:spcPts val="450"/>
              </a:spcAft>
              <a:buSzPct val="100000"/>
            </a:pPr>
            <a:r>
              <a:rPr lang="en-US" altLang="en-US" sz="1050" dirty="0">
                <a:solidFill>
                  <a:schemeClr val="tx1"/>
                </a:solidFill>
                <a:latin typeface="Century Gothic" panose="020B0502020202020204" pitchFamily="34" charset="0"/>
              </a:rPr>
              <a:t>Contact Implanting Center for direction when possible</a:t>
            </a:r>
          </a:p>
          <a:p>
            <a:pPr marL="215528" lvl="1">
              <a:buFont typeface="Arial" panose="020B0604020202020204" pitchFamily="34" charset="0"/>
              <a:buChar char="•"/>
            </a:pPr>
            <a:r>
              <a:rPr lang="en-US" altLang="en-US" sz="1050" b="1" dirty="0">
                <a:solidFill>
                  <a:schemeClr val="tx1"/>
                </a:solidFill>
                <a:latin typeface="Century Gothic" panose="020B0502020202020204" pitchFamily="34" charset="0"/>
              </a:rPr>
              <a:t>Special Considerations</a:t>
            </a:r>
          </a:p>
          <a:p>
            <a:pPr lvl="2">
              <a:buSzPct val="100000"/>
              <a:buFont typeface="Century Gothic" panose="020B0502020202020204" pitchFamily="34" charset="0"/>
              <a:buChar char="−"/>
            </a:pPr>
            <a:r>
              <a:rPr lang="en-US" altLang="en-US" sz="1050" dirty="0">
                <a:solidFill>
                  <a:schemeClr val="tx1"/>
                </a:solidFill>
                <a:latin typeface="Century Gothic" panose="020B0502020202020204" pitchFamily="34" charset="0"/>
              </a:rPr>
              <a:t>May not be able to obtain cuff pressure </a:t>
            </a:r>
          </a:p>
          <a:p>
            <a:pPr lvl="2">
              <a:buSzPct val="100000"/>
              <a:buFont typeface="Century Gothic" panose="020B0502020202020204" pitchFamily="34" charset="0"/>
              <a:buChar char="−"/>
            </a:pPr>
            <a:r>
              <a:rPr lang="en-US" altLang="en-US" sz="1050" dirty="0">
                <a:solidFill>
                  <a:schemeClr val="tx1"/>
                </a:solidFill>
                <a:latin typeface="Century Gothic" panose="020B0502020202020204" pitchFamily="34" charset="0"/>
              </a:rPr>
              <a:t>All ACLS drugs may be given</a:t>
            </a:r>
          </a:p>
          <a:p>
            <a:pPr lvl="2">
              <a:buSzPct val="100000"/>
              <a:buFont typeface="Century Gothic" panose="020B0502020202020204" pitchFamily="34" charset="0"/>
              <a:buChar char="−"/>
            </a:pPr>
            <a:r>
              <a:rPr lang="en-US" altLang="en-US" sz="1050" dirty="0">
                <a:solidFill>
                  <a:schemeClr val="tx1"/>
                </a:solidFill>
                <a:latin typeface="Century Gothic" panose="020B0502020202020204" pitchFamily="34" charset="0"/>
              </a:rPr>
              <a:t>Any emergency mode of transportation is ok; patients are permitted to fly</a:t>
            </a:r>
          </a:p>
          <a:p>
            <a:pPr lvl="2">
              <a:buSzPct val="100000"/>
              <a:buFont typeface="Century Gothic" panose="020B0502020202020204" pitchFamily="34" charset="0"/>
              <a:buChar char="−"/>
            </a:pPr>
            <a:r>
              <a:rPr lang="en-US" altLang="en-US" sz="1050" dirty="0">
                <a:solidFill>
                  <a:schemeClr val="tx1"/>
                </a:solidFill>
                <a:latin typeface="Century Gothic" panose="020B0502020202020204" pitchFamily="34" charset="0"/>
              </a:rPr>
              <a:t>Be sure to bring ALL of the patient’s equipment with them</a:t>
            </a:r>
          </a:p>
          <a:p>
            <a:pPr lvl="2">
              <a:buSzPct val="100000"/>
              <a:buFont typeface="Century Gothic" panose="020B0502020202020204" pitchFamily="34" charset="0"/>
              <a:buChar char="−"/>
            </a:pPr>
            <a:r>
              <a:rPr lang="en-US" altLang="en-US" sz="1050" dirty="0">
                <a:solidFill>
                  <a:schemeClr val="tx1"/>
                </a:solidFill>
                <a:latin typeface="Century Gothic" panose="020B0502020202020204" pitchFamily="34" charset="0"/>
              </a:rPr>
              <a:t>Allow care provider to remain with the patient</a:t>
            </a:r>
          </a:p>
          <a:p>
            <a:pPr lvl="1">
              <a:buSzPct val="100000"/>
            </a:pPr>
            <a:r>
              <a:rPr lang="en-US" altLang="en-US" sz="1050" b="1" dirty="0">
                <a:solidFill>
                  <a:schemeClr val="tx1"/>
                </a:solidFill>
                <a:latin typeface="Century Gothic" panose="020B0502020202020204" pitchFamily="34" charset="0"/>
              </a:rPr>
              <a:t>ECG</a:t>
            </a:r>
          </a:p>
          <a:p>
            <a:pPr lvl="2">
              <a:buSzPct val="100000"/>
            </a:pPr>
            <a:r>
              <a:rPr lang="en-US" altLang="en-US" sz="1050" dirty="0" err="1">
                <a:solidFill>
                  <a:schemeClr val="tx1"/>
                </a:solidFill>
                <a:latin typeface="Century Gothic" panose="020B0502020202020204" pitchFamily="34" charset="0"/>
              </a:rPr>
              <a:t>HeartMate</a:t>
            </a:r>
            <a:r>
              <a:rPr lang="en-US" altLang="en-US" sz="1050" dirty="0">
                <a:solidFill>
                  <a:schemeClr val="tx1"/>
                </a:solidFill>
                <a:latin typeface="Century Gothic" panose="020B0502020202020204" pitchFamily="34" charset="0"/>
              </a:rPr>
              <a:t> II and </a:t>
            </a:r>
            <a:r>
              <a:rPr lang="en-US" altLang="en-US" sz="1050" dirty="0" err="1">
                <a:solidFill>
                  <a:schemeClr val="tx1"/>
                </a:solidFill>
                <a:latin typeface="Century Gothic" panose="020B0502020202020204" pitchFamily="34" charset="0"/>
              </a:rPr>
              <a:t>Heartware</a:t>
            </a:r>
            <a:r>
              <a:rPr lang="en-US" altLang="en-US" sz="1050" dirty="0">
                <a:solidFill>
                  <a:schemeClr val="tx1"/>
                </a:solidFill>
                <a:latin typeface="Century Gothic" panose="020B0502020202020204" pitchFamily="34" charset="0"/>
              </a:rPr>
              <a:t>: Pump does not affect ECG </a:t>
            </a:r>
          </a:p>
          <a:p>
            <a:pPr lvl="2">
              <a:buSzPct val="100000"/>
            </a:pPr>
            <a:r>
              <a:rPr lang="en-US" altLang="en-US" sz="1050" dirty="0">
                <a:solidFill>
                  <a:schemeClr val="tx1"/>
                </a:solidFill>
                <a:latin typeface="Century Gothic" panose="020B0502020202020204" pitchFamily="34" charset="0"/>
              </a:rPr>
              <a:t>HeartMate 3: May create electromagnetic interference with ECG monitoring. </a:t>
            </a:r>
          </a:p>
          <a:p>
            <a:pPr marL="320040" lvl="2" indent="0">
              <a:buSzPct val="100000"/>
              <a:buNone/>
            </a:pPr>
            <a:r>
              <a:rPr lang="en-US" altLang="en-US" sz="1050" dirty="0">
                <a:solidFill>
                  <a:schemeClr val="tx1"/>
                </a:solidFill>
                <a:latin typeface="Century Gothic" panose="020B0502020202020204" pitchFamily="34" charset="0"/>
              </a:rPr>
              <a:t>    Adjustment of ECG lead placement may reduce the level of interference.</a:t>
            </a:r>
          </a:p>
        </p:txBody>
      </p:sp>
      <p:sp>
        <p:nvSpPr>
          <p:cNvPr id="4" name="Title Placeholder 1"/>
          <p:cNvSpPr txBox="1">
            <a:spLocks/>
          </p:cNvSpPr>
          <p:nvPr/>
        </p:nvSpPr>
        <p:spPr>
          <a:xfrm>
            <a:off x="2862523" y="39314"/>
            <a:ext cx="5149454" cy="812006"/>
          </a:xfrm>
          <a:prstGeom prst="rect">
            <a:avLst/>
          </a:prstGeom>
        </p:spPr>
        <p:txBody>
          <a:bodyPr vert="horz" lIns="68580" tIns="34290" rIns="68580" bIns="34290" rtlCol="0" anchor="t">
            <a:noAutofit/>
          </a:bodyPr>
          <a:lstStyle>
            <a:lvl1pPr algn="l" defTabSz="913526" rtl="0" eaLnBrk="1" fontAlgn="base" hangingPunct="1">
              <a:spcBef>
                <a:spcPct val="0"/>
              </a:spcBef>
              <a:spcAft>
                <a:spcPct val="0"/>
              </a:spcAft>
              <a:tabLst>
                <a:tab pos="275353" algn="l"/>
              </a:tabLst>
              <a:defRPr sz="3000" b="1" baseline="0">
                <a:solidFill>
                  <a:schemeClr val="tx2"/>
                </a:solidFill>
                <a:latin typeface="+mj-lt"/>
                <a:ea typeface="Arial Unicode MS" pitchFamily="34" charset="-128"/>
                <a:cs typeface="Arial Unicode MS" pitchFamily="34" charset="-128"/>
              </a:defRPr>
            </a:lvl1pPr>
            <a:lvl2pPr algn="l" defTabSz="913526" rtl="0" eaLnBrk="1" fontAlgn="base" hangingPunct="1">
              <a:spcBef>
                <a:spcPct val="0"/>
              </a:spcBef>
              <a:spcAft>
                <a:spcPct val="0"/>
              </a:spcAft>
              <a:defRPr sz="1900" b="1">
                <a:solidFill>
                  <a:schemeClr val="tx2"/>
                </a:solidFill>
                <a:latin typeface="Arial" charset="0"/>
              </a:defRPr>
            </a:lvl2pPr>
            <a:lvl3pPr algn="l" defTabSz="913526" rtl="0" eaLnBrk="1" fontAlgn="base" hangingPunct="1">
              <a:spcBef>
                <a:spcPct val="0"/>
              </a:spcBef>
              <a:spcAft>
                <a:spcPct val="0"/>
              </a:spcAft>
              <a:defRPr sz="1900" b="1">
                <a:solidFill>
                  <a:schemeClr val="tx2"/>
                </a:solidFill>
                <a:latin typeface="Arial" charset="0"/>
              </a:defRPr>
            </a:lvl3pPr>
            <a:lvl4pPr algn="l" defTabSz="913526" rtl="0" eaLnBrk="1" fontAlgn="base" hangingPunct="1">
              <a:spcBef>
                <a:spcPct val="0"/>
              </a:spcBef>
              <a:spcAft>
                <a:spcPct val="0"/>
              </a:spcAft>
              <a:defRPr sz="1900" b="1">
                <a:solidFill>
                  <a:schemeClr val="tx2"/>
                </a:solidFill>
                <a:latin typeface="Arial" charset="0"/>
              </a:defRPr>
            </a:lvl4pPr>
            <a:lvl5pPr algn="l" defTabSz="913526" rtl="0" eaLnBrk="1" fontAlgn="base" hangingPunct="1">
              <a:spcBef>
                <a:spcPct val="0"/>
              </a:spcBef>
              <a:spcAft>
                <a:spcPct val="0"/>
              </a:spcAft>
              <a:defRPr sz="1900" b="1">
                <a:solidFill>
                  <a:schemeClr val="tx2"/>
                </a:solidFill>
                <a:latin typeface="Arial" charset="0"/>
              </a:defRPr>
            </a:lvl5pPr>
            <a:lvl6pPr marL="466481" algn="l" defTabSz="913526" rtl="0" eaLnBrk="1" fontAlgn="base" hangingPunct="1">
              <a:spcBef>
                <a:spcPct val="0"/>
              </a:spcBef>
              <a:spcAft>
                <a:spcPct val="0"/>
              </a:spcAft>
              <a:defRPr sz="1900" b="1">
                <a:solidFill>
                  <a:schemeClr val="tx2"/>
                </a:solidFill>
                <a:latin typeface="Arial" charset="0"/>
              </a:defRPr>
            </a:lvl6pPr>
            <a:lvl7pPr marL="932962" algn="l" defTabSz="913526" rtl="0" eaLnBrk="1" fontAlgn="base" hangingPunct="1">
              <a:spcBef>
                <a:spcPct val="0"/>
              </a:spcBef>
              <a:spcAft>
                <a:spcPct val="0"/>
              </a:spcAft>
              <a:defRPr sz="1900" b="1">
                <a:solidFill>
                  <a:schemeClr val="tx2"/>
                </a:solidFill>
                <a:latin typeface="Arial" charset="0"/>
              </a:defRPr>
            </a:lvl7pPr>
            <a:lvl8pPr marL="1399443" algn="l" defTabSz="913526" rtl="0" eaLnBrk="1" fontAlgn="base" hangingPunct="1">
              <a:spcBef>
                <a:spcPct val="0"/>
              </a:spcBef>
              <a:spcAft>
                <a:spcPct val="0"/>
              </a:spcAft>
              <a:defRPr sz="1900" b="1">
                <a:solidFill>
                  <a:schemeClr val="tx2"/>
                </a:solidFill>
                <a:latin typeface="Arial" charset="0"/>
              </a:defRPr>
            </a:lvl8pPr>
            <a:lvl9pPr marL="1865925" algn="l" defTabSz="913526" rtl="0" eaLnBrk="1" fontAlgn="base" hangingPunct="1">
              <a:spcBef>
                <a:spcPct val="0"/>
              </a:spcBef>
              <a:spcAft>
                <a:spcPct val="0"/>
              </a:spcAft>
              <a:defRPr sz="1900" b="1">
                <a:solidFill>
                  <a:schemeClr val="tx2"/>
                </a:solidFill>
                <a:latin typeface="Arial" charset="0"/>
              </a:defRPr>
            </a:lvl9pPr>
          </a:lstStyle>
          <a:p>
            <a:r>
              <a:rPr lang="en-US" sz="2100" spc="150" dirty="0">
                <a:solidFill>
                  <a:schemeClr val="accent1"/>
                </a:solidFill>
                <a:latin typeface="Century Gothic" pitchFamily="34" charset="0"/>
              </a:rPr>
              <a:t>Emergency Care</a:t>
            </a:r>
            <a:r>
              <a:rPr lang="en-US" sz="2100" spc="150" baseline="30000" dirty="0">
                <a:solidFill>
                  <a:schemeClr val="accent1"/>
                </a:solidFill>
                <a:latin typeface="Century Gothic" pitchFamily="34" charset="0"/>
              </a:rPr>
              <a:t>1</a:t>
            </a:r>
            <a:endParaRPr lang="en-US" sz="2400" b="0" kern="0" baseline="30000" dirty="0">
              <a:solidFill>
                <a:schemeClr val="accent1"/>
              </a:solidFill>
            </a:endParaRPr>
          </a:p>
        </p:txBody>
      </p:sp>
      <p:pic>
        <p:nvPicPr>
          <p:cNvPr id="7" name="Picture 3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835165" y="217136"/>
            <a:ext cx="2059707" cy="13763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
        <p:nvSpPr>
          <p:cNvPr id="9" name="Rectangle 8"/>
          <p:cNvSpPr/>
          <p:nvPr/>
        </p:nvSpPr>
        <p:spPr>
          <a:xfrm>
            <a:off x="905811" y="4883178"/>
            <a:ext cx="4914900" cy="184666"/>
          </a:xfrm>
          <a:prstGeom prst="rect">
            <a:avLst/>
          </a:prstGeom>
        </p:spPr>
        <p:txBody>
          <a:bodyPr wrap="square">
            <a:spAutoFit/>
          </a:bodyPr>
          <a:lstStyle/>
          <a:p>
            <a:r>
              <a:rPr lang="en-US" sz="600" dirty="0"/>
              <a:t>1. Clinical Management of Continuous-flow LVADs in Heart Failure. </a:t>
            </a:r>
            <a:r>
              <a:rPr lang="en-US" sz="600" i="1" dirty="0"/>
              <a:t>JHLT.</a:t>
            </a:r>
            <a:r>
              <a:rPr lang="en-US" sz="600" dirty="0"/>
              <a:t> 2010:1-39.</a:t>
            </a:r>
          </a:p>
        </p:txBody>
      </p:sp>
    </p:spTree>
    <p:extLst>
      <p:ext uri="{BB962C8B-B14F-4D97-AF65-F5344CB8AC3E}">
        <p14:creationId xmlns:p14="http://schemas.microsoft.com/office/powerpoint/2010/main" val="1524754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11076" y="413656"/>
            <a:ext cx="7251049" cy="796835"/>
          </a:xfrm>
        </p:spPr>
        <p:txBody>
          <a:bodyPr/>
          <a:lstStyle/>
          <a:p>
            <a:r>
              <a:rPr lang="en-US" dirty="0"/>
              <a:t>Disease Progression</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3254" y="1210491"/>
            <a:ext cx="7014467" cy="3332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a:spLocks noChangeArrowheads="1"/>
          </p:cNvSpPr>
          <p:nvPr/>
        </p:nvSpPr>
        <p:spPr bwMode="auto">
          <a:xfrm>
            <a:off x="5598885" y="4640943"/>
            <a:ext cx="3352800"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Franklin Gothic Book" panose="020B0503020102020204" pitchFamily="34" charset="0"/>
              </a:defRPr>
            </a:lvl1pPr>
            <a:lvl2pPr marL="742950" indent="-285750" eaLnBrk="0" hangingPunct="0">
              <a:defRPr>
                <a:solidFill>
                  <a:schemeClr val="tx1"/>
                </a:solidFill>
                <a:latin typeface="Franklin Gothic Book" panose="020B0503020102020204" pitchFamily="34" charset="0"/>
              </a:defRPr>
            </a:lvl2pPr>
            <a:lvl3pPr marL="1143000" indent="-228600" eaLnBrk="0" hangingPunct="0">
              <a:defRPr>
                <a:solidFill>
                  <a:schemeClr val="tx1"/>
                </a:solidFill>
                <a:latin typeface="Franklin Gothic Book" panose="020B0503020102020204" pitchFamily="34" charset="0"/>
              </a:defRPr>
            </a:lvl3pPr>
            <a:lvl4pPr marL="1600200" indent="-228600" eaLnBrk="0" hangingPunct="0">
              <a:defRPr>
                <a:solidFill>
                  <a:schemeClr val="tx1"/>
                </a:solidFill>
                <a:latin typeface="Franklin Gothic Book" panose="020B0503020102020204" pitchFamily="34" charset="0"/>
              </a:defRPr>
            </a:lvl4pPr>
            <a:lvl5pPr marL="2057400" indent="-228600" eaLnBrk="0" hangingPunct="0">
              <a:defRPr>
                <a:solidFill>
                  <a:schemeClr val="tx1"/>
                </a:solidFill>
                <a:latin typeface="Franklin Gothic Book" panose="020B0503020102020204" pitchFamily="34" charset="0"/>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defRPr>
            </a:lvl9pPr>
          </a:lstStyle>
          <a:p>
            <a:pPr eaLnBrk="1" hangingPunct="1"/>
            <a:r>
              <a:rPr lang="en-US" altLang="en-US" sz="1050" dirty="0">
                <a:latin typeface="Calibri" panose="020F0502020204030204" pitchFamily="34" charset="0"/>
                <a:cs typeface="Arial" panose="020B0604020202020204" pitchFamily="34" charset="0"/>
              </a:rPr>
              <a:t>Jessup, </a:t>
            </a:r>
            <a:r>
              <a:rPr lang="en-US" altLang="en-US" sz="1050" i="1" dirty="0">
                <a:latin typeface="Calibri" panose="020F0502020204030204" pitchFamily="34" charset="0"/>
                <a:cs typeface="Arial" panose="020B0604020202020204" pitchFamily="34" charset="0"/>
              </a:rPr>
              <a:t>NEJM</a:t>
            </a:r>
            <a:r>
              <a:rPr lang="en-US" altLang="en-US" sz="1050" dirty="0">
                <a:latin typeface="Calibri" panose="020F0502020204030204" pitchFamily="34" charset="0"/>
                <a:cs typeface="Arial" panose="020B0604020202020204" pitchFamily="34" charset="0"/>
              </a:rPr>
              <a:t> 2003</a:t>
            </a:r>
          </a:p>
        </p:txBody>
      </p:sp>
    </p:spTree>
    <p:extLst>
      <p:ext uri="{BB962C8B-B14F-4D97-AF65-F5344CB8AC3E}">
        <p14:creationId xmlns:p14="http://schemas.microsoft.com/office/powerpoint/2010/main" val="2325979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1892951" y="411791"/>
            <a:ext cx="7251049" cy="735645"/>
          </a:xfrm>
        </p:spPr>
        <p:txBody>
          <a:bodyPr/>
          <a:lstStyle/>
          <a:p>
            <a:r>
              <a:rPr lang="en-US" altLang="en-US" sz="3300" dirty="0">
                <a:effectLst>
                  <a:outerShdw blurRad="38100" dist="38100" dir="2700000" algn="tl">
                    <a:srgbClr val="000000">
                      <a:alpha val="43137"/>
                    </a:srgbClr>
                  </a:outerShdw>
                </a:effectLst>
              </a:rPr>
              <a:t>What should the patient have with them at all times or in transport???</a:t>
            </a:r>
          </a:p>
        </p:txBody>
      </p:sp>
      <p:sp>
        <p:nvSpPr>
          <p:cNvPr id="27653"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ct val="95000"/>
              </a:lnSpc>
              <a:spcBef>
                <a:spcPct val="40000"/>
              </a:spcBef>
              <a:buClr>
                <a:schemeClr val="tx2"/>
              </a:buClr>
              <a:buChar char="•"/>
              <a:defRPr sz="2250">
                <a:solidFill>
                  <a:schemeClr val="tx1"/>
                </a:solidFill>
                <a:latin typeface="Franklin Gothic Book" pitchFamily="34" charset="0"/>
              </a:defRPr>
            </a:lvl1pPr>
            <a:lvl2pPr marL="557213" indent="-214313" eaLnBrk="0" hangingPunct="0">
              <a:lnSpc>
                <a:spcPct val="95000"/>
              </a:lnSpc>
              <a:spcBef>
                <a:spcPct val="20000"/>
              </a:spcBef>
              <a:buChar char="–"/>
              <a:defRPr sz="2100">
                <a:solidFill>
                  <a:schemeClr val="tx1"/>
                </a:solidFill>
                <a:latin typeface="Franklin Gothic Book" pitchFamily="34" charset="0"/>
              </a:defRPr>
            </a:lvl2pPr>
            <a:lvl3pPr marL="857250" indent="-171450" eaLnBrk="0" hangingPunct="0">
              <a:lnSpc>
                <a:spcPct val="95000"/>
              </a:lnSpc>
              <a:spcBef>
                <a:spcPct val="20000"/>
              </a:spcBef>
              <a:buChar char="•"/>
              <a:defRPr sz="1950">
                <a:solidFill>
                  <a:schemeClr val="tx1"/>
                </a:solidFill>
                <a:latin typeface="Franklin Gothic Book" pitchFamily="34" charset="0"/>
              </a:defRPr>
            </a:lvl3pPr>
            <a:lvl4pPr marL="1200150" indent="-171450" eaLnBrk="0" hangingPunct="0">
              <a:lnSpc>
                <a:spcPct val="95000"/>
              </a:lnSpc>
              <a:spcBef>
                <a:spcPct val="20000"/>
              </a:spcBef>
              <a:buChar char="–"/>
              <a:defRPr sz="1800">
                <a:solidFill>
                  <a:schemeClr val="tx1"/>
                </a:solidFill>
                <a:latin typeface="Franklin Gothic Book" pitchFamily="34" charset="0"/>
              </a:defRPr>
            </a:lvl4pPr>
            <a:lvl5pPr marL="1543050" indent="-171450" eaLnBrk="0" hangingPunct="0">
              <a:lnSpc>
                <a:spcPct val="95000"/>
              </a:lnSpc>
              <a:spcBef>
                <a:spcPct val="20000"/>
              </a:spcBef>
              <a:buChar char="»"/>
              <a:defRPr sz="1800">
                <a:solidFill>
                  <a:schemeClr val="tx1"/>
                </a:solidFill>
                <a:latin typeface="Franklin Gothic Book" pitchFamily="34" charset="0"/>
              </a:defRPr>
            </a:lvl5pPr>
            <a:lvl6pPr marL="1885950" indent="-171450" eaLnBrk="0" fontAlgn="base" hangingPunct="0">
              <a:lnSpc>
                <a:spcPct val="95000"/>
              </a:lnSpc>
              <a:spcBef>
                <a:spcPct val="20000"/>
              </a:spcBef>
              <a:spcAft>
                <a:spcPct val="0"/>
              </a:spcAft>
              <a:buChar char="»"/>
              <a:defRPr sz="1800">
                <a:solidFill>
                  <a:schemeClr val="tx1"/>
                </a:solidFill>
                <a:latin typeface="Franklin Gothic Book" pitchFamily="34" charset="0"/>
              </a:defRPr>
            </a:lvl6pPr>
            <a:lvl7pPr marL="2228850" indent="-171450" eaLnBrk="0" fontAlgn="base" hangingPunct="0">
              <a:lnSpc>
                <a:spcPct val="95000"/>
              </a:lnSpc>
              <a:spcBef>
                <a:spcPct val="20000"/>
              </a:spcBef>
              <a:spcAft>
                <a:spcPct val="0"/>
              </a:spcAft>
              <a:buChar char="»"/>
              <a:defRPr sz="1800">
                <a:solidFill>
                  <a:schemeClr val="tx1"/>
                </a:solidFill>
                <a:latin typeface="Franklin Gothic Book" pitchFamily="34" charset="0"/>
              </a:defRPr>
            </a:lvl7pPr>
            <a:lvl8pPr marL="2571750" indent="-171450" eaLnBrk="0" fontAlgn="base" hangingPunct="0">
              <a:lnSpc>
                <a:spcPct val="95000"/>
              </a:lnSpc>
              <a:spcBef>
                <a:spcPct val="20000"/>
              </a:spcBef>
              <a:spcAft>
                <a:spcPct val="0"/>
              </a:spcAft>
              <a:buChar char="»"/>
              <a:defRPr sz="1800">
                <a:solidFill>
                  <a:schemeClr val="tx1"/>
                </a:solidFill>
                <a:latin typeface="Franklin Gothic Book" pitchFamily="34" charset="0"/>
              </a:defRPr>
            </a:lvl8pPr>
            <a:lvl9pPr marL="2914650" indent="-171450" eaLnBrk="0" fontAlgn="base" hangingPunct="0">
              <a:lnSpc>
                <a:spcPct val="95000"/>
              </a:lnSpc>
              <a:spcBef>
                <a:spcPct val="20000"/>
              </a:spcBef>
              <a:spcAft>
                <a:spcPct val="0"/>
              </a:spcAft>
              <a:buChar char="»"/>
              <a:defRPr sz="1800">
                <a:solidFill>
                  <a:schemeClr val="tx1"/>
                </a:solidFill>
                <a:latin typeface="Franklin Gothic Book" pitchFamily="34" charset="0"/>
              </a:defRPr>
            </a:lvl9pPr>
          </a:lstStyle>
          <a:p>
            <a:pPr eaLnBrk="1" hangingPunct="1">
              <a:lnSpc>
                <a:spcPct val="100000"/>
              </a:lnSpc>
              <a:spcBef>
                <a:spcPct val="0"/>
              </a:spcBef>
              <a:buClrTx/>
              <a:buFontTx/>
              <a:buNone/>
            </a:pPr>
            <a:fld id="{7BC0A6BF-AF13-47BD-BB62-C8A31F2C39C3}" type="slidenum">
              <a:rPr lang="en-US" altLang="en-US" sz="525"/>
              <a:pPr eaLnBrk="1" hangingPunct="1">
                <a:lnSpc>
                  <a:spcPct val="100000"/>
                </a:lnSpc>
                <a:spcBef>
                  <a:spcPct val="0"/>
                </a:spcBef>
                <a:buClrTx/>
                <a:buFontTx/>
                <a:buNone/>
              </a:pPr>
              <a:t>40</a:t>
            </a:fld>
            <a:endParaRPr lang="en-US" altLang="en-US" sz="525"/>
          </a:p>
        </p:txBody>
      </p:sp>
      <p:sp>
        <p:nvSpPr>
          <p:cNvPr id="3" name="Content Placeholder 2"/>
          <p:cNvSpPr>
            <a:spLocks noGrp="1"/>
          </p:cNvSpPr>
          <p:nvPr>
            <p:ph type="body" sz="quarter" idx="11"/>
          </p:nvPr>
        </p:nvSpPr>
        <p:spPr>
          <a:xfrm>
            <a:off x="1225134" y="1405975"/>
            <a:ext cx="5350425" cy="1864366"/>
          </a:xfrm>
        </p:spPr>
        <p:txBody>
          <a:bodyPr/>
          <a:lstStyle/>
          <a:p>
            <a:pPr>
              <a:defRPr/>
            </a:pPr>
            <a:r>
              <a:rPr lang="en-US" sz="2400" dirty="0">
                <a:solidFill>
                  <a:schemeClr val="tx1"/>
                </a:solidFill>
              </a:rPr>
              <a:t>Caregivers are excellent resources</a:t>
            </a:r>
          </a:p>
          <a:p>
            <a:pPr>
              <a:defRPr/>
            </a:pPr>
            <a:r>
              <a:rPr lang="en-US" sz="2400" dirty="0">
                <a:solidFill>
                  <a:schemeClr val="tx1"/>
                </a:solidFill>
              </a:rPr>
              <a:t>Bring their back up bag – spare controller, batteries, troubleshooting guide</a:t>
            </a:r>
          </a:p>
          <a:p>
            <a:pPr>
              <a:defRPr/>
            </a:pPr>
            <a:r>
              <a:rPr lang="en-US" sz="2400" dirty="0">
                <a:solidFill>
                  <a:schemeClr val="tx1"/>
                </a:solidFill>
              </a:rPr>
              <a:t>Bring their log files to review their trends at home</a:t>
            </a:r>
          </a:p>
          <a:p>
            <a:pPr>
              <a:defRPr/>
            </a:pPr>
            <a:r>
              <a:rPr lang="en-US" sz="2400" dirty="0">
                <a:solidFill>
                  <a:schemeClr val="tx1"/>
                </a:solidFill>
              </a:rPr>
              <a:t>Consider bringing their wall adapter with </a:t>
            </a:r>
            <a:r>
              <a:rPr lang="en-US" sz="2400" dirty="0" err="1">
                <a:solidFill>
                  <a:schemeClr val="tx1"/>
                </a:solidFill>
              </a:rPr>
              <a:t>heartware</a:t>
            </a:r>
            <a:r>
              <a:rPr lang="en-US" sz="2400" dirty="0">
                <a:solidFill>
                  <a:schemeClr val="tx1"/>
                </a:solidFill>
              </a:rPr>
              <a:t> but not required</a:t>
            </a:r>
          </a:p>
          <a:p>
            <a:pPr marL="0" indent="0">
              <a:buNone/>
              <a:defRPr/>
            </a:pPr>
            <a:endParaRPr lang="en-US" dirty="0">
              <a:solidFill>
                <a:schemeClr val="tx1"/>
              </a:solidFill>
            </a:endParaRPr>
          </a:p>
        </p:txBody>
      </p:sp>
    </p:spTree>
    <p:extLst>
      <p:ext uri="{BB962C8B-B14F-4D97-AF65-F5344CB8AC3E}">
        <p14:creationId xmlns:p14="http://schemas.microsoft.com/office/powerpoint/2010/main" val="13607785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1868733" y="197643"/>
            <a:ext cx="6718675" cy="735806"/>
          </a:xfrm>
        </p:spPr>
        <p:txBody>
          <a:bodyPr/>
          <a:lstStyle/>
          <a:p>
            <a:pPr eaLnBrk="1" hangingPunct="1">
              <a:defRPr/>
            </a:pPr>
            <a:r>
              <a:rPr lang="en-US" altLang="en-US" sz="3000" b="1" dirty="0">
                <a:latin typeface="+mn-lt"/>
              </a:rPr>
              <a:t>Typical Issues for Outpatient LVAD Patients</a:t>
            </a:r>
          </a:p>
        </p:txBody>
      </p:sp>
      <p:sp>
        <p:nvSpPr>
          <p:cNvPr id="40963" name="Content Placeholder 2"/>
          <p:cNvSpPr>
            <a:spLocks noGrp="1"/>
          </p:cNvSpPr>
          <p:nvPr>
            <p:ph type="body" sz="quarter" idx="11"/>
          </p:nvPr>
        </p:nvSpPr>
        <p:spPr>
          <a:xfrm>
            <a:off x="1772840" y="966891"/>
            <a:ext cx="5892217" cy="3232547"/>
          </a:xfrm>
        </p:spPr>
        <p:txBody>
          <a:bodyPr/>
          <a:lstStyle/>
          <a:p>
            <a:pPr marL="171450" indent="-171450">
              <a:spcBef>
                <a:spcPct val="0"/>
              </a:spcBef>
            </a:pPr>
            <a:r>
              <a:rPr lang="en-US" altLang="en-US" sz="1800" dirty="0">
                <a:solidFill>
                  <a:schemeClr val="tx1"/>
                </a:solidFill>
                <a:ea typeface="Franklin Gothic Medium" panose="020B0603020102020204" pitchFamily="34" charset="0"/>
                <a:cs typeface="Franklin Gothic Medium" panose="020B0603020102020204" pitchFamily="34" charset="0"/>
              </a:rPr>
              <a:t>Hypovolemia               “</a:t>
            </a:r>
            <a:r>
              <a:rPr lang="en-US" altLang="en-US" sz="1800" dirty="0" err="1">
                <a:solidFill>
                  <a:schemeClr val="tx1"/>
                </a:solidFill>
                <a:ea typeface="Franklin Gothic Medium" panose="020B0603020102020204" pitchFamily="34" charset="0"/>
                <a:cs typeface="Franklin Gothic Medium" panose="020B0603020102020204" pitchFamily="34" charset="0"/>
              </a:rPr>
              <a:t>Suckdown</a:t>
            </a:r>
            <a:r>
              <a:rPr lang="en-US" altLang="en-US" sz="1800" b="1" dirty="0">
                <a:solidFill>
                  <a:schemeClr val="tx1"/>
                </a:solidFill>
                <a:ea typeface="Franklin Gothic Medium" panose="020B0603020102020204" pitchFamily="34" charset="0"/>
                <a:cs typeface="Franklin Gothic Medium" panose="020B0603020102020204" pitchFamily="34" charset="0"/>
              </a:rPr>
              <a:t>”</a:t>
            </a:r>
          </a:p>
          <a:p>
            <a:pPr marL="171450" indent="-171450">
              <a:spcBef>
                <a:spcPct val="0"/>
              </a:spcBef>
            </a:pPr>
            <a:r>
              <a:rPr lang="en-US" altLang="en-US" sz="1800" dirty="0">
                <a:solidFill>
                  <a:schemeClr val="tx1"/>
                </a:solidFill>
                <a:ea typeface="Franklin Gothic Medium" panose="020B0603020102020204" pitchFamily="34" charset="0"/>
                <a:cs typeface="Franklin Gothic Medium" panose="020B0603020102020204" pitchFamily="34" charset="0"/>
              </a:rPr>
              <a:t>Blood pressure – maintaining MAP &lt;90 but assessing your patient (Low Flow alarms)</a:t>
            </a:r>
          </a:p>
          <a:p>
            <a:pPr marL="171450" indent="-171450">
              <a:spcBef>
                <a:spcPct val="0"/>
              </a:spcBef>
            </a:pPr>
            <a:r>
              <a:rPr lang="en-US" altLang="en-US" sz="1800" dirty="0">
                <a:solidFill>
                  <a:schemeClr val="tx1"/>
                </a:solidFill>
                <a:ea typeface="Franklin Gothic Medium" panose="020B0603020102020204" pitchFamily="34" charset="0"/>
                <a:cs typeface="Franklin Gothic Medium" panose="020B0603020102020204" pitchFamily="34" charset="0"/>
              </a:rPr>
              <a:t>Heart Rate – majority of patients have ICD</a:t>
            </a:r>
          </a:p>
          <a:p>
            <a:pPr marL="171450" indent="-171450">
              <a:spcBef>
                <a:spcPct val="0"/>
              </a:spcBef>
            </a:pPr>
            <a:r>
              <a:rPr lang="en-US" altLang="en-US" sz="1800" dirty="0">
                <a:solidFill>
                  <a:schemeClr val="tx1"/>
                </a:solidFill>
                <a:ea typeface="Franklin Gothic Medium" panose="020B0603020102020204" pitchFamily="34" charset="0"/>
                <a:cs typeface="Franklin Gothic Medium" panose="020B0603020102020204" pitchFamily="34" charset="0"/>
              </a:rPr>
              <a:t>Right Heart Failure (often rhythm-related)</a:t>
            </a:r>
          </a:p>
          <a:p>
            <a:pPr marL="171450" indent="-171450">
              <a:spcBef>
                <a:spcPct val="0"/>
              </a:spcBef>
            </a:pPr>
            <a:r>
              <a:rPr lang="en-US" altLang="en-US" sz="1800" dirty="0">
                <a:solidFill>
                  <a:schemeClr val="tx1"/>
                </a:solidFill>
                <a:ea typeface="Franklin Gothic Medium" panose="020B0603020102020204" pitchFamily="34" charset="0"/>
                <a:cs typeface="Franklin Gothic Medium" panose="020B0603020102020204" pitchFamily="34" charset="0"/>
              </a:rPr>
              <a:t>Bleeding issues related to anticoagulation therapy or from the pump itself; AVMs in their GI system, or stroke</a:t>
            </a:r>
          </a:p>
          <a:p>
            <a:pPr marL="171450" indent="-171450">
              <a:spcBef>
                <a:spcPct val="0"/>
              </a:spcBef>
            </a:pPr>
            <a:r>
              <a:rPr lang="en-US" altLang="en-US" sz="1800" dirty="0">
                <a:solidFill>
                  <a:schemeClr val="tx1"/>
                </a:solidFill>
                <a:ea typeface="Franklin Gothic Medium" panose="020B0603020102020204" pitchFamily="34" charset="0"/>
                <a:cs typeface="Franklin Gothic Medium" panose="020B0603020102020204" pitchFamily="34" charset="0"/>
              </a:rPr>
              <a:t>Infection (may be unrelated to device, exit site, bacteremia, dental work, simple scrapes)</a:t>
            </a:r>
          </a:p>
          <a:p>
            <a:pPr marL="171450" indent="-171450">
              <a:spcBef>
                <a:spcPct val="0"/>
              </a:spcBef>
            </a:pPr>
            <a:r>
              <a:rPr lang="en-US" altLang="en-US" sz="1800" dirty="0">
                <a:solidFill>
                  <a:schemeClr val="tx1"/>
                </a:solidFill>
                <a:ea typeface="Franklin Gothic Medium" panose="020B0603020102020204" pitchFamily="34" charset="0"/>
                <a:cs typeface="Franklin Gothic Medium" panose="020B0603020102020204" pitchFamily="34" charset="0"/>
              </a:rPr>
              <a:t>Connections – Power and Driveline</a:t>
            </a:r>
          </a:p>
          <a:p>
            <a:pPr marL="171450" indent="-171450">
              <a:spcBef>
                <a:spcPct val="0"/>
              </a:spcBef>
            </a:pPr>
            <a:r>
              <a:rPr lang="en-US" altLang="en-US" sz="1800" dirty="0">
                <a:solidFill>
                  <a:schemeClr val="tx1"/>
                </a:solidFill>
                <a:ea typeface="Franklin Gothic Medium" panose="020B0603020102020204" pitchFamily="34" charset="0"/>
                <a:cs typeface="Franklin Gothic Medium" panose="020B0603020102020204" pitchFamily="34" charset="0"/>
              </a:rPr>
              <a:t>Pump Complications (pump clot, driveline fracture, cable damage)</a:t>
            </a:r>
          </a:p>
          <a:p>
            <a:pPr marL="171450" indent="-171450">
              <a:spcBef>
                <a:spcPct val="0"/>
              </a:spcBef>
            </a:pPr>
            <a:endParaRPr lang="en-US" altLang="en-US" sz="1800" dirty="0">
              <a:solidFill>
                <a:schemeClr val="tx1"/>
              </a:solidFill>
              <a:ea typeface="Franklin Gothic Medium" panose="020B0603020102020204" pitchFamily="34" charset="0"/>
              <a:cs typeface="Franklin Gothic Medium" panose="020B0603020102020204" pitchFamily="34" charset="0"/>
            </a:endParaRPr>
          </a:p>
          <a:p>
            <a:pPr marL="171450" indent="-171450">
              <a:spcBef>
                <a:spcPct val="0"/>
              </a:spcBef>
            </a:pPr>
            <a:endParaRPr lang="en-US" altLang="en-US" sz="1800" dirty="0">
              <a:solidFill>
                <a:schemeClr val="tx1"/>
              </a:solidFill>
              <a:ea typeface="Franklin Gothic Medium" panose="020B0603020102020204" pitchFamily="34" charset="0"/>
              <a:cs typeface="Franklin Gothic Medium" panose="020B0603020102020204" pitchFamily="34" charset="0"/>
            </a:endParaRPr>
          </a:p>
        </p:txBody>
      </p:sp>
      <p:sp>
        <p:nvSpPr>
          <p:cNvPr id="40964" name="Right Arrow 6"/>
          <p:cNvSpPr>
            <a:spLocks noChangeArrowheads="1"/>
          </p:cNvSpPr>
          <p:nvPr/>
        </p:nvSpPr>
        <p:spPr bwMode="auto">
          <a:xfrm>
            <a:off x="3296350" y="1027355"/>
            <a:ext cx="632222" cy="265509"/>
          </a:xfrm>
          <a:prstGeom prst="rightArrow">
            <a:avLst>
              <a:gd name="adj1" fmla="val 50000"/>
              <a:gd name="adj2" fmla="val 49905"/>
            </a:avLst>
          </a:prstGeom>
          <a:solidFill>
            <a:schemeClr val="bg2"/>
          </a:solidFill>
          <a:ln w="9525" algn="ctr">
            <a:solidFill>
              <a:schemeClr val="tx1"/>
            </a:solidFill>
            <a:round/>
            <a:headEnd/>
            <a:tailEnd/>
          </a:ln>
        </p:spPr>
        <p:txBody>
          <a:bodyPr/>
          <a:lstStyle>
            <a:lvl1pPr>
              <a:spcAft>
                <a:spcPts val="600"/>
              </a:spcAft>
              <a:buClr>
                <a:schemeClr val="accent1"/>
              </a:buClr>
              <a:buSzPct val="125000"/>
              <a:buFont typeface="Wingdings" panose="05000000000000000000" pitchFamily="2" charset="2"/>
              <a:buChar char="§"/>
              <a:defRPr sz="1200">
                <a:solidFill>
                  <a:srgbClr val="696A6D"/>
                </a:solidFill>
                <a:latin typeface="Franklin Gothic Book" panose="020B0503020102020204" pitchFamily="34" charset="0"/>
                <a:ea typeface="Franklin Gothic Medium" panose="020B0603020102020204" pitchFamily="34" charset="0"/>
                <a:cs typeface="Franklin Gothic Medium" panose="020B0603020102020204" pitchFamily="34" charset="0"/>
              </a:defRPr>
            </a:lvl1pPr>
            <a:lvl2pPr marL="742950" indent="-285750">
              <a:spcAft>
                <a:spcPts val="600"/>
              </a:spcAft>
              <a:buClr>
                <a:srgbClr val="696A6D"/>
              </a:buClr>
              <a:buSzPct val="125000"/>
              <a:buFont typeface="Wingdings" panose="05000000000000000000" pitchFamily="2" charset="2"/>
              <a:buChar char="§"/>
              <a:defRPr sz="1200">
                <a:solidFill>
                  <a:srgbClr val="696A6D"/>
                </a:solidFill>
                <a:latin typeface="Franklin Gothic Book" panose="020B0503020102020204" pitchFamily="34" charset="0"/>
                <a:ea typeface="Franklin Gothic Medium" panose="020B0603020102020204" pitchFamily="34" charset="0"/>
                <a:cs typeface="Franklin Gothic Medium" panose="020B0603020102020204" pitchFamily="34" charset="0"/>
              </a:defRPr>
            </a:lvl2pPr>
            <a:lvl3pPr marL="1143000" indent="-228600">
              <a:spcAft>
                <a:spcPts val="600"/>
              </a:spcAft>
              <a:buFont typeface="AppleSymbols"/>
              <a:buChar char="⎻"/>
              <a:defRPr sz="1200">
                <a:solidFill>
                  <a:srgbClr val="696A6D"/>
                </a:solidFill>
                <a:latin typeface="Franklin Gothic Book" panose="020B0503020102020204" pitchFamily="34" charset="0"/>
                <a:ea typeface="Franklin Gothic Medium" panose="020B0603020102020204" pitchFamily="34" charset="0"/>
                <a:cs typeface="Franklin Gothic Medium" panose="020B0603020102020204" pitchFamily="34" charset="0"/>
              </a:defRPr>
            </a:lvl3pPr>
            <a:lvl4pPr marL="1600200" indent="-228600">
              <a:spcBef>
                <a:spcPct val="20000"/>
              </a:spcBef>
              <a:buFont typeface="Arial" panose="020B0604020202020204" pitchFamily="34" charset="0"/>
              <a:buChar char="–"/>
              <a:defRPr sz="140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4pPr>
            <a:lvl5pPr marL="2057400" indent="-228600">
              <a:spcBef>
                <a:spcPct val="20000"/>
              </a:spcBef>
              <a:buFont typeface="Arial" panose="020B0604020202020204" pitchFamily="34" charset="0"/>
              <a:buChar char="»"/>
              <a:defRPr sz="140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5pPr>
            <a:lvl6pPr marL="2514600" indent="-228600" eaLnBrk="0" fontAlgn="base" hangingPunct="0">
              <a:spcBef>
                <a:spcPct val="20000"/>
              </a:spcBef>
              <a:spcAft>
                <a:spcPct val="0"/>
              </a:spcAft>
              <a:buFont typeface="Arial" panose="020B0604020202020204" pitchFamily="34" charset="0"/>
              <a:buChar char="»"/>
              <a:defRPr sz="140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6pPr>
            <a:lvl7pPr marL="2971800" indent="-228600" eaLnBrk="0" fontAlgn="base" hangingPunct="0">
              <a:spcBef>
                <a:spcPct val="20000"/>
              </a:spcBef>
              <a:spcAft>
                <a:spcPct val="0"/>
              </a:spcAft>
              <a:buFont typeface="Arial" panose="020B0604020202020204" pitchFamily="34" charset="0"/>
              <a:buChar char="»"/>
              <a:defRPr sz="140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7pPr>
            <a:lvl8pPr marL="3429000" indent="-228600" eaLnBrk="0" fontAlgn="base" hangingPunct="0">
              <a:spcBef>
                <a:spcPct val="20000"/>
              </a:spcBef>
              <a:spcAft>
                <a:spcPct val="0"/>
              </a:spcAft>
              <a:buFont typeface="Arial" panose="020B0604020202020204" pitchFamily="34" charset="0"/>
              <a:buChar char="»"/>
              <a:defRPr sz="140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8pPr>
            <a:lvl9pPr marL="3886200" indent="-228600" eaLnBrk="0" fontAlgn="base" hangingPunct="0">
              <a:spcBef>
                <a:spcPct val="20000"/>
              </a:spcBef>
              <a:spcAft>
                <a:spcPct val="0"/>
              </a:spcAft>
              <a:buFont typeface="Arial" panose="020B0604020202020204" pitchFamily="34" charset="0"/>
              <a:buChar char="»"/>
              <a:defRPr sz="140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9pPr>
          </a:lstStyle>
          <a:p>
            <a:pPr eaLnBrk="1" hangingPunct="1">
              <a:spcAft>
                <a:spcPct val="0"/>
              </a:spcAft>
              <a:buClrTx/>
              <a:buSzTx/>
              <a:buFontTx/>
              <a:buNone/>
            </a:pPr>
            <a:endParaRPr lang="en-US" altLang="en-US" sz="1350">
              <a:solidFill>
                <a:schemeClr val="tx1"/>
              </a:solidFill>
            </a:endParaRPr>
          </a:p>
        </p:txBody>
      </p:sp>
    </p:spTree>
    <p:extLst>
      <p:ext uri="{BB962C8B-B14F-4D97-AF65-F5344CB8AC3E}">
        <p14:creationId xmlns:p14="http://schemas.microsoft.com/office/powerpoint/2010/main" val="36076616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5F3D2312-EE01-4781-6BFF-78EAE322452D}"/>
              </a:ext>
            </a:extLst>
          </p:cNvPr>
          <p:cNvSpPr>
            <a:spLocks noGrp="1"/>
          </p:cNvSpPr>
          <p:nvPr>
            <p:ph type="title"/>
          </p:nvPr>
        </p:nvSpPr>
        <p:spPr>
          <a:xfrm>
            <a:off x="1853804" y="1552576"/>
            <a:ext cx="5437584" cy="735806"/>
          </a:xfrm>
        </p:spPr>
        <p:txBody>
          <a:bodyPr>
            <a:normAutofit fontScale="90000"/>
          </a:bodyPr>
          <a:lstStyle/>
          <a:p>
            <a:pPr algn="ctr" eaLnBrk="1" hangingPunct="1">
              <a:defRPr/>
            </a:pPr>
            <a:r>
              <a:rPr lang="en-US" altLang="en-US" sz="6600" b="1" dirty="0">
                <a:latin typeface="+mn-lt"/>
              </a:rPr>
              <a:t>Case Studies</a:t>
            </a:r>
          </a:p>
        </p:txBody>
      </p:sp>
      <p:sp>
        <p:nvSpPr>
          <p:cNvPr id="47107" name="Slide Number Placeholder 4">
            <a:extLst>
              <a:ext uri="{FF2B5EF4-FFF2-40B4-BE49-F238E27FC236}">
                <a16:creationId xmlns:a16="http://schemas.microsoft.com/office/drawing/2014/main" id="{406D6630-FAE2-FB83-A6EC-59062E979A12}"/>
              </a:ext>
            </a:extLst>
          </p:cNvPr>
          <p:cNvSpPr>
            <a:spLocks noGrp="1"/>
          </p:cNvSpPr>
          <p:nvPr>
            <p:ph type="sldNum" sz="quarter" idx="12"/>
          </p:nvPr>
        </p:nvSpPr>
        <p:spPr bwMode="auto">
          <a:xfrm>
            <a:off x="8139113" y="6216650"/>
            <a:ext cx="792162" cy="36671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457200" rtl="0" eaLnBrk="1" fontAlgn="base" hangingPunct="1">
              <a:spcBef>
                <a:spcPct val="0"/>
              </a:spcBef>
              <a:spcAft>
                <a:spcPct val="0"/>
              </a:spcAft>
              <a:defRPr sz="900" kern="1200">
                <a:solidFill>
                  <a:srgbClr val="696A6D"/>
                </a:solidFill>
                <a:latin typeface="Franklin Gothic Medium" panose="020B0603020102020204" pitchFamily="34" charset="0"/>
                <a:ea typeface="Franklin Gothic Medium" panose="020B0603020102020204" pitchFamily="34" charset="0"/>
                <a:cs typeface="Franklin Gothic Medium" panose="020B0603020102020204" pitchFamily="34" charset="0"/>
              </a:defRPr>
            </a:lvl1pPr>
            <a:lvl2pPr marL="4572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5pPr>
            <a:lvl6pPr marL="2286000" algn="l" defTabSz="914400" rtl="0" eaLnBrk="1" latinLnBrk="0" hangingPunct="1">
              <a:defRPr kern="1200">
                <a:solidFill>
                  <a:schemeClr val="tx1"/>
                </a:solidFill>
                <a:latin typeface="Franklin Gothic Book" panose="020B0503020102020204" pitchFamily="34" charset="0"/>
                <a:ea typeface="+mn-ea"/>
                <a:cs typeface="+mn-cs"/>
              </a:defRPr>
            </a:lvl6pPr>
            <a:lvl7pPr marL="2743200" algn="l" defTabSz="914400" rtl="0" eaLnBrk="1" latinLnBrk="0" hangingPunct="1">
              <a:defRPr kern="1200">
                <a:solidFill>
                  <a:schemeClr val="tx1"/>
                </a:solidFill>
                <a:latin typeface="Franklin Gothic Book" panose="020B0503020102020204" pitchFamily="34" charset="0"/>
                <a:ea typeface="+mn-ea"/>
                <a:cs typeface="+mn-cs"/>
              </a:defRPr>
            </a:lvl7pPr>
            <a:lvl8pPr marL="3200400" algn="l" defTabSz="914400" rtl="0" eaLnBrk="1" latinLnBrk="0" hangingPunct="1">
              <a:defRPr kern="1200">
                <a:solidFill>
                  <a:schemeClr val="tx1"/>
                </a:solidFill>
                <a:latin typeface="Franklin Gothic Book" panose="020B0503020102020204" pitchFamily="34" charset="0"/>
                <a:ea typeface="+mn-ea"/>
                <a:cs typeface="+mn-cs"/>
              </a:defRPr>
            </a:lvl8pPr>
            <a:lvl9pPr marL="3657600" algn="l" defTabSz="914400" rtl="0" eaLnBrk="1" latinLnBrk="0" hangingPunct="1">
              <a:defRPr kern="1200">
                <a:solidFill>
                  <a:schemeClr val="tx1"/>
                </a:solidFill>
                <a:latin typeface="Franklin Gothic Book" panose="020B0503020102020204" pitchFamily="34" charset="0"/>
                <a:ea typeface="+mn-ea"/>
                <a:cs typeface="+mn-cs"/>
              </a:defRPr>
            </a:lvl9pPr>
          </a:lstStyle>
          <a:p>
            <a:pPr>
              <a:spcAft>
                <a:spcPct val="0"/>
              </a:spcAft>
              <a:buClrTx/>
              <a:buSzTx/>
              <a:buFontTx/>
              <a:buNone/>
              <a:defRPr/>
            </a:pPr>
            <a:fld id="{DA8D7270-4B9F-45DD-8FA9-FFCC626AE418}" type="slidenum">
              <a:rPr lang="en-US" altLang="en-US" smtClean="0"/>
              <a:pPr>
                <a:spcAft>
                  <a:spcPct val="0"/>
                </a:spcAft>
                <a:buClrTx/>
                <a:buSzTx/>
                <a:buFontTx/>
                <a:buNone/>
                <a:defRPr/>
              </a:pPr>
              <a:t>42</a:t>
            </a:fld>
            <a:endParaRPr lang="en-US" altLang="en-US" sz="525">
              <a:solidFill>
                <a:schemeClr val="tx1"/>
              </a:solidFill>
            </a:endParaRPr>
          </a:p>
        </p:txBody>
      </p:sp>
      <p:sp>
        <p:nvSpPr>
          <p:cNvPr id="47108" name="Date Placeholder 3">
            <a:extLst>
              <a:ext uri="{FF2B5EF4-FFF2-40B4-BE49-F238E27FC236}">
                <a16:creationId xmlns:a16="http://schemas.microsoft.com/office/drawing/2014/main" id="{118E134D-279E-32F7-4315-E3F8D60FA062}"/>
              </a:ext>
            </a:extLst>
          </p:cNvPr>
          <p:cNvSpPr>
            <a:spLocks noGrp="1"/>
          </p:cNvSpPr>
          <p:nvPr>
            <p:ph type="dt" sz="quarter" idx="4294967295"/>
          </p:nvPr>
        </p:nvSpPr>
        <p:spPr bwMode="auto">
          <a:xfrm>
            <a:off x="1143000" y="5036344"/>
            <a:ext cx="1600200" cy="10001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Aft>
                <a:spcPts val="450"/>
              </a:spcAft>
              <a:buClr>
                <a:schemeClr val="accent1"/>
              </a:buClr>
              <a:buSzPct val="125000"/>
              <a:buFont typeface="Wingdings" panose="05000000000000000000" pitchFamily="2" charset="2"/>
              <a:buChar char="§"/>
              <a:defRPr sz="900">
                <a:solidFill>
                  <a:srgbClr val="696A6D"/>
                </a:solidFill>
                <a:latin typeface="Franklin Gothic Book" panose="020B0503020102020204" pitchFamily="34" charset="0"/>
                <a:ea typeface="Franklin Gothic Medium" panose="020B0603020102020204" pitchFamily="34" charset="0"/>
                <a:cs typeface="Franklin Gothic Medium" panose="020B0603020102020204" pitchFamily="34" charset="0"/>
              </a:defRPr>
            </a:lvl1pPr>
            <a:lvl2pPr marL="557213" indent="-214313">
              <a:spcAft>
                <a:spcPts val="450"/>
              </a:spcAft>
              <a:buClr>
                <a:srgbClr val="696A6D"/>
              </a:buClr>
              <a:buSzPct val="125000"/>
              <a:buFont typeface="Wingdings" panose="05000000000000000000" pitchFamily="2" charset="2"/>
              <a:buChar char="§"/>
              <a:defRPr sz="900">
                <a:solidFill>
                  <a:srgbClr val="696A6D"/>
                </a:solidFill>
                <a:latin typeface="Franklin Gothic Book" panose="020B0503020102020204" pitchFamily="34" charset="0"/>
                <a:ea typeface="Franklin Gothic Medium" panose="020B0603020102020204" pitchFamily="34" charset="0"/>
                <a:cs typeface="Franklin Gothic Medium" panose="020B0603020102020204" pitchFamily="34" charset="0"/>
              </a:defRPr>
            </a:lvl2pPr>
            <a:lvl3pPr marL="857250" indent="-171450">
              <a:spcAft>
                <a:spcPts val="450"/>
              </a:spcAft>
              <a:buFont typeface="AppleSymbols"/>
              <a:buChar char="⎻"/>
              <a:defRPr sz="900">
                <a:solidFill>
                  <a:srgbClr val="696A6D"/>
                </a:solidFill>
                <a:latin typeface="Franklin Gothic Book" panose="020B0503020102020204" pitchFamily="34" charset="0"/>
                <a:ea typeface="Franklin Gothic Medium" panose="020B0603020102020204" pitchFamily="34" charset="0"/>
                <a:cs typeface="Franklin Gothic Medium" panose="020B0603020102020204" pitchFamily="34" charset="0"/>
              </a:defRPr>
            </a:lvl3pPr>
            <a:lvl4pPr marL="1200150" indent="-171450">
              <a:spcBef>
                <a:spcPct val="20000"/>
              </a:spcBef>
              <a:buFont typeface="Arial" panose="020B0604020202020204" pitchFamily="34" charset="0"/>
              <a:buChar char="–"/>
              <a:defRPr sz="105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4pPr>
            <a:lvl5pPr marL="1543050" indent="-171450">
              <a:spcBef>
                <a:spcPct val="20000"/>
              </a:spcBef>
              <a:buFont typeface="Arial" panose="020B0604020202020204" pitchFamily="34" charset="0"/>
              <a:buChar char="»"/>
              <a:defRPr sz="105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5pPr>
            <a:lvl6pPr marL="1885950" indent="-171450" eaLnBrk="0" fontAlgn="base" hangingPunct="0">
              <a:spcBef>
                <a:spcPct val="20000"/>
              </a:spcBef>
              <a:spcAft>
                <a:spcPct val="0"/>
              </a:spcAft>
              <a:buFont typeface="Arial" panose="020B0604020202020204" pitchFamily="34" charset="0"/>
              <a:buChar char="»"/>
              <a:defRPr sz="105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6pPr>
            <a:lvl7pPr marL="2228850" indent="-171450" eaLnBrk="0" fontAlgn="base" hangingPunct="0">
              <a:spcBef>
                <a:spcPct val="20000"/>
              </a:spcBef>
              <a:spcAft>
                <a:spcPct val="0"/>
              </a:spcAft>
              <a:buFont typeface="Arial" panose="020B0604020202020204" pitchFamily="34" charset="0"/>
              <a:buChar char="»"/>
              <a:defRPr sz="105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7pPr>
            <a:lvl8pPr marL="2571750" indent="-171450" eaLnBrk="0" fontAlgn="base" hangingPunct="0">
              <a:spcBef>
                <a:spcPct val="20000"/>
              </a:spcBef>
              <a:spcAft>
                <a:spcPct val="0"/>
              </a:spcAft>
              <a:buFont typeface="Arial" panose="020B0604020202020204" pitchFamily="34" charset="0"/>
              <a:buChar char="»"/>
              <a:defRPr sz="105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8pPr>
            <a:lvl9pPr marL="2914650" indent="-171450" eaLnBrk="0" fontAlgn="base" hangingPunct="0">
              <a:spcBef>
                <a:spcPct val="20000"/>
              </a:spcBef>
              <a:spcAft>
                <a:spcPct val="0"/>
              </a:spcAft>
              <a:buFont typeface="Arial" panose="020B0604020202020204" pitchFamily="34" charset="0"/>
              <a:buChar char="»"/>
              <a:defRPr sz="105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9pPr>
          </a:lstStyle>
          <a:p>
            <a:pPr eaLnBrk="1" hangingPunct="1">
              <a:spcAft>
                <a:spcPct val="0"/>
              </a:spcAft>
              <a:buClrTx/>
              <a:buSzTx/>
              <a:buFontTx/>
              <a:buNone/>
            </a:pPr>
            <a:fld id="{2F8B6F71-AECA-47FE-82E8-9FC7A711D008}" type="datetime1">
              <a:rPr lang="en-US" altLang="en-US" sz="525">
                <a:solidFill>
                  <a:schemeClr val="tx1"/>
                </a:solidFill>
              </a:rPr>
              <a:pPr eaLnBrk="1" hangingPunct="1">
                <a:spcAft>
                  <a:spcPct val="0"/>
                </a:spcAft>
                <a:buClrTx/>
                <a:buSzTx/>
                <a:buFontTx/>
                <a:buNone/>
              </a:pPr>
              <a:t>4/10/2026</a:t>
            </a:fld>
            <a:endParaRPr lang="en-US" altLang="en-US" sz="525">
              <a:solidFill>
                <a:schemeClr val="tx1"/>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224AC3B8-22CE-63EE-C92B-1783001AF62E}"/>
              </a:ext>
            </a:extLst>
          </p:cNvPr>
          <p:cNvSpPr>
            <a:spLocks noGrp="1"/>
          </p:cNvSpPr>
          <p:nvPr>
            <p:ph type="title"/>
          </p:nvPr>
        </p:nvSpPr>
        <p:spPr/>
        <p:txBody>
          <a:bodyPr/>
          <a:lstStyle/>
          <a:p>
            <a:pPr eaLnBrk="1" hangingPunct="1">
              <a:defRPr/>
            </a:pPr>
            <a:r>
              <a:rPr lang="en-US" altLang="en-US" sz="3300" b="1" dirty="0">
                <a:latin typeface="+mn-lt"/>
              </a:rPr>
              <a:t>Case # 1</a:t>
            </a:r>
          </a:p>
        </p:txBody>
      </p:sp>
      <p:sp>
        <p:nvSpPr>
          <p:cNvPr id="22531" name="Content Placeholder 2">
            <a:extLst>
              <a:ext uri="{FF2B5EF4-FFF2-40B4-BE49-F238E27FC236}">
                <a16:creationId xmlns:a16="http://schemas.microsoft.com/office/drawing/2014/main" id="{B620113B-1B95-807B-BDAC-2064580880EE}"/>
              </a:ext>
            </a:extLst>
          </p:cNvPr>
          <p:cNvSpPr>
            <a:spLocks noGrp="1"/>
          </p:cNvSpPr>
          <p:nvPr>
            <p:ph type="body" sz="quarter" idx="11"/>
          </p:nvPr>
        </p:nvSpPr>
        <p:spPr>
          <a:xfrm>
            <a:off x="1902619" y="1603772"/>
            <a:ext cx="5350669" cy="3232547"/>
          </a:xfrm>
        </p:spPr>
        <p:txBody>
          <a:bodyPr/>
          <a:lstStyle/>
          <a:p>
            <a:pPr marL="171450" indent="-171450">
              <a:defRPr/>
            </a:pPr>
            <a:r>
              <a:rPr lang="en-US" altLang="en-US" sz="1800" dirty="0">
                <a:solidFill>
                  <a:schemeClr val="tx1"/>
                </a:solidFill>
              </a:rPr>
              <a:t>56 </a:t>
            </a:r>
            <a:r>
              <a:rPr lang="en-US" altLang="en-US" sz="1800" dirty="0" err="1">
                <a:solidFill>
                  <a:schemeClr val="tx1"/>
                </a:solidFill>
              </a:rPr>
              <a:t>yo</a:t>
            </a:r>
            <a:r>
              <a:rPr lang="en-US" altLang="en-US" sz="1800" dirty="0">
                <a:solidFill>
                  <a:schemeClr val="tx1"/>
                </a:solidFill>
              </a:rPr>
              <a:t> white male with </a:t>
            </a:r>
            <a:r>
              <a:rPr lang="en-US" altLang="en-US" sz="1800" b="1" u="sng" dirty="0">
                <a:solidFill>
                  <a:srgbClr val="FFC000"/>
                </a:solidFill>
              </a:rPr>
              <a:t>HeartMate 2</a:t>
            </a:r>
            <a:r>
              <a:rPr lang="en-US" altLang="en-US" sz="1800" b="1" u="sng" dirty="0">
                <a:solidFill>
                  <a:srgbClr val="FE8002"/>
                </a:solidFill>
              </a:rPr>
              <a:t> </a:t>
            </a:r>
            <a:r>
              <a:rPr lang="en-US" altLang="en-US" sz="1800" dirty="0">
                <a:solidFill>
                  <a:schemeClr val="tx1"/>
                </a:solidFill>
              </a:rPr>
              <a:t>LVAD is biking when he starts to c/o fatigue, intermittent lightheadedness.</a:t>
            </a:r>
          </a:p>
          <a:p>
            <a:pPr marL="171450" indent="-171450">
              <a:defRPr/>
            </a:pPr>
            <a:r>
              <a:rPr lang="en-US" altLang="en-US" sz="1800" dirty="0">
                <a:solidFill>
                  <a:schemeClr val="tx1"/>
                </a:solidFill>
              </a:rPr>
              <a:t>During assessment patient becomes unresponsive with red heart continuous tone alarm</a:t>
            </a:r>
          </a:p>
          <a:p>
            <a:pPr marL="0" indent="0">
              <a:buNone/>
              <a:defRPr/>
            </a:pPr>
            <a:endParaRPr lang="en-US" altLang="en-US" dirty="0">
              <a:solidFill>
                <a:schemeClr val="tx1"/>
              </a:solidFill>
            </a:endParaRPr>
          </a:p>
          <a:p>
            <a:pPr lvl="1" eaLnBrk="1" hangingPunct="1">
              <a:defRPr/>
            </a:pPr>
            <a:r>
              <a:rPr lang="en-US" altLang="en-US" sz="3300" b="1" dirty="0">
                <a:solidFill>
                  <a:schemeClr val="tx1"/>
                </a:solidFill>
              </a:rPr>
              <a:t>WHAT DO YOU DO?</a:t>
            </a:r>
          </a:p>
        </p:txBody>
      </p:sp>
      <p:pic>
        <p:nvPicPr>
          <p:cNvPr id="48132" name="Picture 2">
            <a:extLst>
              <a:ext uri="{FF2B5EF4-FFF2-40B4-BE49-F238E27FC236}">
                <a16:creationId xmlns:a16="http://schemas.microsoft.com/office/drawing/2014/main" id="{34A7D7C4-571B-19FF-BFCC-6E259E5F90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73839" y="3958465"/>
            <a:ext cx="809625" cy="651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Content Placeholder 2">
            <a:extLst>
              <a:ext uri="{FF2B5EF4-FFF2-40B4-BE49-F238E27FC236}">
                <a16:creationId xmlns:a16="http://schemas.microsoft.com/office/drawing/2014/main" id="{1370E966-4E12-A430-BC33-EF8543CDC294}"/>
              </a:ext>
            </a:extLst>
          </p:cNvPr>
          <p:cNvSpPr>
            <a:spLocks noGrp="1"/>
          </p:cNvSpPr>
          <p:nvPr>
            <p:ph type="body" sz="quarter" idx="11"/>
          </p:nvPr>
        </p:nvSpPr>
        <p:spPr>
          <a:xfrm>
            <a:off x="1902619" y="1271588"/>
            <a:ext cx="5350669" cy="2493169"/>
          </a:xfrm>
        </p:spPr>
        <p:txBody>
          <a:bodyPr/>
          <a:lstStyle/>
          <a:p>
            <a:pPr marL="102394" indent="-102394">
              <a:spcBef>
                <a:spcPct val="0"/>
              </a:spcBef>
            </a:pPr>
            <a:r>
              <a:rPr lang="en-US" altLang="en-US" sz="2100" dirty="0">
                <a:solidFill>
                  <a:schemeClr val="tx1"/>
                </a:solidFill>
                <a:ea typeface="Franklin Gothic Medium" panose="020B0603020102020204" pitchFamily="34" charset="0"/>
                <a:cs typeface="Franklin Gothic Medium" panose="020B0603020102020204" pitchFamily="34" charset="0"/>
              </a:rPr>
              <a:t>ASSESS Patient</a:t>
            </a:r>
          </a:p>
          <a:p>
            <a:pPr marL="239316" lvl="1" indent="-102394">
              <a:spcBef>
                <a:spcPct val="0"/>
              </a:spcBef>
            </a:pPr>
            <a:r>
              <a:rPr lang="en-US" altLang="en-US" sz="2100" dirty="0">
                <a:solidFill>
                  <a:schemeClr val="tx1"/>
                </a:solidFill>
                <a:ea typeface="Franklin Gothic Medium" panose="020B0603020102020204" pitchFamily="34" charset="0"/>
                <a:cs typeface="Franklin Gothic Medium" panose="020B0603020102020204" pitchFamily="34" charset="0"/>
              </a:rPr>
              <a:t>Rhythm</a:t>
            </a:r>
          </a:p>
          <a:p>
            <a:pPr marL="239316" lvl="1" indent="-102394">
              <a:spcBef>
                <a:spcPct val="0"/>
              </a:spcBef>
            </a:pPr>
            <a:r>
              <a:rPr lang="en-US" altLang="en-US" sz="2100" dirty="0">
                <a:solidFill>
                  <a:schemeClr val="tx1"/>
                </a:solidFill>
                <a:ea typeface="Franklin Gothic Medium" panose="020B0603020102020204" pitchFamily="34" charset="0"/>
                <a:cs typeface="Franklin Gothic Medium" panose="020B0603020102020204" pitchFamily="34" charset="0"/>
              </a:rPr>
              <a:t>Pocket Controller indicator light</a:t>
            </a:r>
          </a:p>
          <a:p>
            <a:pPr marL="239316" lvl="1" indent="-102394">
              <a:spcBef>
                <a:spcPct val="0"/>
              </a:spcBef>
            </a:pPr>
            <a:r>
              <a:rPr lang="en-US" altLang="en-US" sz="2100" dirty="0">
                <a:solidFill>
                  <a:schemeClr val="tx1"/>
                </a:solidFill>
                <a:ea typeface="Franklin Gothic Medium" panose="020B0603020102020204" pitchFamily="34" charset="0"/>
                <a:cs typeface="Franklin Gothic Medium" panose="020B0603020102020204" pitchFamily="34" charset="0"/>
              </a:rPr>
              <a:t>LISTEN “VAD hum”</a:t>
            </a:r>
          </a:p>
          <a:p>
            <a:pPr marL="239316" lvl="1" indent="-102394">
              <a:spcBef>
                <a:spcPct val="0"/>
              </a:spcBef>
            </a:pPr>
            <a:r>
              <a:rPr lang="en-US" altLang="en-US" sz="2100" dirty="0">
                <a:solidFill>
                  <a:schemeClr val="tx1"/>
                </a:solidFill>
                <a:ea typeface="Franklin Gothic Medium" panose="020B0603020102020204" pitchFamily="34" charset="0"/>
                <a:cs typeface="Franklin Gothic Medium" panose="020B0603020102020204" pitchFamily="34" charset="0"/>
              </a:rPr>
              <a:t>Vital Signs – Doppler MAP</a:t>
            </a:r>
          </a:p>
          <a:p>
            <a:pPr marL="239316" lvl="1" indent="-102394">
              <a:spcBef>
                <a:spcPct val="0"/>
              </a:spcBef>
            </a:pPr>
            <a:r>
              <a:rPr lang="en-US" altLang="en-US" sz="2100" dirty="0">
                <a:solidFill>
                  <a:schemeClr val="tx1"/>
                </a:solidFill>
                <a:ea typeface="Franklin Gothic Medium" panose="020B0603020102020204" pitchFamily="34" charset="0"/>
                <a:cs typeface="Franklin Gothic Medium" panose="020B0603020102020204" pitchFamily="34" charset="0"/>
              </a:rPr>
              <a:t>LOOK – at all connections </a:t>
            </a:r>
            <a:r>
              <a:rPr lang="en-US" altLang="en-US" sz="2100" dirty="0">
                <a:ea typeface="Franklin Gothic Medium" panose="020B0603020102020204" pitchFamily="34" charset="0"/>
                <a:cs typeface="Franklin Gothic Medium" panose="020B0603020102020204" pitchFamily="34" charset="0"/>
              </a:rPr>
              <a:t>– </a:t>
            </a:r>
            <a:r>
              <a:rPr lang="en-US" altLang="en-US" sz="2100" dirty="0">
                <a:solidFill>
                  <a:schemeClr val="tx1"/>
                </a:solidFill>
                <a:ea typeface="Franklin Gothic Medium" panose="020B0603020102020204" pitchFamily="34" charset="0"/>
                <a:cs typeface="Franklin Gothic Medium" panose="020B0603020102020204" pitchFamily="34" charset="0"/>
              </a:rPr>
              <a:t>driveline and power sources</a:t>
            </a:r>
          </a:p>
        </p:txBody>
      </p:sp>
      <p:pic>
        <p:nvPicPr>
          <p:cNvPr id="49155" name="Picture 2" descr="C:\Users\abaumberger\Documents\Pocket Controller\manuals\IFU Graphics\green pump running symbol.jpg">
            <a:extLst>
              <a:ext uri="{FF2B5EF4-FFF2-40B4-BE49-F238E27FC236}">
                <a16:creationId xmlns:a16="http://schemas.microsoft.com/office/drawing/2014/main" id="{39659AB8-723A-16EE-E6EB-363FD0BE02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6735" y="1956197"/>
            <a:ext cx="384572" cy="3798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Content Placeholder 2">
            <a:extLst>
              <a:ext uri="{FF2B5EF4-FFF2-40B4-BE49-F238E27FC236}">
                <a16:creationId xmlns:a16="http://schemas.microsoft.com/office/drawing/2014/main" id="{0E58DC90-6BEF-D477-BC28-F9C3FCBA4294}"/>
              </a:ext>
            </a:extLst>
          </p:cNvPr>
          <p:cNvSpPr>
            <a:spLocks noGrp="1"/>
          </p:cNvSpPr>
          <p:nvPr>
            <p:ph type="body" sz="quarter" idx="11"/>
          </p:nvPr>
        </p:nvSpPr>
        <p:spPr>
          <a:xfrm>
            <a:off x="1902619" y="1042988"/>
            <a:ext cx="4955381" cy="3793331"/>
          </a:xfrm>
        </p:spPr>
        <p:txBody>
          <a:bodyPr>
            <a:normAutofit lnSpcReduction="10000"/>
          </a:bodyPr>
          <a:lstStyle/>
          <a:p>
            <a:pPr marL="171450" indent="-171450">
              <a:defRPr/>
            </a:pPr>
            <a:r>
              <a:rPr lang="en-US" altLang="en-US" sz="1500" b="1" dirty="0">
                <a:solidFill>
                  <a:schemeClr val="tx1"/>
                </a:solidFill>
              </a:rPr>
              <a:t>ASSESS Patient</a:t>
            </a:r>
          </a:p>
          <a:p>
            <a:pPr marL="342900" lvl="1" indent="-171450">
              <a:defRPr/>
            </a:pPr>
            <a:r>
              <a:rPr lang="en-US" altLang="en-US" sz="1500" dirty="0">
                <a:solidFill>
                  <a:schemeClr val="tx1"/>
                </a:solidFill>
              </a:rPr>
              <a:t>Rhythm</a:t>
            </a:r>
            <a:r>
              <a:rPr lang="en-US" altLang="en-US" sz="1500" dirty="0"/>
              <a:t> </a:t>
            </a:r>
            <a:r>
              <a:rPr lang="en-US" altLang="en-US" sz="1500" dirty="0">
                <a:solidFill>
                  <a:srgbClr val="FF0000"/>
                </a:solidFill>
              </a:rPr>
              <a:t>NSR</a:t>
            </a:r>
          </a:p>
          <a:p>
            <a:pPr marL="342900" lvl="1" indent="-171450">
              <a:defRPr/>
            </a:pPr>
            <a:r>
              <a:rPr lang="en-US" altLang="en-US" sz="1500" dirty="0">
                <a:solidFill>
                  <a:schemeClr val="tx1"/>
                </a:solidFill>
              </a:rPr>
              <a:t>Pocket Controller </a:t>
            </a:r>
            <a:r>
              <a:rPr lang="en-US" altLang="en-US" sz="1500" dirty="0">
                <a:solidFill>
                  <a:srgbClr val="FF0000"/>
                </a:solidFill>
              </a:rPr>
              <a:t>– indicator light is not on </a:t>
            </a:r>
          </a:p>
          <a:p>
            <a:pPr marL="342900" lvl="1" indent="-171450">
              <a:defRPr/>
            </a:pPr>
            <a:r>
              <a:rPr lang="en-US" altLang="en-US" sz="1500" dirty="0">
                <a:solidFill>
                  <a:schemeClr val="tx1"/>
                </a:solidFill>
              </a:rPr>
              <a:t>LISTEN “VAD hum”</a:t>
            </a:r>
            <a:r>
              <a:rPr lang="en-US" altLang="en-US" sz="1500" dirty="0"/>
              <a:t> </a:t>
            </a:r>
            <a:r>
              <a:rPr lang="en-US" altLang="en-US" sz="1500" dirty="0">
                <a:solidFill>
                  <a:srgbClr val="FF0000"/>
                </a:solidFill>
              </a:rPr>
              <a:t>NOT PRESENT</a:t>
            </a:r>
          </a:p>
          <a:p>
            <a:pPr marL="342900" lvl="1" indent="-171450">
              <a:defRPr/>
            </a:pPr>
            <a:r>
              <a:rPr lang="en-US" altLang="en-US" sz="1500" dirty="0">
                <a:solidFill>
                  <a:schemeClr val="tx1"/>
                </a:solidFill>
              </a:rPr>
              <a:t>Vital Signs – Doppler MAP </a:t>
            </a:r>
            <a:r>
              <a:rPr lang="en-US" altLang="en-US" sz="1500" dirty="0">
                <a:solidFill>
                  <a:srgbClr val="FF0000"/>
                </a:solidFill>
              </a:rPr>
              <a:t>NO DOPPLER FLOW</a:t>
            </a:r>
          </a:p>
          <a:p>
            <a:pPr marL="342900" lvl="1" indent="-171450">
              <a:defRPr/>
            </a:pPr>
            <a:r>
              <a:rPr lang="en-US" altLang="en-US" sz="1500" dirty="0">
                <a:solidFill>
                  <a:schemeClr val="tx1"/>
                </a:solidFill>
              </a:rPr>
              <a:t>LOOK – at all connections – driveline and power sources </a:t>
            </a:r>
            <a:r>
              <a:rPr lang="en-US" altLang="en-US" sz="1500" dirty="0">
                <a:solidFill>
                  <a:srgbClr val="FF0000"/>
                </a:solidFill>
              </a:rPr>
              <a:t>EVERYTHING IS CONNECTED</a:t>
            </a:r>
          </a:p>
          <a:p>
            <a:pPr marL="342900" lvl="1" indent="-171450">
              <a:defRPr/>
            </a:pPr>
            <a:r>
              <a:rPr lang="en-US" altLang="en-US" sz="1500" b="1" dirty="0">
                <a:solidFill>
                  <a:schemeClr val="tx1"/>
                </a:solidFill>
              </a:rPr>
              <a:t>WHAT NEXT </a:t>
            </a:r>
            <a:r>
              <a:rPr lang="en-US" altLang="en-US" sz="1500" dirty="0">
                <a:solidFill>
                  <a:srgbClr val="FF0000"/>
                </a:solidFill>
              </a:rPr>
              <a:t>–Utilize field guide - if  system controller has not been changed then change system controller, you should be in contact with implanting VAD facility, </a:t>
            </a:r>
            <a:r>
              <a:rPr lang="en-US" altLang="en-US" sz="1500" b="1" dirty="0">
                <a:solidFill>
                  <a:srgbClr val="FF0000"/>
                </a:solidFill>
              </a:rPr>
              <a:t>ACLS – intubate, compressions and medications as needed</a:t>
            </a:r>
          </a:p>
          <a:p>
            <a:pPr marL="342900" lvl="1" indent="-171450">
              <a:defRPr/>
            </a:pPr>
            <a:r>
              <a:rPr lang="en-US" altLang="en-US" sz="1500" dirty="0">
                <a:solidFill>
                  <a:schemeClr val="tx1"/>
                </a:solidFill>
              </a:rPr>
              <a:t>Concern: if VAD has stopped for any length of time about restarting for clot-but </a:t>
            </a:r>
            <a:r>
              <a:rPr lang="en-US" altLang="en-US" sz="1500" b="1" u="sng" dirty="0">
                <a:solidFill>
                  <a:schemeClr val="tx1"/>
                </a:solidFill>
              </a:rPr>
              <a:t>ALWAYS attempt to restart the pump if it isn’t running</a:t>
            </a:r>
            <a:r>
              <a:rPr lang="en-US" altLang="en-US" sz="1500" b="1" u="sng" dirty="0"/>
              <a:t>.</a:t>
            </a:r>
          </a:p>
          <a:p>
            <a:pPr marL="342900" lvl="1" indent="0">
              <a:buNone/>
              <a:defRPr/>
            </a:pPr>
            <a:endParaRPr lang="en-US" altLang="en-US" b="1" u="sng" dirty="0">
              <a:solidFill>
                <a:srgbClr val="FF0000"/>
              </a:solidFill>
            </a:endParaRPr>
          </a:p>
        </p:txBody>
      </p:sp>
      <p:pic>
        <p:nvPicPr>
          <p:cNvPr id="50179" name="Picture 2">
            <a:extLst>
              <a:ext uri="{FF2B5EF4-FFF2-40B4-BE49-F238E27FC236}">
                <a16:creationId xmlns:a16="http://schemas.microsoft.com/office/drawing/2014/main" id="{650E0F79-AB77-74B1-195E-349C636E11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4576" y="1637110"/>
            <a:ext cx="670322" cy="554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C1E0CD45-E7EB-3EDF-967B-C33FA3735C10}"/>
              </a:ext>
            </a:extLst>
          </p:cNvPr>
          <p:cNvSpPr>
            <a:spLocks noGrp="1"/>
          </p:cNvSpPr>
          <p:nvPr>
            <p:ph type="title"/>
          </p:nvPr>
        </p:nvSpPr>
        <p:spPr/>
        <p:txBody>
          <a:bodyPr/>
          <a:lstStyle/>
          <a:p>
            <a:pPr eaLnBrk="1" hangingPunct="1">
              <a:defRPr/>
            </a:pPr>
            <a:r>
              <a:rPr lang="en-US" altLang="en-US" sz="3300" b="1" dirty="0">
                <a:latin typeface="+mn-lt"/>
              </a:rPr>
              <a:t>VAD Malfunction</a:t>
            </a:r>
            <a:br>
              <a:rPr lang="en-US" altLang="en-US" sz="3300" dirty="0">
                <a:solidFill>
                  <a:schemeClr val="tx1"/>
                </a:solidFill>
              </a:rPr>
            </a:br>
            <a:endParaRPr lang="en-US" altLang="en-US" sz="3300" dirty="0">
              <a:solidFill>
                <a:schemeClr val="tx1"/>
              </a:solidFill>
            </a:endParaRPr>
          </a:p>
        </p:txBody>
      </p:sp>
      <p:sp>
        <p:nvSpPr>
          <p:cNvPr id="51203" name="Content Placeholder 2">
            <a:extLst>
              <a:ext uri="{FF2B5EF4-FFF2-40B4-BE49-F238E27FC236}">
                <a16:creationId xmlns:a16="http://schemas.microsoft.com/office/drawing/2014/main" id="{4CBD81EB-0D56-95B5-AD44-D78FF7865A87}"/>
              </a:ext>
            </a:extLst>
          </p:cNvPr>
          <p:cNvSpPr>
            <a:spLocks noGrp="1"/>
          </p:cNvSpPr>
          <p:nvPr>
            <p:ph type="body" sz="quarter" idx="11"/>
          </p:nvPr>
        </p:nvSpPr>
        <p:spPr>
          <a:xfrm>
            <a:off x="1902619" y="1603773"/>
            <a:ext cx="5350669" cy="2039540"/>
          </a:xfrm>
        </p:spPr>
        <p:txBody>
          <a:bodyPr/>
          <a:lstStyle/>
          <a:p>
            <a:pPr marL="257175" lvl="1" indent="-171450">
              <a:spcBef>
                <a:spcPct val="0"/>
              </a:spcBef>
            </a:pPr>
            <a:r>
              <a:rPr lang="en-US" altLang="en-US" sz="1800" dirty="0">
                <a:solidFill>
                  <a:schemeClr val="tx1"/>
                </a:solidFill>
                <a:ea typeface="Franklin Gothic Medium" panose="020B0603020102020204" pitchFamily="34" charset="0"/>
                <a:cs typeface="Franklin Gothic Medium" panose="020B0603020102020204" pitchFamily="34" charset="0"/>
              </a:rPr>
              <a:t>When controller changed, pump DID restart</a:t>
            </a:r>
          </a:p>
          <a:p>
            <a:pPr marL="257175" lvl="1" indent="-171450">
              <a:spcBef>
                <a:spcPct val="0"/>
              </a:spcBef>
            </a:pPr>
            <a:r>
              <a:rPr lang="en-US" altLang="en-US" sz="1800" dirty="0">
                <a:solidFill>
                  <a:schemeClr val="tx1"/>
                </a:solidFill>
                <a:ea typeface="Franklin Gothic Medium" panose="020B0603020102020204" pitchFamily="34" charset="0"/>
                <a:cs typeface="Franklin Gothic Medium" panose="020B0603020102020204" pitchFamily="34" charset="0"/>
              </a:rPr>
              <a:t>Keep patient on battery until assessment at implanting center can be completed </a:t>
            </a:r>
          </a:p>
          <a:p>
            <a:pPr marL="257175" lvl="1" indent="-171450">
              <a:spcBef>
                <a:spcPct val="0"/>
              </a:spcBef>
            </a:pPr>
            <a:r>
              <a:rPr lang="en-US" altLang="en-US" sz="1800" dirty="0">
                <a:solidFill>
                  <a:schemeClr val="tx1"/>
                </a:solidFill>
                <a:ea typeface="Franklin Gothic Medium" panose="020B0603020102020204" pitchFamily="34" charset="0"/>
                <a:cs typeface="Franklin Gothic Medium" panose="020B0603020102020204" pitchFamily="34" charset="0"/>
              </a:rPr>
              <a:t>MAP 80, pulse present</a:t>
            </a:r>
          </a:p>
          <a:p>
            <a:pPr marL="257175" lvl="1" indent="-171450">
              <a:spcBef>
                <a:spcPct val="0"/>
              </a:spcBef>
            </a:pPr>
            <a:r>
              <a:rPr lang="en-US" altLang="en-US" sz="1800" dirty="0">
                <a:solidFill>
                  <a:schemeClr val="tx1"/>
                </a:solidFill>
                <a:ea typeface="Franklin Gothic Medium" panose="020B0603020102020204" pitchFamily="34" charset="0"/>
                <a:cs typeface="Franklin Gothic Medium" panose="020B0603020102020204" pitchFamily="34" charset="0"/>
              </a:rPr>
              <a:t>Patient alert and oriented, extubated few hours later</a:t>
            </a:r>
          </a:p>
          <a:p>
            <a:pPr marL="257175" lvl="1" indent="-171450">
              <a:spcBef>
                <a:spcPct val="0"/>
              </a:spcBef>
            </a:pPr>
            <a:r>
              <a:rPr lang="en-US" altLang="en-US" sz="1800" dirty="0">
                <a:solidFill>
                  <a:schemeClr val="tx1"/>
                </a:solidFill>
                <a:ea typeface="Franklin Gothic Medium" panose="020B0603020102020204" pitchFamily="34" charset="0"/>
                <a:cs typeface="Franklin Gothic Medium" panose="020B0603020102020204" pitchFamily="34" charset="0"/>
              </a:rPr>
              <a:t>Patient found to have a driveline fracture and pump replaced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Content Placeholder 5">
            <a:extLst>
              <a:ext uri="{FF2B5EF4-FFF2-40B4-BE49-F238E27FC236}">
                <a16:creationId xmlns:a16="http://schemas.microsoft.com/office/drawing/2014/main" id="{07EEB3E0-6693-0744-30DB-4A8FC5F93DE9}"/>
              </a:ext>
            </a:extLst>
          </p:cNvPr>
          <p:cNvPicPr>
            <a:picLocks noGrp="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1741885" y="914401"/>
            <a:ext cx="2892028" cy="4012406"/>
          </a:xfrm>
        </p:spPr>
      </p:pic>
      <p:pic>
        <p:nvPicPr>
          <p:cNvPr id="52227" name="Picture 6">
            <a:extLst>
              <a:ext uri="{FF2B5EF4-FFF2-40B4-BE49-F238E27FC236}">
                <a16:creationId xmlns:a16="http://schemas.microsoft.com/office/drawing/2014/main" id="{D898CD3C-F9E8-8559-C37E-700A0D2850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35128" y="914400"/>
            <a:ext cx="2937272" cy="4092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Oval 7">
            <a:extLst>
              <a:ext uri="{FF2B5EF4-FFF2-40B4-BE49-F238E27FC236}">
                <a16:creationId xmlns:a16="http://schemas.microsoft.com/office/drawing/2014/main" id="{57DA8B16-79A2-78A8-CEB8-899364D52464}"/>
              </a:ext>
            </a:extLst>
          </p:cNvPr>
          <p:cNvSpPr/>
          <p:nvPr/>
        </p:nvSpPr>
        <p:spPr>
          <a:xfrm>
            <a:off x="6778229" y="2514600"/>
            <a:ext cx="606028" cy="559594"/>
          </a:xfrm>
          <a:prstGeom prst="ellipse">
            <a:avLst/>
          </a:prstGeom>
          <a:noFill/>
          <a:ln cmpd="thickThi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9" name="Rectangle 8">
            <a:extLst>
              <a:ext uri="{FF2B5EF4-FFF2-40B4-BE49-F238E27FC236}">
                <a16:creationId xmlns:a16="http://schemas.microsoft.com/office/drawing/2014/main" id="{D223A296-C384-FAC0-1DDF-BC1BFB3A11B7}"/>
              </a:ext>
            </a:extLst>
          </p:cNvPr>
          <p:cNvSpPr/>
          <p:nvPr/>
        </p:nvSpPr>
        <p:spPr>
          <a:xfrm>
            <a:off x="1741885" y="933450"/>
            <a:ext cx="729853" cy="3571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0" name="Rectangle 9">
            <a:extLst>
              <a:ext uri="{FF2B5EF4-FFF2-40B4-BE49-F238E27FC236}">
                <a16:creationId xmlns:a16="http://schemas.microsoft.com/office/drawing/2014/main" id="{BC4BF9C3-43F9-F999-0549-EAB44F543057}"/>
              </a:ext>
            </a:extLst>
          </p:cNvPr>
          <p:cNvSpPr/>
          <p:nvPr/>
        </p:nvSpPr>
        <p:spPr>
          <a:xfrm>
            <a:off x="4835128" y="940594"/>
            <a:ext cx="765572" cy="3429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Content Placeholder 5" descr="K:\store\Dept\Regulatory\RPA\HMII Clinical Trial\Methodist Indy\COMP#64650 VAD-8109\DSC05797.JPG">
            <a:extLst>
              <a:ext uri="{FF2B5EF4-FFF2-40B4-BE49-F238E27FC236}">
                <a16:creationId xmlns:a16="http://schemas.microsoft.com/office/drawing/2014/main" id="{C8497378-9820-E4C7-B8CA-A7F5C70019E8}"/>
              </a:ext>
            </a:extLst>
          </p:cNvPr>
          <p:cNvPicPr>
            <a:picLocks noGrp="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2686051" y="338137"/>
            <a:ext cx="3631406" cy="2425304"/>
          </a:xfrm>
        </p:spPr>
      </p:pic>
      <p:pic>
        <p:nvPicPr>
          <p:cNvPr id="53251" name="Picture 6" descr="K:\store\Dept\Regulatory\RPA\HMII Clinical Trial\Methodist Indy\COMP#64650 VAD-8109\DSC05803.JPG">
            <a:extLst>
              <a:ext uri="{FF2B5EF4-FFF2-40B4-BE49-F238E27FC236}">
                <a16:creationId xmlns:a16="http://schemas.microsoft.com/office/drawing/2014/main" id="{2AD0EFA7-CE96-5C31-6FE4-0AA5F2EF69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9966" y="3086100"/>
            <a:ext cx="2216944" cy="1475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2" name="Picture 7" descr="K:\store\Dept\Regulatory\RPA\HMII Clinical Trial\Methodist Indy\COMP#64650 VAD-8109\DSC09761.JPG">
            <a:extLst>
              <a:ext uri="{FF2B5EF4-FFF2-40B4-BE49-F238E27FC236}">
                <a16:creationId xmlns:a16="http://schemas.microsoft.com/office/drawing/2014/main" id="{07F67BF7-8E2B-DA0B-3365-8C45E456B6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2494" y="3086101"/>
            <a:ext cx="2225279" cy="14799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Content Placeholder 5" descr="K:\store\Dept\Regulatory\RPA\HMII Clinical Trial\Methodist Indy\COMP#64650 VAD-8109\DSC09750.JPG">
            <a:extLst>
              <a:ext uri="{FF2B5EF4-FFF2-40B4-BE49-F238E27FC236}">
                <a16:creationId xmlns:a16="http://schemas.microsoft.com/office/drawing/2014/main" id="{1B0F60E8-9D76-8B77-CB97-E25542E668B3}"/>
              </a:ext>
            </a:extLst>
          </p:cNvPr>
          <p:cNvPicPr>
            <a:picLocks noGrp="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2614613" y="353616"/>
            <a:ext cx="4457700" cy="2752725"/>
          </a:xfrm>
        </p:spPr>
      </p:pic>
      <p:pic>
        <p:nvPicPr>
          <p:cNvPr id="54275" name="Picture 6" descr="K:\store\Dept\Regulatory\RPA\HMII Clinical Trial\Methodist Indy\COMP#64650 VAD-8109\DSC09769.JPG">
            <a:extLst>
              <a:ext uri="{FF2B5EF4-FFF2-40B4-BE49-F238E27FC236}">
                <a16:creationId xmlns:a16="http://schemas.microsoft.com/office/drawing/2014/main" id="{E4D515AB-B60B-B7B9-A482-58F9AD8B10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87141" y="3246835"/>
            <a:ext cx="2216944" cy="146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6" name="Picture 7" descr="K:\store\Dept\Regulatory\RPA\HMII Clinical Trial\Methodist Indy\COMP#64650 VAD-8109\DSC09775.JPG">
            <a:extLst>
              <a:ext uri="{FF2B5EF4-FFF2-40B4-BE49-F238E27FC236}">
                <a16:creationId xmlns:a16="http://schemas.microsoft.com/office/drawing/2014/main" id="{2218F197-217D-25A1-18FB-9727DDBB1F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62500" y="3246835"/>
            <a:ext cx="2225279" cy="1472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3339B-C435-195E-5234-421A8EBF0C2C}"/>
              </a:ext>
            </a:extLst>
          </p:cNvPr>
          <p:cNvSpPr>
            <a:spLocks noGrp="1"/>
          </p:cNvSpPr>
          <p:nvPr>
            <p:ph type="title"/>
          </p:nvPr>
        </p:nvSpPr>
        <p:spPr/>
        <p:txBody>
          <a:bodyPr/>
          <a:lstStyle/>
          <a:p>
            <a:endParaRPr lang="en-US"/>
          </a:p>
        </p:txBody>
      </p:sp>
      <p:sp>
        <p:nvSpPr>
          <p:cNvPr id="3" name="Slide Number Placeholder 2">
            <a:extLst>
              <a:ext uri="{FF2B5EF4-FFF2-40B4-BE49-F238E27FC236}">
                <a16:creationId xmlns:a16="http://schemas.microsoft.com/office/drawing/2014/main" id="{EE4136A2-1189-D9FD-C884-0E7B558A0BE2}"/>
              </a:ext>
            </a:extLst>
          </p:cNvPr>
          <p:cNvSpPr>
            <a:spLocks noGrp="1"/>
          </p:cNvSpPr>
          <p:nvPr>
            <p:ph type="sldNum" sz="quarter" idx="10"/>
          </p:nvPr>
        </p:nvSpPr>
        <p:spPr/>
        <p:txBody>
          <a:bodyPr/>
          <a:lstStyle/>
          <a:p>
            <a:fld id="{4572941C-6974-BE4E-9E84-DF4E3BF99134}" type="slidenum">
              <a:rPr lang="en-US" altLang="x-none" smtClean="0"/>
              <a:pPr/>
              <a:t>5</a:t>
            </a:fld>
            <a:endParaRPr lang="en-US" altLang="x-none" dirty="0"/>
          </a:p>
        </p:txBody>
      </p:sp>
      <p:sp>
        <p:nvSpPr>
          <p:cNvPr id="4" name="Text Placeholder 3">
            <a:extLst>
              <a:ext uri="{FF2B5EF4-FFF2-40B4-BE49-F238E27FC236}">
                <a16:creationId xmlns:a16="http://schemas.microsoft.com/office/drawing/2014/main" id="{ECE6C408-698A-CE05-23C0-0802DD5AE938}"/>
              </a:ext>
            </a:extLst>
          </p:cNvPr>
          <p:cNvSpPr>
            <a:spLocks noGrp="1"/>
          </p:cNvSpPr>
          <p:nvPr>
            <p:ph type="body" sz="quarter" idx="11"/>
          </p:nvPr>
        </p:nvSpPr>
        <p:spPr/>
        <p:txBody>
          <a:bodyPr/>
          <a:lstStyle/>
          <a:p>
            <a:endParaRPr lang="en-US"/>
          </a:p>
        </p:txBody>
      </p:sp>
      <p:pic>
        <p:nvPicPr>
          <p:cNvPr id="6" name="Picture 5">
            <a:extLst>
              <a:ext uri="{FF2B5EF4-FFF2-40B4-BE49-F238E27FC236}">
                <a16:creationId xmlns:a16="http://schemas.microsoft.com/office/drawing/2014/main" id="{AE230D00-9125-8757-FE64-E6BAD67C866A}"/>
              </a:ext>
            </a:extLst>
          </p:cNvPr>
          <p:cNvPicPr>
            <a:picLocks noChangeAspect="1"/>
          </p:cNvPicPr>
          <p:nvPr/>
        </p:nvPicPr>
        <p:blipFill>
          <a:blip r:embed="rId2"/>
          <a:stretch>
            <a:fillRect/>
          </a:stretch>
        </p:blipFill>
        <p:spPr>
          <a:xfrm>
            <a:off x="303449" y="436548"/>
            <a:ext cx="7757709" cy="4400206"/>
          </a:xfrm>
          <a:prstGeom prst="rect">
            <a:avLst/>
          </a:prstGeom>
        </p:spPr>
      </p:pic>
    </p:spTree>
    <p:extLst>
      <p:ext uri="{BB962C8B-B14F-4D97-AF65-F5344CB8AC3E}">
        <p14:creationId xmlns:p14="http://schemas.microsoft.com/office/powerpoint/2010/main" val="17756503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5E9C9EAF-861A-B7DE-937F-A2EED521F35F}"/>
              </a:ext>
            </a:extLst>
          </p:cNvPr>
          <p:cNvSpPr>
            <a:spLocks noGrp="1"/>
          </p:cNvSpPr>
          <p:nvPr>
            <p:ph type="title"/>
          </p:nvPr>
        </p:nvSpPr>
        <p:spPr>
          <a:xfrm>
            <a:off x="1892951" y="283096"/>
            <a:ext cx="7251049" cy="735645"/>
          </a:xfrm>
        </p:spPr>
        <p:txBody>
          <a:bodyPr/>
          <a:lstStyle/>
          <a:p>
            <a:pPr eaLnBrk="1" hangingPunct="1">
              <a:defRPr/>
            </a:pPr>
            <a:r>
              <a:rPr lang="en-US" altLang="en-US" sz="3300" b="1" dirty="0">
                <a:latin typeface="+mn-lt"/>
              </a:rPr>
              <a:t>Case #2</a:t>
            </a:r>
          </a:p>
        </p:txBody>
      </p:sp>
      <p:sp>
        <p:nvSpPr>
          <p:cNvPr id="55299" name="Content Placeholder 2">
            <a:extLst>
              <a:ext uri="{FF2B5EF4-FFF2-40B4-BE49-F238E27FC236}">
                <a16:creationId xmlns:a16="http://schemas.microsoft.com/office/drawing/2014/main" id="{3A2D6111-C0B9-A9EC-939F-13BE37DAF290}"/>
              </a:ext>
            </a:extLst>
          </p:cNvPr>
          <p:cNvSpPr>
            <a:spLocks noGrp="1"/>
          </p:cNvSpPr>
          <p:nvPr>
            <p:ph type="body" sz="quarter" idx="11"/>
          </p:nvPr>
        </p:nvSpPr>
        <p:spPr>
          <a:xfrm>
            <a:off x="1456945" y="1018741"/>
            <a:ext cx="5350669" cy="2046684"/>
          </a:xfrm>
        </p:spPr>
        <p:txBody>
          <a:bodyPr/>
          <a:lstStyle/>
          <a:p>
            <a:pPr marL="171450" indent="-171450">
              <a:spcBef>
                <a:spcPct val="0"/>
              </a:spcBef>
            </a:pPr>
            <a:r>
              <a:rPr lang="en-US" altLang="en-US" sz="1800" dirty="0">
                <a:solidFill>
                  <a:schemeClr val="tx1"/>
                </a:solidFill>
                <a:ea typeface="Franklin Gothic Medium" panose="020B0603020102020204" pitchFamily="34" charset="0"/>
                <a:cs typeface="Franklin Gothic Medium" panose="020B0603020102020204" pitchFamily="34" charset="0"/>
              </a:rPr>
              <a:t>66 </a:t>
            </a:r>
            <a:r>
              <a:rPr lang="en-US" altLang="en-US" sz="1800" dirty="0" err="1">
                <a:solidFill>
                  <a:schemeClr val="tx1"/>
                </a:solidFill>
                <a:ea typeface="Franklin Gothic Medium" panose="020B0603020102020204" pitchFamily="34" charset="0"/>
                <a:cs typeface="Franklin Gothic Medium" panose="020B0603020102020204" pitchFamily="34" charset="0"/>
              </a:rPr>
              <a:t>yo</a:t>
            </a:r>
            <a:r>
              <a:rPr lang="en-US" altLang="en-US" sz="1800" dirty="0">
                <a:solidFill>
                  <a:schemeClr val="tx1"/>
                </a:solidFill>
                <a:ea typeface="Franklin Gothic Medium" panose="020B0603020102020204" pitchFamily="34" charset="0"/>
                <a:cs typeface="Franklin Gothic Medium" panose="020B0603020102020204" pitchFamily="34" charset="0"/>
              </a:rPr>
              <a:t> white male with idiopathic cardiomyopathy </a:t>
            </a:r>
            <a:r>
              <a:rPr lang="en-US" altLang="en-US" sz="1800" b="1" dirty="0">
                <a:solidFill>
                  <a:srgbClr val="00B050"/>
                </a:solidFill>
                <a:ea typeface="Franklin Gothic Medium" panose="020B0603020102020204" pitchFamily="34" charset="0"/>
                <a:cs typeface="Franklin Gothic Medium" panose="020B0603020102020204" pitchFamily="34" charset="0"/>
              </a:rPr>
              <a:t>Heartmate 3 LVAD</a:t>
            </a:r>
            <a:r>
              <a:rPr lang="en-US" altLang="en-US" sz="1800" dirty="0">
                <a:ea typeface="Franklin Gothic Medium" panose="020B0603020102020204" pitchFamily="34" charset="0"/>
                <a:cs typeface="Franklin Gothic Medium" panose="020B0603020102020204" pitchFamily="34" charset="0"/>
              </a:rPr>
              <a:t>. </a:t>
            </a:r>
            <a:r>
              <a:rPr lang="en-US" altLang="en-US" sz="1800" dirty="0">
                <a:solidFill>
                  <a:schemeClr val="tx1"/>
                </a:solidFill>
                <a:ea typeface="Franklin Gothic Medium" panose="020B0603020102020204" pitchFamily="34" charset="0"/>
                <a:cs typeface="Franklin Gothic Medium" panose="020B0603020102020204" pitchFamily="34" charset="0"/>
              </a:rPr>
              <a:t>Initial VAD numbers RPMs 5200 Flow 4.1 PI 4.1 power 3.5. what he typically runs.</a:t>
            </a:r>
          </a:p>
          <a:p>
            <a:pPr marL="171450" indent="-171450">
              <a:spcBef>
                <a:spcPct val="0"/>
              </a:spcBef>
            </a:pPr>
            <a:r>
              <a:rPr lang="en-US" altLang="en-US" sz="1800" dirty="0">
                <a:solidFill>
                  <a:schemeClr val="tx1"/>
                </a:solidFill>
                <a:ea typeface="Franklin Gothic Medium" panose="020B0603020102020204" pitchFamily="34" charset="0"/>
                <a:cs typeface="Franklin Gothic Medium" panose="020B0603020102020204" pitchFamily="34" charset="0"/>
              </a:rPr>
              <a:t>Patient was walking on track when VAD alarmed multiple times with low flows and patient is tired and dizzy.</a:t>
            </a:r>
          </a:p>
          <a:p>
            <a:pPr marL="171450" indent="-171450">
              <a:spcBef>
                <a:spcPct val="0"/>
              </a:spcBef>
            </a:pPr>
            <a:r>
              <a:rPr lang="en-US" altLang="en-US" sz="1800" dirty="0">
                <a:solidFill>
                  <a:schemeClr val="tx1"/>
                </a:solidFill>
                <a:ea typeface="Franklin Gothic Medium" panose="020B0603020102020204" pitchFamily="34" charset="0"/>
                <a:cs typeface="Franklin Gothic Medium" panose="020B0603020102020204" pitchFamily="34" charset="0"/>
              </a:rPr>
              <a:t>Temperature 36.8, Respirations 12, MAP 70, O2 Sat 94% on room air. VAD RPMs 5200 Flow 3.0 PI 7.0 power 3.5</a:t>
            </a:r>
          </a:p>
          <a:p>
            <a:pPr marL="171450" indent="-171450">
              <a:spcBef>
                <a:spcPct val="0"/>
              </a:spcBef>
            </a:pPr>
            <a:r>
              <a:rPr lang="en-US" altLang="en-US" sz="1800" dirty="0">
                <a:solidFill>
                  <a:schemeClr val="tx1"/>
                </a:solidFill>
                <a:ea typeface="Franklin Gothic Medium" panose="020B0603020102020204" pitchFamily="34" charset="0"/>
                <a:cs typeface="Franklin Gothic Medium" panose="020B0603020102020204" pitchFamily="34" charset="0"/>
              </a:rPr>
              <a:t>Awake, alert, audible VAD hum, JVD, mild peripheral edema- patient is talking to you</a:t>
            </a:r>
          </a:p>
          <a:p>
            <a:pPr marL="171450" indent="-171450">
              <a:spcBef>
                <a:spcPct val="0"/>
              </a:spcBef>
            </a:pPr>
            <a:r>
              <a:rPr lang="en-US" altLang="en-US" sz="1800" dirty="0">
                <a:solidFill>
                  <a:schemeClr val="tx1"/>
                </a:solidFill>
                <a:ea typeface="Franklin Gothic Medium" panose="020B0603020102020204" pitchFamily="34" charset="0"/>
                <a:cs typeface="Franklin Gothic Medium" panose="020B0603020102020204" pitchFamily="34" charset="0"/>
              </a:rPr>
              <a:t>EKG shows </a:t>
            </a:r>
            <a:r>
              <a:rPr lang="en-US" altLang="en-US" sz="1800" dirty="0" err="1">
                <a:solidFill>
                  <a:schemeClr val="tx1"/>
                </a:solidFill>
                <a:ea typeface="Franklin Gothic Medium" panose="020B0603020102020204" pitchFamily="34" charset="0"/>
                <a:cs typeface="Franklin Gothic Medium" panose="020B0603020102020204" pitchFamily="34" charset="0"/>
              </a:rPr>
              <a:t>Vfib</a:t>
            </a:r>
            <a:r>
              <a:rPr lang="en-US" altLang="en-US" sz="1800" dirty="0">
                <a:solidFill>
                  <a:schemeClr val="tx1"/>
                </a:solidFill>
                <a:ea typeface="Franklin Gothic Medium" panose="020B0603020102020204" pitchFamily="34" charset="0"/>
                <a:cs typeface="Franklin Gothic Medium" panose="020B0603020102020204" pitchFamily="34" charset="0"/>
              </a:rPr>
              <a:t> – call emergency services per your hospital protocol</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Content Placeholder 2">
            <a:extLst>
              <a:ext uri="{FF2B5EF4-FFF2-40B4-BE49-F238E27FC236}">
                <a16:creationId xmlns:a16="http://schemas.microsoft.com/office/drawing/2014/main" id="{EB31582D-AF46-DF16-66D2-EC69F6710A63}"/>
              </a:ext>
            </a:extLst>
          </p:cNvPr>
          <p:cNvSpPr>
            <a:spLocks noGrp="1"/>
          </p:cNvSpPr>
          <p:nvPr>
            <p:ph type="body" sz="quarter" idx="11"/>
          </p:nvPr>
        </p:nvSpPr>
        <p:spPr>
          <a:xfrm>
            <a:off x="1821656" y="660797"/>
            <a:ext cx="5857875" cy="3832622"/>
          </a:xfrm>
        </p:spPr>
        <p:txBody>
          <a:bodyPr/>
          <a:lstStyle/>
          <a:p>
            <a:pPr marL="257175" lvl="1" indent="-257175" algn="ctr">
              <a:spcBef>
                <a:spcPct val="40000"/>
              </a:spcBef>
              <a:buClr>
                <a:schemeClr val="tx2"/>
              </a:buClr>
              <a:buNone/>
            </a:pPr>
            <a:r>
              <a:rPr lang="en-US" altLang="en-US" sz="2400" b="1">
                <a:solidFill>
                  <a:schemeClr val="tx1"/>
                </a:solidFill>
                <a:ea typeface="Franklin Gothic Medium" panose="020B0603020102020204" pitchFamily="34" charset="0"/>
                <a:cs typeface="Franklin Gothic Medium" panose="020B0603020102020204" pitchFamily="34" charset="0"/>
              </a:rPr>
              <a:t>WHAT DO YOU DO?</a:t>
            </a:r>
          </a:p>
          <a:p>
            <a:pPr marL="257175" lvl="1" indent="-257175" algn="ctr">
              <a:spcBef>
                <a:spcPct val="40000"/>
              </a:spcBef>
              <a:buClr>
                <a:schemeClr val="tx2"/>
              </a:buClr>
              <a:buNone/>
            </a:pPr>
            <a:r>
              <a:rPr lang="en-US" altLang="en-US" sz="2400" b="1" u="sng">
                <a:solidFill>
                  <a:srgbClr val="7030A0"/>
                </a:solidFill>
                <a:ea typeface="Franklin Gothic Medium" panose="020B0603020102020204" pitchFamily="34" charset="0"/>
                <a:cs typeface="Franklin Gothic Medium" panose="020B0603020102020204" pitchFamily="34" charset="0"/>
              </a:rPr>
              <a:t>Patient is stable</a:t>
            </a:r>
            <a:endParaRPr lang="en-US" altLang="en-US" sz="2400" b="1">
              <a:solidFill>
                <a:srgbClr val="7030A0"/>
              </a:solidFill>
              <a:ea typeface="Franklin Gothic Medium" panose="020B0603020102020204" pitchFamily="34" charset="0"/>
              <a:cs typeface="Franklin Gothic Medium" panose="020B0603020102020204" pitchFamily="34" charset="0"/>
            </a:endParaRPr>
          </a:p>
          <a:p>
            <a:pPr marL="257175" lvl="1" indent="-257175">
              <a:spcBef>
                <a:spcPct val="40000"/>
              </a:spcBef>
              <a:buClr>
                <a:schemeClr val="tx2"/>
              </a:buClr>
              <a:buFontTx/>
              <a:buChar char="•"/>
            </a:pPr>
            <a:r>
              <a:rPr lang="en-US" altLang="en-US" sz="2400" b="1">
                <a:solidFill>
                  <a:schemeClr val="tx1"/>
                </a:solidFill>
                <a:ea typeface="Franklin Gothic Medium" panose="020B0603020102020204" pitchFamily="34" charset="0"/>
                <a:cs typeface="Franklin Gothic Medium" panose="020B0603020102020204" pitchFamily="34" charset="0"/>
              </a:rPr>
              <a:t>CONTACT IMPLANTING CENTER</a:t>
            </a:r>
          </a:p>
          <a:p>
            <a:pPr marL="257175" lvl="1" indent="-257175">
              <a:spcBef>
                <a:spcPct val="40000"/>
              </a:spcBef>
              <a:buClr>
                <a:schemeClr val="tx2"/>
              </a:buClr>
              <a:buFontTx/>
              <a:buChar char="•"/>
            </a:pPr>
            <a:r>
              <a:rPr lang="en-US" altLang="en-US" sz="2400" b="1">
                <a:solidFill>
                  <a:schemeClr val="tx1"/>
                </a:solidFill>
                <a:ea typeface="Franklin Gothic Medium" panose="020B0603020102020204" pitchFamily="34" charset="0"/>
                <a:cs typeface="Franklin Gothic Medium" panose="020B0603020102020204" pitchFamily="34" charset="0"/>
              </a:rPr>
              <a:t>Utilize EMS Field guide</a:t>
            </a:r>
          </a:p>
          <a:p>
            <a:pPr marL="257175" lvl="1" indent="-257175">
              <a:spcBef>
                <a:spcPct val="40000"/>
              </a:spcBef>
              <a:buClr>
                <a:schemeClr val="tx2"/>
              </a:buClr>
              <a:buNone/>
            </a:pPr>
            <a:endParaRPr lang="en-US" altLang="en-US" sz="1500" b="1">
              <a:ea typeface="Franklin Gothic Medium" panose="020B0603020102020204" pitchFamily="34" charset="0"/>
              <a:cs typeface="Franklin Gothic Medium" panose="020B0603020102020204" pitchFamily="34" charset="0"/>
            </a:endParaRPr>
          </a:p>
          <a:p>
            <a:pPr marL="102394" indent="-102394">
              <a:spcBef>
                <a:spcPct val="0"/>
              </a:spcBef>
              <a:buNone/>
            </a:pPr>
            <a:r>
              <a:rPr lang="en-US" altLang="en-US" sz="1500" b="1">
                <a:ea typeface="Franklin Gothic Medium" panose="020B0603020102020204" pitchFamily="34" charset="0"/>
                <a:cs typeface="Franklin Gothic Medium" panose="020B0603020102020204" pitchFamily="34" charset="0"/>
              </a:rPr>
              <a:t>Community Heart and Vascular Hospital:  (317) 523-0159</a:t>
            </a:r>
            <a:endParaRPr lang="en-US" altLang="en-US" sz="1500">
              <a:ea typeface="Franklin Gothic Medium" panose="020B0603020102020204" pitchFamily="34" charset="0"/>
              <a:cs typeface="Franklin Gothic Medium" panose="020B0603020102020204" pitchFamily="34" charset="0"/>
            </a:endParaRPr>
          </a:p>
          <a:p>
            <a:pPr marL="102394" indent="-102394">
              <a:spcBef>
                <a:spcPct val="0"/>
              </a:spcBef>
              <a:buNone/>
            </a:pPr>
            <a:r>
              <a:rPr lang="en-US" altLang="en-US" sz="1500" b="1">
                <a:ea typeface="Franklin Gothic Medium" panose="020B0603020102020204" pitchFamily="34" charset="0"/>
                <a:cs typeface="Franklin Gothic Medium" panose="020B0603020102020204" pitchFamily="34" charset="0"/>
              </a:rPr>
              <a:t>Indiana University Health (Methodist Hospital):  (800) 510-2725</a:t>
            </a:r>
            <a:endParaRPr lang="en-US" altLang="en-US" sz="1500">
              <a:ea typeface="Franklin Gothic Medium" panose="020B0603020102020204" pitchFamily="34" charset="0"/>
              <a:cs typeface="Franklin Gothic Medium" panose="020B0603020102020204" pitchFamily="34" charset="0"/>
            </a:endParaRPr>
          </a:p>
          <a:p>
            <a:pPr marL="102394" indent="-102394">
              <a:spcBef>
                <a:spcPct val="0"/>
              </a:spcBef>
              <a:buNone/>
            </a:pPr>
            <a:r>
              <a:rPr lang="en-US" altLang="en-US" sz="1500" b="1">
                <a:ea typeface="Franklin Gothic Medium" panose="020B0603020102020204" pitchFamily="34" charset="0"/>
                <a:cs typeface="Franklin Gothic Medium" panose="020B0603020102020204" pitchFamily="34" charset="0"/>
              </a:rPr>
              <a:t>Lutheran Hospital:  (260) 435-7001</a:t>
            </a:r>
            <a:endParaRPr lang="en-US" altLang="en-US" sz="1500">
              <a:ea typeface="Franklin Gothic Medium" panose="020B0603020102020204" pitchFamily="34" charset="0"/>
              <a:cs typeface="Franklin Gothic Medium" panose="020B0603020102020204" pitchFamily="34" charset="0"/>
            </a:endParaRPr>
          </a:p>
          <a:p>
            <a:pPr marL="102394" indent="-102394">
              <a:spcBef>
                <a:spcPct val="0"/>
              </a:spcBef>
              <a:buNone/>
            </a:pPr>
            <a:r>
              <a:rPr lang="en-US" altLang="en-US" sz="1500" b="1">
                <a:ea typeface="Franklin Gothic Medium" panose="020B0603020102020204" pitchFamily="34" charset="0"/>
                <a:cs typeface="Franklin Gothic Medium" panose="020B0603020102020204" pitchFamily="34" charset="0"/>
              </a:rPr>
              <a:t>St. Vincent Health:  (866) 344-0011</a:t>
            </a:r>
            <a:endParaRPr lang="en-US" altLang="en-US" sz="1500">
              <a:ea typeface="Franklin Gothic Medium" panose="020B0603020102020204" pitchFamily="34" charset="0"/>
              <a:cs typeface="Franklin Gothic Medium" panose="020B0603020102020204" pitchFamily="34" charset="0"/>
            </a:endParaRPr>
          </a:p>
          <a:p>
            <a:pPr marL="257175" lvl="1" indent="-257175">
              <a:spcBef>
                <a:spcPct val="40000"/>
              </a:spcBef>
              <a:buClr>
                <a:schemeClr val="tx2"/>
              </a:buClr>
              <a:buFontTx/>
              <a:buChar char="•"/>
            </a:pPr>
            <a:endParaRPr lang="en-US" altLang="en-US" sz="1500" b="1">
              <a:ea typeface="Franklin Gothic Medium" panose="020B0603020102020204" pitchFamily="34" charset="0"/>
              <a:cs typeface="Franklin Gothic Medium" panose="020B0603020102020204" pitchFamily="34" charset="0"/>
            </a:endParaRPr>
          </a:p>
          <a:p>
            <a:pPr marL="102394" indent="-102394">
              <a:spcBef>
                <a:spcPct val="0"/>
              </a:spcBef>
            </a:pPr>
            <a:endParaRPr lang="en-US" altLang="en-US" sz="1500">
              <a:ea typeface="Franklin Gothic Medium" panose="020B0603020102020204" pitchFamily="34" charset="0"/>
              <a:cs typeface="Franklin Gothic Medium" panose="020B0603020102020204" pitchFamily="34"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2306A015-F814-5153-8AFB-5A793972FD0F}"/>
              </a:ext>
            </a:extLst>
          </p:cNvPr>
          <p:cNvSpPr>
            <a:spLocks noGrp="1"/>
          </p:cNvSpPr>
          <p:nvPr>
            <p:ph type="title"/>
          </p:nvPr>
        </p:nvSpPr>
        <p:spPr>
          <a:xfrm>
            <a:off x="1846660" y="988219"/>
            <a:ext cx="5437584" cy="735806"/>
          </a:xfrm>
        </p:spPr>
        <p:txBody>
          <a:bodyPr/>
          <a:lstStyle/>
          <a:p>
            <a:pPr eaLnBrk="1" hangingPunct="1">
              <a:defRPr/>
            </a:pPr>
            <a:r>
              <a:rPr lang="en-US" altLang="en-US" b="1" dirty="0">
                <a:latin typeface="+mn-lt"/>
              </a:rPr>
              <a:t>Arrhythmia</a:t>
            </a:r>
          </a:p>
        </p:txBody>
      </p:sp>
      <p:sp>
        <p:nvSpPr>
          <p:cNvPr id="57347" name="Content Placeholder 2">
            <a:extLst>
              <a:ext uri="{FF2B5EF4-FFF2-40B4-BE49-F238E27FC236}">
                <a16:creationId xmlns:a16="http://schemas.microsoft.com/office/drawing/2014/main" id="{E1139B97-EB7F-CD60-2017-698FA9674A70}"/>
              </a:ext>
            </a:extLst>
          </p:cNvPr>
          <p:cNvSpPr>
            <a:spLocks noGrp="1"/>
          </p:cNvSpPr>
          <p:nvPr>
            <p:ph type="body" sz="quarter" idx="11"/>
          </p:nvPr>
        </p:nvSpPr>
        <p:spPr>
          <a:xfrm>
            <a:off x="1888332" y="1910953"/>
            <a:ext cx="5350669" cy="2118122"/>
          </a:xfrm>
        </p:spPr>
        <p:txBody>
          <a:bodyPr/>
          <a:lstStyle/>
          <a:p>
            <a:pPr marL="102394" indent="-102394">
              <a:spcBef>
                <a:spcPct val="0"/>
              </a:spcBef>
            </a:pPr>
            <a:r>
              <a:rPr lang="en-US" altLang="en-US" sz="1350" b="1" u="sng" dirty="0">
                <a:solidFill>
                  <a:schemeClr val="tx1"/>
                </a:solidFill>
                <a:ea typeface="Franklin Gothic Medium" panose="020B0603020102020204" pitchFamily="34" charset="0"/>
                <a:cs typeface="Franklin Gothic Medium" panose="020B0603020102020204" pitchFamily="34" charset="0"/>
              </a:rPr>
              <a:t>Your standard normal treatment for arrhythmia-patient is awake and talking to you</a:t>
            </a:r>
          </a:p>
          <a:p>
            <a:pPr marL="239316" lvl="1" indent="-102394">
              <a:spcBef>
                <a:spcPct val="0"/>
              </a:spcBef>
            </a:pPr>
            <a:r>
              <a:rPr lang="en-US" altLang="en-US" sz="1350" dirty="0">
                <a:solidFill>
                  <a:schemeClr val="tx1"/>
                </a:solidFill>
                <a:ea typeface="Franklin Gothic Medium" panose="020B0603020102020204" pitchFamily="34" charset="0"/>
                <a:cs typeface="Franklin Gothic Medium" panose="020B0603020102020204" pitchFamily="34" charset="0"/>
              </a:rPr>
              <a:t>Defibrillation – unsuccessful initially (SEDATE AS NEEDED)</a:t>
            </a:r>
          </a:p>
          <a:p>
            <a:pPr marL="239316" lvl="1" indent="-102394">
              <a:spcBef>
                <a:spcPct val="0"/>
              </a:spcBef>
            </a:pPr>
            <a:r>
              <a:rPr lang="en-US" altLang="en-US" sz="1350" dirty="0">
                <a:solidFill>
                  <a:schemeClr val="tx1"/>
                </a:solidFill>
                <a:ea typeface="Franklin Gothic Medium" panose="020B0603020102020204" pitchFamily="34" charset="0"/>
                <a:cs typeface="Franklin Gothic Medium" panose="020B0603020102020204" pitchFamily="34" charset="0"/>
              </a:rPr>
              <a:t>Bolus 250mL NS</a:t>
            </a:r>
          </a:p>
          <a:p>
            <a:pPr marL="239316" lvl="1" indent="-102394">
              <a:spcBef>
                <a:spcPct val="0"/>
              </a:spcBef>
            </a:pPr>
            <a:r>
              <a:rPr lang="en-US" altLang="en-US" sz="1350" dirty="0">
                <a:solidFill>
                  <a:schemeClr val="tx1"/>
                </a:solidFill>
                <a:ea typeface="Franklin Gothic Medium" panose="020B0603020102020204" pitchFamily="34" charset="0"/>
                <a:cs typeface="Franklin Gothic Medium" panose="020B0603020102020204" pitchFamily="34" charset="0"/>
              </a:rPr>
              <a:t>Amiodarone 150mg IV load and drip at 1mg/min</a:t>
            </a:r>
          </a:p>
          <a:p>
            <a:pPr marL="239316" lvl="1" indent="-102394">
              <a:spcBef>
                <a:spcPct val="0"/>
              </a:spcBef>
            </a:pPr>
            <a:r>
              <a:rPr lang="en-US" altLang="en-US" sz="1350" dirty="0">
                <a:solidFill>
                  <a:schemeClr val="tx1"/>
                </a:solidFill>
                <a:ea typeface="Franklin Gothic Medium" panose="020B0603020102020204" pitchFamily="34" charset="0"/>
                <a:cs typeface="Franklin Gothic Medium" panose="020B0603020102020204" pitchFamily="34" charset="0"/>
              </a:rPr>
              <a:t>Successful defibrillated at 200 joules</a:t>
            </a:r>
          </a:p>
          <a:p>
            <a:pPr marL="102394" indent="-102394">
              <a:spcBef>
                <a:spcPct val="0"/>
              </a:spcBef>
            </a:pPr>
            <a:r>
              <a:rPr lang="en-US" altLang="en-US" sz="1350" dirty="0">
                <a:solidFill>
                  <a:schemeClr val="tx1"/>
                </a:solidFill>
                <a:ea typeface="Franklin Gothic Medium" panose="020B0603020102020204" pitchFamily="34" charset="0"/>
                <a:cs typeface="Franklin Gothic Medium" panose="020B0603020102020204" pitchFamily="34" charset="0"/>
              </a:rPr>
              <a:t>ICD placed at implanting center and patient discharged home within the week</a:t>
            </a:r>
          </a:p>
        </p:txBody>
      </p:sp>
      <p:grpSp>
        <p:nvGrpSpPr>
          <p:cNvPr id="6" name="Group 5">
            <a:extLst>
              <a:ext uri="{FF2B5EF4-FFF2-40B4-BE49-F238E27FC236}">
                <a16:creationId xmlns:a16="http://schemas.microsoft.com/office/drawing/2014/main" id="{2C8D9AE0-AAB5-DD02-6211-36CD15A7C7EF}"/>
              </a:ext>
            </a:extLst>
          </p:cNvPr>
          <p:cNvGrpSpPr>
            <a:grpSpLocks/>
          </p:cNvGrpSpPr>
          <p:nvPr/>
        </p:nvGrpSpPr>
        <p:grpSpPr bwMode="auto">
          <a:xfrm>
            <a:off x="3654029" y="204787"/>
            <a:ext cx="1382315" cy="1023938"/>
            <a:chOff x="3733800" y="1447800"/>
            <a:chExt cx="1498304" cy="1619206"/>
          </a:xfrm>
        </p:grpSpPr>
        <p:sp>
          <p:nvSpPr>
            <p:cNvPr id="7" name="Round Diagonal Corner Rectangle 6">
              <a:extLst>
                <a:ext uri="{FF2B5EF4-FFF2-40B4-BE49-F238E27FC236}">
                  <a16:creationId xmlns:a16="http://schemas.microsoft.com/office/drawing/2014/main" id="{56F0EE75-12F0-D696-9CC3-E63E266913DD}"/>
                </a:ext>
              </a:extLst>
            </p:cNvPr>
            <p:cNvSpPr/>
            <p:nvPr/>
          </p:nvSpPr>
          <p:spPr>
            <a:xfrm>
              <a:off x="3733800" y="1447800"/>
              <a:ext cx="1498304" cy="1619206"/>
            </a:xfrm>
            <a:prstGeom prst="round2DiagRect">
              <a:avLst>
                <a:gd name="adj1" fmla="val 4636"/>
                <a:gd name="adj2" fmla="val 0"/>
              </a:avLst>
            </a:prstGeom>
            <a:solidFill>
              <a:schemeClr val="bg2"/>
            </a:solidFill>
            <a:ln w="76200" cap="rnd">
              <a:solidFill>
                <a:srgbClr val="29A3C9"/>
              </a:solidFill>
            </a:ln>
            <a:effectLst>
              <a:reflection blurRad="6350" stA="52000" endA="300" endPos="35000" dir="5400000" sy="-100000" algn="bl" rotWithShape="0"/>
            </a:effectLst>
            <a:scene3d>
              <a:camera prst="orthographicFront"/>
              <a:lightRig rig="soft" dir="t"/>
            </a:scene3d>
            <a:sp3d prstMaterial="matte">
              <a:bevelT/>
              <a:contourClr>
                <a:schemeClr val="accent3">
                  <a:lumMod val="40000"/>
                  <a:lumOff val="60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lnSpc>
                  <a:spcPct val="90000"/>
                </a:lnSpc>
                <a:defRPr/>
              </a:pPr>
              <a:endParaRPr lang="en-US" sz="3300" dirty="0">
                <a:solidFill>
                  <a:schemeClr val="tx1"/>
                </a:solidFill>
                <a:latin typeface="+mj-lt"/>
              </a:endParaRPr>
            </a:p>
          </p:txBody>
        </p:sp>
        <p:pic>
          <p:nvPicPr>
            <p:cNvPr id="8" name="Picture 7" descr="Arrhythmia.png">
              <a:extLst>
                <a:ext uri="{FF2B5EF4-FFF2-40B4-BE49-F238E27FC236}">
                  <a16:creationId xmlns:a16="http://schemas.microsoft.com/office/drawing/2014/main" id="{03254F54-B848-8A5B-0EEC-5F61FA08E4A8}"/>
                </a:ext>
              </a:extLst>
            </p:cNvPr>
            <p:cNvPicPr>
              <a:picLocks noChangeAspect="1"/>
            </p:cNvPicPr>
            <p:nvPr/>
          </p:nvPicPr>
          <p:blipFill>
            <a:blip r:embed="rId2" cstate="print"/>
            <a:stretch>
              <a:fillRect/>
            </a:stretch>
          </p:blipFill>
          <p:spPr>
            <a:xfrm>
              <a:off x="3886200" y="1676400"/>
              <a:ext cx="1213708" cy="1219200"/>
            </a:xfrm>
            <a:prstGeom prst="rect">
              <a:avLst/>
            </a:prstGeom>
            <a:effectLst>
              <a:softEdge rad="76200"/>
            </a:effectLst>
          </p:spPr>
        </p:pic>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4961E979-CD20-4ECE-4679-38F596BDE859}"/>
              </a:ext>
            </a:extLst>
          </p:cNvPr>
          <p:cNvSpPr>
            <a:spLocks noGrp="1"/>
          </p:cNvSpPr>
          <p:nvPr>
            <p:ph type="title"/>
          </p:nvPr>
        </p:nvSpPr>
        <p:spPr>
          <a:xfrm>
            <a:off x="1757711" y="382989"/>
            <a:ext cx="7251049" cy="735645"/>
          </a:xfrm>
        </p:spPr>
        <p:txBody>
          <a:bodyPr/>
          <a:lstStyle/>
          <a:p>
            <a:pPr eaLnBrk="1" hangingPunct="1">
              <a:defRPr/>
            </a:pPr>
            <a:r>
              <a:rPr lang="en-US" altLang="en-US" sz="3000" b="1" dirty="0">
                <a:latin typeface="+mn-lt"/>
              </a:rPr>
              <a:t>Case #3</a:t>
            </a:r>
          </a:p>
        </p:txBody>
      </p:sp>
      <p:sp>
        <p:nvSpPr>
          <p:cNvPr id="58371" name="Content Placeholder 2">
            <a:extLst>
              <a:ext uri="{FF2B5EF4-FFF2-40B4-BE49-F238E27FC236}">
                <a16:creationId xmlns:a16="http://schemas.microsoft.com/office/drawing/2014/main" id="{3DBFA9D1-5338-0920-24C2-65898784C0C3}"/>
              </a:ext>
            </a:extLst>
          </p:cNvPr>
          <p:cNvSpPr>
            <a:spLocks noGrp="1"/>
          </p:cNvSpPr>
          <p:nvPr>
            <p:ph type="body" sz="quarter" idx="11"/>
          </p:nvPr>
        </p:nvSpPr>
        <p:spPr>
          <a:xfrm>
            <a:off x="1526102" y="1181151"/>
            <a:ext cx="5350669" cy="1925240"/>
          </a:xfrm>
        </p:spPr>
        <p:txBody>
          <a:bodyPr/>
          <a:lstStyle/>
          <a:p>
            <a:pPr marL="171450" indent="-171450">
              <a:spcBef>
                <a:spcPct val="0"/>
              </a:spcBef>
            </a:pPr>
            <a:r>
              <a:rPr lang="en-US" altLang="en-US" sz="2100" dirty="0">
                <a:solidFill>
                  <a:schemeClr val="tx1"/>
                </a:solidFill>
                <a:ea typeface="Franklin Gothic Medium" panose="020B0603020102020204" pitchFamily="34" charset="0"/>
                <a:cs typeface="Franklin Gothic Medium" panose="020B0603020102020204" pitchFamily="34" charset="0"/>
              </a:rPr>
              <a:t>58 </a:t>
            </a:r>
            <a:r>
              <a:rPr lang="en-US" altLang="en-US" sz="2100" dirty="0" err="1">
                <a:solidFill>
                  <a:schemeClr val="tx1"/>
                </a:solidFill>
                <a:ea typeface="Franklin Gothic Medium" panose="020B0603020102020204" pitchFamily="34" charset="0"/>
                <a:cs typeface="Franklin Gothic Medium" panose="020B0603020102020204" pitchFamily="34" charset="0"/>
              </a:rPr>
              <a:t>yo</a:t>
            </a:r>
            <a:r>
              <a:rPr lang="en-US" altLang="en-US" sz="2100" dirty="0">
                <a:solidFill>
                  <a:schemeClr val="tx1"/>
                </a:solidFill>
                <a:ea typeface="Franklin Gothic Medium" panose="020B0603020102020204" pitchFamily="34" charset="0"/>
                <a:cs typeface="Franklin Gothic Medium" panose="020B0603020102020204" pitchFamily="34" charset="0"/>
              </a:rPr>
              <a:t> white male with</a:t>
            </a:r>
            <a:r>
              <a:rPr lang="en-US" altLang="en-US" sz="2100" dirty="0">
                <a:ea typeface="Franklin Gothic Medium" panose="020B0603020102020204" pitchFamily="34" charset="0"/>
                <a:cs typeface="Franklin Gothic Medium" panose="020B0603020102020204" pitchFamily="34" charset="0"/>
              </a:rPr>
              <a:t> </a:t>
            </a:r>
            <a:r>
              <a:rPr lang="en-US" altLang="en-US" sz="2100" b="1" u="sng" dirty="0">
                <a:solidFill>
                  <a:srgbClr val="00B050"/>
                </a:solidFill>
                <a:ea typeface="Franklin Gothic Medium" panose="020B0603020102020204" pitchFamily="34" charset="0"/>
                <a:cs typeface="Franklin Gothic Medium" panose="020B0603020102020204" pitchFamily="34" charset="0"/>
              </a:rPr>
              <a:t>HeartMate 3 LVAD </a:t>
            </a:r>
            <a:r>
              <a:rPr lang="en-US" altLang="en-US" sz="2100" dirty="0">
                <a:solidFill>
                  <a:schemeClr val="tx1"/>
                </a:solidFill>
                <a:ea typeface="Franklin Gothic Medium" panose="020B0603020102020204" pitchFamily="34" charset="0"/>
                <a:cs typeface="Franklin Gothic Medium" panose="020B0603020102020204" pitchFamily="34" charset="0"/>
              </a:rPr>
              <a:t>complaining of feeling lightheaded when he arrived for rehab. Initial VAD numbers RPM 5500 Flow 3.0 PI 1.8 Power 3.8</a:t>
            </a:r>
          </a:p>
          <a:p>
            <a:pPr marL="171450" indent="-171450">
              <a:spcBef>
                <a:spcPct val="0"/>
              </a:spcBef>
            </a:pPr>
            <a:r>
              <a:rPr lang="en-US" altLang="en-US" sz="2100" dirty="0">
                <a:solidFill>
                  <a:schemeClr val="tx1"/>
                </a:solidFill>
                <a:ea typeface="Franklin Gothic Medium" panose="020B0603020102020204" pitchFamily="34" charset="0"/>
                <a:cs typeface="Franklin Gothic Medium" panose="020B0603020102020204" pitchFamily="34" charset="0"/>
              </a:rPr>
              <a:t>Poor appetite x2 days. Weight is down. Drank 2 glasses of fluid but still feeling poorly.</a:t>
            </a:r>
          </a:p>
          <a:p>
            <a:pPr marL="171450" indent="-171450">
              <a:spcBef>
                <a:spcPct val="0"/>
              </a:spcBef>
            </a:pPr>
            <a:r>
              <a:rPr lang="en-US" altLang="en-US" sz="2100" dirty="0">
                <a:solidFill>
                  <a:schemeClr val="tx1"/>
                </a:solidFill>
                <a:ea typeface="Franklin Gothic Medium" panose="020B0603020102020204" pitchFamily="34" charset="0"/>
                <a:cs typeface="Franklin Gothic Medium" panose="020B0603020102020204" pitchFamily="34" charset="0"/>
              </a:rPr>
              <a:t>Temperature 36.6, MAP 65, O2 Sats 98% on room air, alert and oriented, VAD hum present with no alarms</a:t>
            </a:r>
          </a:p>
          <a:p>
            <a:pPr marL="171450" indent="-171450">
              <a:spcBef>
                <a:spcPct val="0"/>
              </a:spcBef>
            </a:pPr>
            <a:r>
              <a:rPr lang="en-US" altLang="en-US" sz="2100" dirty="0">
                <a:solidFill>
                  <a:schemeClr val="tx1"/>
                </a:solidFill>
                <a:ea typeface="Franklin Gothic Medium" panose="020B0603020102020204" pitchFamily="34" charset="0"/>
                <a:cs typeface="Franklin Gothic Medium" panose="020B0603020102020204" pitchFamily="34" charset="0"/>
              </a:rPr>
              <a:t>No JVD or peripheral edema</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60F9177C-8210-2FE1-430A-F04EF5DD15FC}"/>
              </a:ext>
            </a:extLst>
          </p:cNvPr>
          <p:cNvSpPr>
            <a:spLocks noGrp="1"/>
          </p:cNvSpPr>
          <p:nvPr>
            <p:ph type="title"/>
          </p:nvPr>
        </p:nvSpPr>
        <p:spPr/>
        <p:txBody>
          <a:bodyPr/>
          <a:lstStyle/>
          <a:p>
            <a:pPr eaLnBrk="1" hangingPunct="1">
              <a:defRPr/>
            </a:pPr>
            <a:r>
              <a:rPr lang="en-US" altLang="en-US" sz="3000" b="1" dirty="0">
                <a:latin typeface="+mn-lt"/>
              </a:rPr>
              <a:t>Hypovolemia </a:t>
            </a:r>
          </a:p>
        </p:txBody>
      </p:sp>
      <p:sp>
        <p:nvSpPr>
          <p:cNvPr id="59395" name="Content Placeholder 2">
            <a:extLst>
              <a:ext uri="{FF2B5EF4-FFF2-40B4-BE49-F238E27FC236}">
                <a16:creationId xmlns:a16="http://schemas.microsoft.com/office/drawing/2014/main" id="{574FC5DF-56F7-46B0-EAC2-B26F435B909A}"/>
              </a:ext>
            </a:extLst>
          </p:cNvPr>
          <p:cNvSpPr>
            <a:spLocks noGrp="1"/>
          </p:cNvSpPr>
          <p:nvPr>
            <p:ph type="body" sz="quarter" idx="11"/>
          </p:nvPr>
        </p:nvSpPr>
        <p:spPr>
          <a:xfrm>
            <a:off x="1902619" y="1603773"/>
            <a:ext cx="5350669" cy="2611040"/>
          </a:xfrm>
        </p:spPr>
        <p:txBody>
          <a:bodyPr/>
          <a:lstStyle/>
          <a:p>
            <a:pPr marL="102394" indent="-102394">
              <a:spcBef>
                <a:spcPct val="0"/>
              </a:spcBef>
            </a:pPr>
            <a:r>
              <a:rPr lang="en-US" altLang="en-US" sz="1800" dirty="0">
                <a:solidFill>
                  <a:schemeClr val="tx1"/>
                </a:solidFill>
                <a:ea typeface="Franklin Gothic Medium" panose="020B0603020102020204" pitchFamily="34" charset="0"/>
                <a:cs typeface="Franklin Gothic Medium" panose="020B0603020102020204" pitchFamily="34" charset="0"/>
              </a:rPr>
              <a:t>Call local Implanting Center if the patient/caregiver has not for guidance to send to ER, see in clinic, get labs or monitor</a:t>
            </a:r>
          </a:p>
          <a:p>
            <a:pPr marL="0" indent="0">
              <a:spcBef>
                <a:spcPct val="0"/>
              </a:spcBef>
              <a:buNone/>
            </a:pPr>
            <a:endParaRPr lang="en-US" altLang="en-US" dirty="0">
              <a:ea typeface="Franklin Gothic Medium" panose="020B0603020102020204" pitchFamily="34" charset="0"/>
              <a:cs typeface="Franklin Gothic Medium" panose="020B0603020102020204" pitchFamily="34" charset="0"/>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0461D-2415-A40E-C1E6-08B01847D153}"/>
              </a:ext>
            </a:extLst>
          </p:cNvPr>
          <p:cNvSpPr>
            <a:spLocks noGrp="1"/>
          </p:cNvSpPr>
          <p:nvPr>
            <p:ph type="title"/>
          </p:nvPr>
        </p:nvSpPr>
        <p:spPr>
          <a:xfrm>
            <a:off x="2132410" y="456010"/>
            <a:ext cx="5437584" cy="735806"/>
          </a:xfrm>
        </p:spPr>
        <p:txBody>
          <a:bodyPr/>
          <a:lstStyle/>
          <a:p>
            <a:pPr eaLnBrk="1" hangingPunct="1">
              <a:defRPr/>
            </a:pPr>
            <a:r>
              <a:rPr lang="en-US" sz="3000" dirty="0"/>
              <a:t>To Learn More About VADs</a:t>
            </a:r>
          </a:p>
        </p:txBody>
      </p:sp>
      <p:sp>
        <p:nvSpPr>
          <p:cNvPr id="64515" name="AutoShape 3">
            <a:extLst>
              <a:ext uri="{FF2B5EF4-FFF2-40B4-BE49-F238E27FC236}">
                <a16:creationId xmlns:a16="http://schemas.microsoft.com/office/drawing/2014/main" id="{53A8A837-6002-8EB4-F1CA-D2958B69A124}"/>
              </a:ext>
            </a:extLst>
          </p:cNvPr>
          <p:cNvSpPr>
            <a:spLocks noGrp="1" noChangeAspect="1"/>
          </p:cNvSpPr>
          <p:nvPr>
            <p:ph type="body" sz="quarter" idx="11"/>
          </p:nvPr>
        </p:nvSpPr>
        <p:spPr>
          <a:xfrm>
            <a:off x="1902619" y="1603773"/>
            <a:ext cx="5350669" cy="1953815"/>
          </a:xfrm>
        </p:spPr>
        <p:txBody>
          <a:bodyPr wrap="none"/>
          <a:lstStyle/>
          <a:p>
            <a:pPr marL="102394" indent="-102394">
              <a:lnSpc>
                <a:spcPct val="90000"/>
              </a:lnSpc>
              <a:spcBef>
                <a:spcPct val="0"/>
              </a:spcBef>
            </a:pPr>
            <a:r>
              <a:rPr lang="en-US" altLang="en-US" sz="1500">
                <a:ea typeface="Franklin Gothic Medium" panose="020B0603020102020204" pitchFamily="34" charset="0"/>
                <a:cs typeface="Franklin Gothic Medium" panose="020B0603020102020204" pitchFamily="34" charset="0"/>
                <a:hlinkClick r:id="rId2"/>
              </a:rPr>
              <a:t>www.syncardia.com</a:t>
            </a:r>
            <a:endParaRPr lang="en-US" altLang="en-US" sz="1500">
              <a:solidFill>
                <a:srgbClr val="67676B"/>
              </a:solidFill>
              <a:ea typeface="Franklin Gothic Medium" panose="020B0603020102020204" pitchFamily="34" charset="0"/>
              <a:cs typeface="Franklin Gothic Medium" panose="020B0603020102020204" pitchFamily="34" charset="0"/>
            </a:endParaRPr>
          </a:p>
          <a:p>
            <a:pPr marL="102394" indent="-102394">
              <a:lnSpc>
                <a:spcPct val="90000"/>
              </a:lnSpc>
              <a:spcBef>
                <a:spcPct val="0"/>
              </a:spcBef>
            </a:pPr>
            <a:r>
              <a:rPr lang="en-US" altLang="en-US" sz="1500">
                <a:ea typeface="Franklin Gothic Medium" panose="020B0603020102020204" pitchFamily="34" charset="0"/>
                <a:cs typeface="Franklin Gothic Medium" panose="020B0603020102020204" pitchFamily="34" charset="0"/>
                <a:hlinkClick r:id="rId3"/>
              </a:rPr>
              <a:t>www.thoratec.com</a:t>
            </a:r>
            <a:endParaRPr lang="en-US" altLang="en-US" sz="1500">
              <a:ea typeface="Franklin Gothic Medium" panose="020B0603020102020204" pitchFamily="34" charset="0"/>
              <a:cs typeface="Franklin Gothic Medium" panose="020B0603020102020204" pitchFamily="34" charset="0"/>
            </a:endParaRPr>
          </a:p>
          <a:p>
            <a:pPr marL="102394" indent="-102394">
              <a:lnSpc>
                <a:spcPct val="90000"/>
              </a:lnSpc>
              <a:spcBef>
                <a:spcPct val="0"/>
              </a:spcBef>
            </a:pPr>
            <a:r>
              <a:rPr lang="en-US" altLang="en-US" sz="1500">
                <a:ea typeface="Franklin Gothic Medium" panose="020B0603020102020204" pitchFamily="34" charset="0"/>
                <a:cs typeface="Franklin Gothic Medium" panose="020B0603020102020204" pitchFamily="34" charset="0"/>
                <a:hlinkClick r:id="rId4"/>
              </a:rPr>
              <a:t>www.heartware.com</a:t>
            </a:r>
            <a:r>
              <a:rPr lang="en-US" altLang="en-US" sz="1500">
                <a:ea typeface="Franklin Gothic Medium" panose="020B0603020102020204" pitchFamily="34" charset="0"/>
                <a:cs typeface="Franklin Gothic Medium" panose="020B0603020102020204" pitchFamily="34" charset="0"/>
              </a:rPr>
              <a:t> </a:t>
            </a:r>
          </a:p>
          <a:p>
            <a:pPr marL="102394" indent="-102394">
              <a:lnSpc>
                <a:spcPct val="90000"/>
              </a:lnSpc>
              <a:spcBef>
                <a:spcPct val="0"/>
              </a:spcBef>
            </a:pPr>
            <a:r>
              <a:rPr lang="en-US" altLang="en-US" sz="1500">
                <a:ea typeface="Franklin Gothic Medium" panose="020B0603020102020204" pitchFamily="34" charset="0"/>
                <a:cs typeface="Franklin Gothic Medium" panose="020B0603020102020204" pitchFamily="34" charset="0"/>
                <a:hlinkClick r:id="rId5"/>
              </a:rPr>
              <a:t>www.mylvad.com</a:t>
            </a:r>
            <a:endParaRPr lang="en-US" altLang="en-US" sz="1500">
              <a:ea typeface="Franklin Gothic Medium" panose="020B0603020102020204" pitchFamily="34" charset="0"/>
              <a:cs typeface="Franklin Gothic Medium" panose="020B0603020102020204" pitchFamily="34" charset="0"/>
            </a:endParaRPr>
          </a:p>
          <a:p>
            <a:pPr marL="102394" indent="-102394">
              <a:lnSpc>
                <a:spcPct val="90000"/>
              </a:lnSpc>
              <a:spcBef>
                <a:spcPct val="0"/>
              </a:spcBef>
            </a:pPr>
            <a:r>
              <a:rPr lang="en-US" altLang="en-US" sz="1500">
                <a:ea typeface="Franklin Gothic Medium" panose="020B0603020102020204" pitchFamily="34" charset="0"/>
                <a:cs typeface="Franklin Gothic Medium" panose="020B0603020102020204" pitchFamily="34" charset="0"/>
                <a:hlinkClick r:id="rId6"/>
              </a:rPr>
              <a:t>www.nlm.nih.gov</a:t>
            </a:r>
            <a:endParaRPr lang="en-US" altLang="en-US" sz="1500">
              <a:ea typeface="Franklin Gothic Medium" panose="020B0603020102020204" pitchFamily="34" charset="0"/>
              <a:cs typeface="Franklin Gothic Medium" panose="020B0603020102020204" pitchFamily="34" charset="0"/>
            </a:endParaRPr>
          </a:p>
          <a:p>
            <a:pPr marL="102394" indent="-102394">
              <a:lnSpc>
                <a:spcPct val="90000"/>
              </a:lnSpc>
              <a:spcBef>
                <a:spcPct val="0"/>
              </a:spcBef>
              <a:buNone/>
            </a:pPr>
            <a:endParaRPr lang="en-US" altLang="en-US">
              <a:ea typeface="Franklin Gothic Medium" panose="020B0603020102020204" pitchFamily="34" charset="0"/>
              <a:cs typeface="Franklin Gothic Medium" panose="020B0603020102020204" pitchFamily="34" charset="0"/>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90044" y="1950961"/>
            <a:ext cx="2384410" cy="796835"/>
          </a:xfrm>
        </p:spPr>
        <p:txBody>
          <a:bodyPr/>
          <a:lstStyle/>
          <a:p>
            <a:pPr algn="ctr"/>
            <a:r>
              <a:rPr lang="en-US" sz="4200" dirty="0"/>
              <a:t>Questions</a:t>
            </a:r>
          </a:p>
        </p:txBody>
      </p:sp>
    </p:spTree>
    <p:extLst>
      <p:ext uri="{BB962C8B-B14F-4D97-AF65-F5344CB8AC3E}">
        <p14:creationId xmlns:p14="http://schemas.microsoft.com/office/powerpoint/2010/main" val="3652645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43200" y="1910079"/>
            <a:ext cx="2614506" cy="564421"/>
          </a:xfrm>
        </p:spPr>
        <p:txBody>
          <a:bodyPr/>
          <a:lstStyle/>
          <a:p>
            <a:pPr algn="ctr"/>
            <a:r>
              <a:rPr lang="en-US" sz="4200" dirty="0"/>
              <a:t>Thank You</a:t>
            </a:r>
          </a:p>
        </p:txBody>
      </p:sp>
    </p:spTree>
    <p:extLst>
      <p:ext uri="{BB962C8B-B14F-4D97-AF65-F5344CB8AC3E}">
        <p14:creationId xmlns:p14="http://schemas.microsoft.com/office/powerpoint/2010/main" val="4130622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D52B546D-59BE-BF47-B3F4-37A84A0A97D6}"/>
              </a:ext>
            </a:extLst>
          </p:cNvPr>
          <p:cNvGrpSpPr/>
          <p:nvPr/>
        </p:nvGrpSpPr>
        <p:grpSpPr>
          <a:xfrm>
            <a:off x="1418842" y="2571750"/>
            <a:ext cx="6518635" cy="262276"/>
            <a:chOff x="1418840" y="2571750"/>
            <a:chExt cx="6518635" cy="262276"/>
          </a:xfrm>
        </p:grpSpPr>
        <p:cxnSp>
          <p:nvCxnSpPr>
            <p:cNvPr id="5" name="Straight Connector 4">
              <a:extLst>
                <a:ext uri="{FF2B5EF4-FFF2-40B4-BE49-F238E27FC236}">
                  <a16:creationId xmlns:a16="http://schemas.microsoft.com/office/drawing/2014/main" id="{367AB7AE-E620-4847-8DE1-3A1C1F9AB47A}"/>
                </a:ext>
              </a:extLst>
            </p:cNvPr>
            <p:cNvCxnSpPr/>
            <p:nvPr/>
          </p:nvCxnSpPr>
          <p:spPr>
            <a:xfrm>
              <a:off x="1418840" y="2705492"/>
              <a:ext cx="6518635" cy="0"/>
            </a:xfrm>
            <a:prstGeom prst="line">
              <a:avLst/>
            </a:prstGeom>
            <a:ln w="19050"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4" name="object 15">
              <a:extLst>
                <a:ext uri="{FF2B5EF4-FFF2-40B4-BE49-F238E27FC236}">
                  <a16:creationId xmlns:a16="http://schemas.microsoft.com/office/drawing/2014/main" id="{D6DB3A9F-88A6-6F43-B2FA-E7B3EE924074}"/>
                </a:ext>
              </a:extLst>
            </p:cNvPr>
            <p:cNvSpPr/>
            <p:nvPr/>
          </p:nvSpPr>
          <p:spPr>
            <a:xfrm rot="16200000">
              <a:off x="2277273" y="2637319"/>
              <a:ext cx="262276" cy="131138"/>
            </a:xfrm>
            <a:custGeom>
              <a:avLst/>
              <a:gdLst/>
              <a:ahLst/>
              <a:cxnLst/>
              <a:rect l="l" t="t" r="r" b="b"/>
              <a:pathLst>
                <a:path w="125729" h="62864">
                  <a:moveTo>
                    <a:pt x="125399" y="0"/>
                  </a:moveTo>
                  <a:lnTo>
                    <a:pt x="0" y="0"/>
                  </a:lnTo>
                  <a:lnTo>
                    <a:pt x="62699" y="62699"/>
                  </a:lnTo>
                  <a:lnTo>
                    <a:pt x="125399" y="0"/>
                  </a:lnTo>
                  <a:close/>
                </a:path>
              </a:pathLst>
            </a:custGeom>
            <a:solidFill>
              <a:srgbClr val="FFFFFF"/>
            </a:solidFill>
          </p:spPr>
          <p:txBody>
            <a:bodyPr wrap="square" lIns="0" tIns="0" rIns="0" bIns="0" rtlCol="0"/>
            <a:lstStyle/>
            <a:p>
              <a:pPr defTabSz="685783"/>
              <a:endParaRPr>
                <a:solidFill>
                  <a:srgbClr val="000000"/>
                </a:solidFill>
                <a:latin typeface="Calibri"/>
              </a:endParaRPr>
            </a:p>
          </p:txBody>
        </p:sp>
        <p:sp>
          <p:nvSpPr>
            <p:cNvPr id="53" name="object 15">
              <a:extLst>
                <a:ext uri="{FF2B5EF4-FFF2-40B4-BE49-F238E27FC236}">
                  <a16:creationId xmlns:a16="http://schemas.microsoft.com/office/drawing/2014/main" id="{984EFB40-4F5A-B647-92A6-172C4C6A28EA}"/>
                </a:ext>
              </a:extLst>
            </p:cNvPr>
            <p:cNvSpPr/>
            <p:nvPr/>
          </p:nvSpPr>
          <p:spPr>
            <a:xfrm rot="16200000">
              <a:off x="4398977" y="2637319"/>
              <a:ext cx="262276" cy="131138"/>
            </a:xfrm>
            <a:custGeom>
              <a:avLst/>
              <a:gdLst/>
              <a:ahLst/>
              <a:cxnLst/>
              <a:rect l="l" t="t" r="r" b="b"/>
              <a:pathLst>
                <a:path w="125729" h="62864">
                  <a:moveTo>
                    <a:pt x="125399" y="0"/>
                  </a:moveTo>
                  <a:lnTo>
                    <a:pt x="0" y="0"/>
                  </a:lnTo>
                  <a:lnTo>
                    <a:pt x="62699" y="62699"/>
                  </a:lnTo>
                  <a:lnTo>
                    <a:pt x="125399" y="0"/>
                  </a:lnTo>
                  <a:close/>
                </a:path>
              </a:pathLst>
            </a:custGeom>
            <a:solidFill>
              <a:srgbClr val="FFFFFF"/>
            </a:solidFill>
          </p:spPr>
          <p:txBody>
            <a:bodyPr wrap="square" lIns="0" tIns="0" rIns="0" bIns="0" rtlCol="0"/>
            <a:lstStyle/>
            <a:p>
              <a:pPr defTabSz="685783"/>
              <a:endParaRPr>
                <a:solidFill>
                  <a:srgbClr val="000000"/>
                </a:solidFill>
                <a:latin typeface="Calibri"/>
              </a:endParaRPr>
            </a:p>
          </p:txBody>
        </p:sp>
        <p:sp>
          <p:nvSpPr>
            <p:cNvPr id="54" name="object 15">
              <a:extLst>
                <a:ext uri="{FF2B5EF4-FFF2-40B4-BE49-F238E27FC236}">
                  <a16:creationId xmlns:a16="http://schemas.microsoft.com/office/drawing/2014/main" id="{3C8F6957-D813-0545-94DB-E9AEB1DFBBEC}"/>
                </a:ext>
              </a:extLst>
            </p:cNvPr>
            <p:cNvSpPr/>
            <p:nvPr/>
          </p:nvSpPr>
          <p:spPr>
            <a:xfrm rot="16200000">
              <a:off x="6469265" y="2637319"/>
              <a:ext cx="262276" cy="131138"/>
            </a:xfrm>
            <a:custGeom>
              <a:avLst/>
              <a:gdLst/>
              <a:ahLst/>
              <a:cxnLst/>
              <a:rect l="l" t="t" r="r" b="b"/>
              <a:pathLst>
                <a:path w="125729" h="62864">
                  <a:moveTo>
                    <a:pt x="125399" y="0"/>
                  </a:moveTo>
                  <a:lnTo>
                    <a:pt x="0" y="0"/>
                  </a:lnTo>
                  <a:lnTo>
                    <a:pt x="62699" y="62699"/>
                  </a:lnTo>
                  <a:lnTo>
                    <a:pt x="125399" y="0"/>
                  </a:lnTo>
                  <a:close/>
                </a:path>
              </a:pathLst>
            </a:custGeom>
            <a:solidFill>
              <a:srgbClr val="FFFFFF"/>
            </a:solidFill>
          </p:spPr>
          <p:txBody>
            <a:bodyPr wrap="square" lIns="0" tIns="0" rIns="0" bIns="0" rtlCol="0"/>
            <a:lstStyle/>
            <a:p>
              <a:pPr defTabSz="685783"/>
              <a:endParaRPr>
                <a:solidFill>
                  <a:srgbClr val="000000"/>
                </a:solidFill>
                <a:latin typeface="Calibri"/>
              </a:endParaRPr>
            </a:p>
          </p:txBody>
        </p:sp>
      </p:grpSp>
      <p:sp>
        <p:nvSpPr>
          <p:cNvPr id="34" name="object 28">
            <a:extLst>
              <a:ext uri="{FF2B5EF4-FFF2-40B4-BE49-F238E27FC236}">
                <a16:creationId xmlns:a16="http://schemas.microsoft.com/office/drawing/2014/main" id="{24BF513D-A98D-004F-BCFD-849D3EB3E92A}"/>
              </a:ext>
            </a:extLst>
          </p:cNvPr>
          <p:cNvSpPr/>
          <p:nvPr/>
        </p:nvSpPr>
        <p:spPr>
          <a:xfrm>
            <a:off x="4784621" y="2204811"/>
            <a:ext cx="1489833" cy="1158757"/>
          </a:xfrm>
          <a:prstGeom prst="rect">
            <a:avLst/>
          </a:prstGeom>
          <a:blipFill>
            <a:blip r:embed="rId3" cstate="print">
              <a:extLst>
                <a:ext uri="{28A0092B-C50C-407E-A947-70E740481C1C}">
                  <a14:useLocalDpi xmlns:a14="http://schemas.microsoft.com/office/drawing/2010/main"/>
                </a:ext>
              </a:extLst>
            </a:blip>
            <a:stretch>
              <a:fillRect/>
            </a:stretch>
          </a:blipFill>
          <a:effectLst>
            <a:outerShdw blurRad="63500" sx="102000" sy="102000" algn="ctr" rotWithShape="0">
              <a:prstClr val="black">
                <a:alpha val="40000"/>
              </a:prstClr>
            </a:outerShdw>
          </a:effectLst>
        </p:spPr>
        <p:txBody>
          <a:bodyPr wrap="square" lIns="0" tIns="0" rIns="0" bIns="0" rtlCol="0"/>
          <a:lstStyle/>
          <a:p>
            <a:pPr defTabSz="685783"/>
            <a:endParaRPr>
              <a:solidFill>
                <a:srgbClr val="000000"/>
              </a:solidFill>
              <a:latin typeface="Calibri"/>
            </a:endParaRPr>
          </a:p>
        </p:txBody>
      </p:sp>
      <p:pic>
        <p:nvPicPr>
          <p:cNvPr id="7" name="Picture 6">
            <a:extLst>
              <a:ext uri="{FF2B5EF4-FFF2-40B4-BE49-F238E27FC236}">
                <a16:creationId xmlns:a16="http://schemas.microsoft.com/office/drawing/2014/main" id="{35BE594D-A316-A346-99D9-8481B8CE1272}"/>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392132" y="2165240"/>
            <a:ext cx="2054273" cy="1198326"/>
          </a:xfrm>
          <a:prstGeom prst="rect">
            <a:avLst/>
          </a:prstGeom>
          <a:effectLst>
            <a:outerShdw blurRad="63500" sx="102000" sy="102000" algn="ctr" rotWithShape="0">
              <a:prstClr val="black">
                <a:alpha val="40000"/>
              </a:prstClr>
            </a:outerShdw>
          </a:effectLst>
        </p:spPr>
      </p:pic>
      <p:pic>
        <p:nvPicPr>
          <p:cNvPr id="11" name="Picture 10">
            <a:extLst>
              <a:ext uri="{FF2B5EF4-FFF2-40B4-BE49-F238E27FC236}">
                <a16:creationId xmlns:a16="http://schemas.microsoft.com/office/drawing/2014/main" id="{14A85C88-E619-1847-A79C-BB11978FAD4D}"/>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rot="20041374">
            <a:off x="511409" y="2216287"/>
            <a:ext cx="1730351" cy="973205"/>
          </a:xfrm>
          <a:prstGeom prst="rect">
            <a:avLst/>
          </a:prstGeom>
          <a:effectLst>
            <a:outerShdw blurRad="63500" sx="102000" sy="102000" algn="ctr" rotWithShape="0">
              <a:prstClr val="black">
                <a:alpha val="40000"/>
              </a:prstClr>
            </a:outerShdw>
          </a:effectLst>
        </p:spPr>
      </p:pic>
      <p:sp>
        <p:nvSpPr>
          <p:cNvPr id="2" name="Title 1">
            <a:extLst>
              <a:ext uri="{FF2B5EF4-FFF2-40B4-BE49-F238E27FC236}">
                <a16:creationId xmlns:a16="http://schemas.microsoft.com/office/drawing/2014/main" id="{E5EA8126-5069-D443-A577-3795448A6FCD}"/>
              </a:ext>
            </a:extLst>
          </p:cNvPr>
          <p:cNvSpPr>
            <a:spLocks noGrp="1"/>
          </p:cNvSpPr>
          <p:nvPr>
            <p:ph type="title"/>
          </p:nvPr>
        </p:nvSpPr>
        <p:spPr/>
        <p:txBody>
          <a:bodyPr/>
          <a:lstStyle/>
          <a:p>
            <a:r>
              <a:rPr lang="en-US"/>
              <a:t>The </a:t>
            </a:r>
            <a:r>
              <a:rPr lang="en-US" err="1"/>
              <a:t>CardioMEMS</a:t>
            </a:r>
            <a:r>
              <a:rPr lang="en-US"/>
              <a:t>™ HF System Provides The Actionable Data You Need To Empower Intelligent Remote Monitoring</a:t>
            </a:r>
            <a:br>
              <a:rPr lang="en-US"/>
            </a:br>
            <a:endParaRPr lang="en-US"/>
          </a:p>
        </p:txBody>
      </p:sp>
      <p:sp>
        <p:nvSpPr>
          <p:cNvPr id="63" name="Footer Placeholder 5">
            <a:extLst>
              <a:ext uri="{FF2B5EF4-FFF2-40B4-BE49-F238E27FC236}">
                <a16:creationId xmlns:a16="http://schemas.microsoft.com/office/drawing/2014/main" id="{427DE4EC-488C-D14A-B364-6017D7FA8489}"/>
              </a:ext>
            </a:extLst>
          </p:cNvPr>
          <p:cNvSpPr>
            <a:spLocks noGrp="1"/>
          </p:cNvSpPr>
          <p:nvPr>
            <p:ph type="ftr" sz="quarter" idx="4294967295"/>
          </p:nvPr>
        </p:nvSpPr>
        <p:spPr>
          <a:xfrm>
            <a:off x="5211763" y="4768850"/>
            <a:ext cx="3932237" cy="274638"/>
          </a:xfrm>
          <a:prstGeom prst="rect">
            <a:avLst/>
          </a:prstGeom>
        </p:spPr>
        <p:txBody>
          <a:bodyPr/>
          <a:lstStyle/>
          <a:p>
            <a:pPr defTabSz="914378"/>
            <a:r>
              <a:rPr lang="en-US" dirty="0">
                <a:solidFill>
                  <a:srgbClr val="FFFFFF"/>
                </a:solidFill>
                <a:latin typeface="Calibri"/>
              </a:rPr>
              <a:t>MAT-2102965 v1.0 | Item approved for U.S. use only.</a:t>
            </a:r>
            <a:endParaRPr lang="en-IN" dirty="0">
              <a:solidFill>
                <a:srgbClr val="FFFFFF"/>
              </a:solidFill>
              <a:latin typeface="Calibri"/>
            </a:endParaRPr>
          </a:p>
        </p:txBody>
      </p:sp>
      <p:sp>
        <p:nvSpPr>
          <p:cNvPr id="64" name="Slide Number Placeholder 6">
            <a:extLst>
              <a:ext uri="{FF2B5EF4-FFF2-40B4-BE49-F238E27FC236}">
                <a16:creationId xmlns:a16="http://schemas.microsoft.com/office/drawing/2014/main" id="{10BC6519-5B53-6D41-B193-44294C8939D9}"/>
              </a:ext>
            </a:extLst>
          </p:cNvPr>
          <p:cNvSpPr>
            <a:spLocks noGrp="1"/>
          </p:cNvSpPr>
          <p:nvPr>
            <p:ph type="sldNum" sz="quarter" idx="4294967295"/>
          </p:nvPr>
        </p:nvSpPr>
        <p:spPr>
          <a:xfrm>
            <a:off x="8577263" y="4767263"/>
            <a:ext cx="566737" cy="274637"/>
          </a:xfrm>
        </p:spPr>
        <p:txBody>
          <a:bodyPr/>
          <a:lstStyle/>
          <a:p>
            <a:pPr defTabSz="914378">
              <a:defRPr/>
            </a:pPr>
            <a:r>
              <a:rPr lang="en-IN">
                <a:solidFill>
                  <a:srgbClr val="FFFFFF"/>
                </a:solidFill>
                <a:latin typeface="Calibri"/>
              </a:rPr>
              <a:t>|    </a:t>
            </a:r>
            <a:fld id="{7B2119CD-3B2D-4CEB-B404-D2E3F8CD6D69}" type="slidenum">
              <a:rPr lang="en-IN">
                <a:solidFill>
                  <a:srgbClr val="FFFFFF"/>
                </a:solidFill>
                <a:latin typeface="Calibri"/>
              </a:rPr>
              <a:pPr defTabSz="914378">
                <a:defRPr/>
              </a:pPr>
              <a:t>6</a:t>
            </a:fld>
            <a:endParaRPr lang="en-IN">
              <a:solidFill>
                <a:srgbClr val="FFFFFF"/>
              </a:solidFill>
              <a:latin typeface="Calibri"/>
            </a:endParaRPr>
          </a:p>
        </p:txBody>
      </p:sp>
      <p:sp>
        <p:nvSpPr>
          <p:cNvPr id="55" name="object 3">
            <a:extLst>
              <a:ext uri="{FF2B5EF4-FFF2-40B4-BE49-F238E27FC236}">
                <a16:creationId xmlns:a16="http://schemas.microsoft.com/office/drawing/2014/main" id="{38D819FE-A44E-524A-BDCA-B59DCC5F74E3}"/>
              </a:ext>
            </a:extLst>
          </p:cNvPr>
          <p:cNvSpPr txBox="1"/>
          <p:nvPr/>
        </p:nvSpPr>
        <p:spPr>
          <a:xfrm>
            <a:off x="502789" y="3699587"/>
            <a:ext cx="1747849" cy="320601"/>
          </a:xfrm>
          <a:prstGeom prst="rect">
            <a:avLst/>
          </a:prstGeom>
        </p:spPr>
        <p:txBody>
          <a:bodyPr vert="horz" wrap="square" lIns="0" tIns="12700" rIns="0" bIns="0" rtlCol="0">
            <a:spAutoFit/>
          </a:bodyPr>
          <a:lstStyle/>
          <a:p>
            <a:pPr marL="12700" marR="5080" algn="ctr" defTabSz="685783">
              <a:spcBef>
                <a:spcPts val="100"/>
              </a:spcBef>
            </a:pPr>
            <a:r>
              <a:rPr sz="1000">
                <a:solidFill>
                  <a:srgbClr val="FFFFFF"/>
                </a:solidFill>
                <a:latin typeface="Calibri" panose="020F0502020204030204" pitchFamily="34" charset="0"/>
                <a:cs typeface="Calibri" panose="020F0502020204030204" pitchFamily="34" charset="0"/>
              </a:rPr>
              <a:t>The </a:t>
            </a:r>
            <a:r>
              <a:rPr sz="1000" spc="-15">
                <a:solidFill>
                  <a:srgbClr val="FFFFFF"/>
                </a:solidFill>
                <a:latin typeface="Calibri" panose="020F0502020204030204" pitchFamily="34" charset="0"/>
                <a:cs typeface="Calibri" panose="020F0502020204030204" pitchFamily="34" charset="0"/>
              </a:rPr>
              <a:t>PA </a:t>
            </a:r>
            <a:r>
              <a:rPr sz="1000" spc="5">
                <a:solidFill>
                  <a:srgbClr val="FFFFFF"/>
                </a:solidFill>
                <a:latin typeface="Calibri" panose="020F0502020204030204" pitchFamily="34" charset="0"/>
                <a:cs typeface="Calibri" panose="020F0502020204030204" pitchFamily="34" charset="0"/>
              </a:rPr>
              <a:t>sensor is inserted </a:t>
            </a:r>
            <a:r>
              <a:rPr sz="1000" spc="10">
                <a:solidFill>
                  <a:srgbClr val="FFFFFF"/>
                </a:solidFill>
                <a:latin typeface="Calibri" panose="020F0502020204030204" pitchFamily="34" charset="0"/>
                <a:cs typeface="Calibri" panose="020F0502020204030204" pitchFamily="34" charset="0"/>
              </a:rPr>
              <a:t>via </a:t>
            </a:r>
            <a:r>
              <a:rPr sz="1000" spc="5">
                <a:solidFill>
                  <a:srgbClr val="FFFFFF"/>
                </a:solidFill>
                <a:latin typeface="Calibri" panose="020F0502020204030204" pitchFamily="34" charset="0"/>
                <a:cs typeface="Calibri" panose="020F0502020204030204" pitchFamily="34" charset="0"/>
              </a:rPr>
              <a:t>right heart</a:t>
            </a:r>
            <a:r>
              <a:rPr sz="1000" spc="15">
                <a:solidFill>
                  <a:srgbClr val="FFFFFF"/>
                </a:solidFill>
                <a:latin typeface="Calibri" panose="020F0502020204030204" pitchFamily="34" charset="0"/>
                <a:cs typeface="Calibri" panose="020F0502020204030204" pitchFamily="34" charset="0"/>
              </a:rPr>
              <a:t> </a:t>
            </a:r>
            <a:r>
              <a:rPr sz="1000" spc="10">
                <a:solidFill>
                  <a:srgbClr val="FFFFFF"/>
                </a:solidFill>
                <a:latin typeface="Calibri" panose="020F0502020204030204" pitchFamily="34" charset="0"/>
                <a:cs typeface="Calibri" panose="020F0502020204030204" pitchFamily="34" charset="0"/>
              </a:rPr>
              <a:t>catheterization.</a:t>
            </a:r>
            <a:endParaRPr sz="1000">
              <a:solidFill>
                <a:srgbClr val="000000"/>
              </a:solidFill>
              <a:latin typeface="Calibri" panose="020F0502020204030204" pitchFamily="34" charset="0"/>
              <a:cs typeface="Calibri" panose="020F0502020204030204" pitchFamily="34" charset="0"/>
            </a:endParaRPr>
          </a:p>
        </p:txBody>
      </p:sp>
      <p:sp>
        <p:nvSpPr>
          <p:cNvPr id="56" name="object 3">
            <a:extLst>
              <a:ext uri="{FF2B5EF4-FFF2-40B4-BE49-F238E27FC236}">
                <a16:creationId xmlns:a16="http://schemas.microsoft.com/office/drawing/2014/main" id="{E90E556F-4A60-AF4C-AA1E-89E875B9A838}"/>
              </a:ext>
            </a:extLst>
          </p:cNvPr>
          <p:cNvSpPr txBox="1"/>
          <p:nvPr/>
        </p:nvSpPr>
        <p:spPr>
          <a:xfrm>
            <a:off x="2545345" y="3699587"/>
            <a:ext cx="1747849" cy="320601"/>
          </a:xfrm>
          <a:prstGeom prst="rect">
            <a:avLst/>
          </a:prstGeom>
        </p:spPr>
        <p:txBody>
          <a:bodyPr vert="horz" wrap="square" lIns="0" tIns="12700" rIns="0" bIns="0" rtlCol="0">
            <a:spAutoFit/>
          </a:bodyPr>
          <a:lstStyle/>
          <a:p>
            <a:pPr marL="12700" marR="5080" algn="ctr" defTabSz="685783">
              <a:spcBef>
                <a:spcPts val="100"/>
              </a:spcBef>
            </a:pPr>
            <a:r>
              <a:rPr lang="en-US" sz="1000" dirty="0">
                <a:solidFill>
                  <a:srgbClr val="FFFFFF"/>
                </a:solidFill>
                <a:latin typeface="Calibri" panose="020F0502020204030204" pitchFamily="34" charset="0"/>
                <a:cs typeface="Calibri" panose="020F0502020204030204" pitchFamily="34" charset="0"/>
              </a:rPr>
              <a:t>Patient takes daily sensor reading from the comfort of their home.</a:t>
            </a:r>
          </a:p>
        </p:txBody>
      </p:sp>
      <p:sp>
        <p:nvSpPr>
          <p:cNvPr id="57" name="object 3">
            <a:extLst>
              <a:ext uri="{FF2B5EF4-FFF2-40B4-BE49-F238E27FC236}">
                <a16:creationId xmlns:a16="http://schemas.microsoft.com/office/drawing/2014/main" id="{5649BC65-E32D-8943-865B-073BDB2F17F3}"/>
              </a:ext>
            </a:extLst>
          </p:cNvPr>
          <p:cNvSpPr txBox="1"/>
          <p:nvPr/>
        </p:nvSpPr>
        <p:spPr>
          <a:xfrm>
            <a:off x="4688841" y="3699586"/>
            <a:ext cx="1747849" cy="936154"/>
          </a:xfrm>
          <a:prstGeom prst="rect">
            <a:avLst/>
          </a:prstGeom>
        </p:spPr>
        <p:txBody>
          <a:bodyPr vert="horz" wrap="square" lIns="0" tIns="12700" rIns="0" bIns="0" rtlCol="0">
            <a:spAutoFit/>
          </a:bodyPr>
          <a:lstStyle/>
          <a:p>
            <a:pPr marL="12700" marR="5080" algn="ctr" defTabSz="685783">
              <a:spcBef>
                <a:spcPts val="100"/>
              </a:spcBef>
            </a:pPr>
            <a:r>
              <a:rPr lang="en-US" sz="1000">
                <a:solidFill>
                  <a:srgbClr val="FFFFFF"/>
                </a:solidFill>
                <a:latin typeface="Calibri" panose="020F0502020204030204" pitchFamily="34" charset="0"/>
                <a:cs typeface="Calibri" panose="020F0502020204030204" pitchFamily="34" charset="0"/>
              </a:rPr>
              <a:t>Data wirelessly transmitted to Merlin.net™ PCN, a secure website that easily presents PA pressure data to inform proactive treatment modifications.</a:t>
            </a:r>
          </a:p>
        </p:txBody>
      </p:sp>
      <p:sp>
        <p:nvSpPr>
          <p:cNvPr id="58" name="object 3">
            <a:extLst>
              <a:ext uri="{FF2B5EF4-FFF2-40B4-BE49-F238E27FC236}">
                <a16:creationId xmlns:a16="http://schemas.microsoft.com/office/drawing/2014/main" id="{3AF9DA12-2D93-F94E-BC2E-40BEFBF79024}"/>
              </a:ext>
            </a:extLst>
          </p:cNvPr>
          <p:cNvSpPr txBox="1"/>
          <p:nvPr/>
        </p:nvSpPr>
        <p:spPr>
          <a:xfrm>
            <a:off x="6772960" y="3699587"/>
            <a:ext cx="1747849" cy="320601"/>
          </a:xfrm>
          <a:prstGeom prst="rect">
            <a:avLst/>
          </a:prstGeom>
        </p:spPr>
        <p:txBody>
          <a:bodyPr vert="horz" wrap="square" lIns="0" tIns="12700" rIns="0" bIns="0" rtlCol="0">
            <a:spAutoFit/>
          </a:bodyPr>
          <a:lstStyle/>
          <a:p>
            <a:pPr marL="12700" marR="5080" algn="ctr" defTabSz="685783">
              <a:spcBef>
                <a:spcPts val="100"/>
              </a:spcBef>
            </a:pPr>
            <a:r>
              <a:rPr lang="en-US" sz="1000">
                <a:solidFill>
                  <a:srgbClr val="FFFFFF"/>
                </a:solidFill>
                <a:latin typeface="Calibri" panose="020F0502020204030204" pitchFamily="34" charset="0"/>
                <a:cs typeface="Calibri" panose="020F0502020204030204" pitchFamily="34" charset="0"/>
              </a:rPr>
              <a:t>Clinician reviews data and contacts patient, as necessary.</a:t>
            </a:r>
          </a:p>
        </p:txBody>
      </p:sp>
      <p:pic>
        <p:nvPicPr>
          <p:cNvPr id="21" name="Picture 20" descr="A screenshot of a cell phone&#10;&#10;Description automatically generated">
            <a:extLst>
              <a:ext uri="{FF2B5EF4-FFF2-40B4-BE49-F238E27FC236}">
                <a16:creationId xmlns:a16="http://schemas.microsoft.com/office/drawing/2014/main" id="{6F7E4381-8F29-A24A-804C-7BAA8605978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46156" y="1819038"/>
            <a:ext cx="821511" cy="1707634"/>
          </a:xfrm>
          <a:prstGeom prst="rect">
            <a:avLst/>
          </a:prstGeom>
        </p:spPr>
      </p:pic>
    </p:spTree>
    <p:extLst>
      <p:ext uri="{BB962C8B-B14F-4D97-AF65-F5344CB8AC3E}">
        <p14:creationId xmlns:p14="http://schemas.microsoft.com/office/powerpoint/2010/main" val="1686613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92B1E-C4E4-2FA9-AC00-D8143A61D50A}"/>
              </a:ext>
            </a:extLst>
          </p:cNvPr>
          <p:cNvSpPr>
            <a:spLocks noGrp="1"/>
          </p:cNvSpPr>
          <p:nvPr>
            <p:ph type="title"/>
          </p:nvPr>
        </p:nvSpPr>
        <p:spPr>
          <a:xfrm>
            <a:off x="1004676" y="859399"/>
            <a:ext cx="7251049" cy="735645"/>
          </a:xfrm>
        </p:spPr>
        <p:txBody>
          <a:bodyPr anchor="ctr">
            <a:normAutofit/>
          </a:bodyPr>
          <a:lstStyle/>
          <a:p>
            <a:r>
              <a:rPr lang="en-US" dirty="0"/>
              <a:t>Proactive use of Pulmonary Artery Pressures</a:t>
            </a:r>
          </a:p>
        </p:txBody>
      </p:sp>
      <p:sp>
        <p:nvSpPr>
          <p:cNvPr id="3" name="Slide Number Placeholder 2">
            <a:extLst>
              <a:ext uri="{FF2B5EF4-FFF2-40B4-BE49-F238E27FC236}">
                <a16:creationId xmlns:a16="http://schemas.microsoft.com/office/drawing/2014/main" id="{94EF447E-F1C6-580F-B52A-84220F4FF30B}"/>
              </a:ext>
            </a:extLst>
          </p:cNvPr>
          <p:cNvSpPr>
            <a:spLocks noGrp="1"/>
          </p:cNvSpPr>
          <p:nvPr>
            <p:ph type="sldNum" sz="quarter" idx="10"/>
          </p:nvPr>
        </p:nvSpPr>
        <p:spPr>
          <a:xfrm>
            <a:off x="8138785" y="4662606"/>
            <a:ext cx="792782" cy="274638"/>
          </a:xfrm>
        </p:spPr>
        <p:txBody>
          <a:bodyPr wrap="square" anchor="ctr">
            <a:normAutofit/>
          </a:bodyPr>
          <a:lstStyle/>
          <a:p>
            <a:pPr>
              <a:spcAft>
                <a:spcPts val="600"/>
              </a:spcAft>
            </a:pPr>
            <a:fld id="{4572941C-6974-BE4E-9E84-DF4E3BF99134}" type="slidenum">
              <a:rPr lang="en-US" altLang="x-none" smtClean="0"/>
              <a:pPr>
                <a:spcAft>
                  <a:spcPts val="600"/>
                </a:spcAft>
              </a:pPr>
              <a:t>7</a:t>
            </a:fld>
            <a:endParaRPr lang="en-US" altLang="x-none"/>
          </a:p>
        </p:txBody>
      </p:sp>
      <p:pic>
        <p:nvPicPr>
          <p:cNvPr id="2050" name="Picture 2" descr="Chart showing 30 days preceding heart failure hospitalization indicating markers of heart failure moving from early changes of pulmonary artery pressure changes and autonomic adaptation changes to weight change and symptoms.">
            <a:extLst>
              <a:ext uri="{FF2B5EF4-FFF2-40B4-BE49-F238E27FC236}">
                <a16:creationId xmlns:a16="http://schemas.microsoft.com/office/drawing/2014/main" id="{9793AB20-3FD6-F2D7-5CF7-020A5C78DFE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076786" y="1601966"/>
            <a:ext cx="7011872" cy="3348169"/>
          </a:xfrm>
          <a:prstGeom prst="rect">
            <a:avLst/>
          </a:prstGeom>
          <a:solidFill>
            <a:srgbClr val="FFFFFF"/>
          </a:solidFill>
        </p:spPr>
      </p:pic>
    </p:spTree>
    <p:extLst>
      <p:ext uri="{BB962C8B-B14F-4D97-AF65-F5344CB8AC3E}">
        <p14:creationId xmlns:p14="http://schemas.microsoft.com/office/powerpoint/2010/main" val="23262736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5405" y="100289"/>
            <a:ext cx="3112678" cy="796835"/>
          </a:xfrm>
        </p:spPr>
        <p:txBody>
          <a:bodyPr>
            <a:normAutofit/>
          </a:bodyPr>
          <a:lstStyle/>
          <a:p>
            <a:r>
              <a:rPr lang="en-US" sz="2800" dirty="0"/>
              <a:t>2024 Demographics</a:t>
            </a:r>
          </a:p>
        </p:txBody>
      </p:sp>
      <p:graphicFrame>
        <p:nvGraphicFramePr>
          <p:cNvPr id="8" name="Table 7"/>
          <p:cNvGraphicFramePr>
            <a:graphicFrameLocks noGrp="1"/>
          </p:cNvGraphicFramePr>
          <p:nvPr/>
        </p:nvGraphicFramePr>
        <p:xfrm>
          <a:off x="940259" y="968675"/>
          <a:ext cx="3638976" cy="2296367"/>
        </p:xfrm>
        <a:graphic>
          <a:graphicData uri="http://schemas.openxmlformats.org/drawingml/2006/table">
            <a:tbl>
              <a:tblPr firstRow="1" bandRow="1">
                <a:tableStyleId>{5C22544A-7EE6-4342-B048-85BDC9FD1C3A}</a:tableStyleId>
              </a:tblPr>
              <a:tblGrid>
                <a:gridCol w="1638798">
                  <a:extLst>
                    <a:ext uri="{9D8B030D-6E8A-4147-A177-3AD203B41FA5}">
                      <a16:colId xmlns:a16="http://schemas.microsoft.com/office/drawing/2014/main" val="20000"/>
                    </a:ext>
                  </a:extLst>
                </a:gridCol>
                <a:gridCol w="918110">
                  <a:extLst>
                    <a:ext uri="{9D8B030D-6E8A-4147-A177-3AD203B41FA5}">
                      <a16:colId xmlns:a16="http://schemas.microsoft.com/office/drawing/2014/main" val="20001"/>
                    </a:ext>
                  </a:extLst>
                </a:gridCol>
                <a:gridCol w="1082068">
                  <a:extLst>
                    <a:ext uri="{9D8B030D-6E8A-4147-A177-3AD203B41FA5}">
                      <a16:colId xmlns:a16="http://schemas.microsoft.com/office/drawing/2014/main" val="20002"/>
                    </a:ext>
                  </a:extLst>
                </a:gridCol>
              </a:tblGrid>
              <a:tr h="581887">
                <a:tc>
                  <a:txBody>
                    <a:bodyPr/>
                    <a:lstStyle/>
                    <a:p>
                      <a:pPr algn="ctr"/>
                      <a:r>
                        <a:rPr lang="en-US" sz="1500" dirty="0">
                          <a:latin typeface="+mj-lt"/>
                        </a:rPr>
                        <a:t>Financial Class</a:t>
                      </a:r>
                    </a:p>
                    <a:p>
                      <a:pPr algn="ctr"/>
                      <a:endParaRPr lang="en-US" sz="1500" dirty="0">
                        <a:latin typeface="+mj-lt"/>
                      </a:endParaRPr>
                    </a:p>
                  </a:txBody>
                  <a:tcPr marL="91458" marR="91458" marT="34288" marB="34288" anchor="ctr">
                    <a:solidFill>
                      <a:srgbClr val="A50021"/>
                    </a:solidFill>
                  </a:tcPr>
                </a:tc>
                <a:tc>
                  <a:txBody>
                    <a:bodyPr/>
                    <a:lstStyle/>
                    <a:p>
                      <a:pPr algn="ctr"/>
                      <a:r>
                        <a:rPr lang="en-US" sz="1500" dirty="0">
                          <a:latin typeface="+mj-lt"/>
                        </a:rPr>
                        <a:t>MCS Patients</a:t>
                      </a:r>
                    </a:p>
                  </a:txBody>
                  <a:tcPr marL="91458" marR="91458" marT="34288" marB="34288" anchor="ctr">
                    <a:solidFill>
                      <a:srgbClr val="A50021"/>
                    </a:solidFill>
                  </a:tcPr>
                </a:tc>
                <a:tc>
                  <a:txBody>
                    <a:bodyPr/>
                    <a:lstStyle/>
                    <a:p>
                      <a:pPr algn="ctr"/>
                      <a:r>
                        <a:rPr lang="en-US" sz="1500" baseline="0" dirty="0">
                          <a:latin typeface="+mj-lt"/>
                        </a:rPr>
                        <a:t>IU Health</a:t>
                      </a:r>
                      <a:endParaRPr lang="en-US" sz="1500" dirty="0">
                        <a:latin typeface="+mj-lt"/>
                      </a:endParaRPr>
                    </a:p>
                  </a:txBody>
                  <a:tcPr marL="91458" marR="91458" marT="34288" marB="34288">
                    <a:solidFill>
                      <a:srgbClr val="002060"/>
                    </a:solidFill>
                  </a:tcPr>
                </a:tc>
                <a:extLst>
                  <a:ext uri="{0D108BD9-81ED-4DB2-BD59-A6C34878D82A}">
                    <a16:rowId xmlns:a16="http://schemas.microsoft.com/office/drawing/2014/main" val="10000"/>
                  </a:ext>
                </a:extLst>
              </a:tr>
              <a:tr h="297176">
                <a:tc>
                  <a:txBody>
                    <a:bodyPr/>
                    <a:lstStyle/>
                    <a:p>
                      <a:r>
                        <a:rPr lang="en-US" sz="1500" dirty="0">
                          <a:latin typeface="+mj-lt"/>
                        </a:rPr>
                        <a:t>Managed Care</a:t>
                      </a:r>
                    </a:p>
                  </a:txBody>
                  <a:tcPr marL="91458" marR="91458" marT="34288" marB="34288" anchor="ctr"/>
                </a:tc>
                <a:tc>
                  <a:txBody>
                    <a:bodyPr/>
                    <a:lstStyle/>
                    <a:p>
                      <a:pPr algn="ctr"/>
                      <a:r>
                        <a:rPr lang="en-US" sz="1500" u="none" dirty="0">
                          <a:latin typeface="+mj-lt"/>
                        </a:rPr>
                        <a:t>26%</a:t>
                      </a:r>
                    </a:p>
                  </a:txBody>
                  <a:tcPr marL="91458" marR="91458" marT="34288" marB="34288" anchor="ctr"/>
                </a:tc>
                <a:tc>
                  <a:txBody>
                    <a:bodyPr/>
                    <a:lstStyle/>
                    <a:p>
                      <a:pPr algn="ctr"/>
                      <a:r>
                        <a:rPr lang="en-US" sz="1500" u="none" dirty="0">
                          <a:latin typeface="+mj-lt"/>
                        </a:rPr>
                        <a:t>39%</a:t>
                      </a:r>
                    </a:p>
                  </a:txBody>
                  <a:tcPr marL="91458" marR="91458" marT="34288" marB="34288" anchor="ctr">
                    <a:solidFill>
                      <a:srgbClr val="E8D0D0"/>
                    </a:solidFill>
                  </a:tcPr>
                </a:tc>
                <a:extLst>
                  <a:ext uri="{0D108BD9-81ED-4DB2-BD59-A6C34878D82A}">
                    <a16:rowId xmlns:a16="http://schemas.microsoft.com/office/drawing/2014/main" val="10001"/>
                  </a:ext>
                </a:extLst>
              </a:tr>
              <a:tr h="297176">
                <a:tc>
                  <a:txBody>
                    <a:bodyPr/>
                    <a:lstStyle/>
                    <a:p>
                      <a:r>
                        <a:rPr lang="en-US" sz="1500">
                          <a:latin typeface="+mj-lt"/>
                        </a:rPr>
                        <a:t>Medicaid/HIP</a:t>
                      </a:r>
                      <a:endParaRPr lang="en-US" sz="1500" dirty="0">
                        <a:latin typeface="+mj-lt"/>
                      </a:endParaRPr>
                    </a:p>
                  </a:txBody>
                  <a:tcPr marL="91458" marR="91458" marT="34288" marB="34288" anchor="ctr"/>
                </a:tc>
                <a:tc>
                  <a:txBody>
                    <a:bodyPr/>
                    <a:lstStyle/>
                    <a:p>
                      <a:pPr algn="ctr"/>
                      <a:r>
                        <a:rPr lang="en-US" sz="1500" u="none" dirty="0">
                          <a:latin typeface="+mj-lt"/>
                        </a:rPr>
                        <a:t>34%</a:t>
                      </a:r>
                    </a:p>
                  </a:txBody>
                  <a:tcPr marL="91458" marR="91458" marT="34288" marB="34288" anchor="ctr"/>
                </a:tc>
                <a:tc>
                  <a:txBody>
                    <a:bodyPr/>
                    <a:lstStyle/>
                    <a:p>
                      <a:pPr algn="ctr"/>
                      <a:r>
                        <a:rPr lang="en-US" sz="1500" u="none" dirty="0">
                          <a:latin typeface="+mj-lt"/>
                        </a:rPr>
                        <a:t>21%</a:t>
                      </a:r>
                    </a:p>
                  </a:txBody>
                  <a:tcPr marL="91458" marR="91458" marT="34288" marB="34288" anchor="ctr">
                    <a:solidFill>
                      <a:srgbClr val="F4E9E9"/>
                    </a:solidFill>
                  </a:tcPr>
                </a:tc>
                <a:extLst>
                  <a:ext uri="{0D108BD9-81ED-4DB2-BD59-A6C34878D82A}">
                    <a16:rowId xmlns:a16="http://schemas.microsoft.com/office/drawing/2014/main" val="10002"/>
                  </a:ext>
                </a:extLst>
              </a:tr>
              <a:tr h="297176">
                <a:tc>
                  <a:txBody>
                    <a:bodyPr/>
                    <a:lstStyle/>
                    <a:p>
                      <a:r>
                        <a:rPr lang="en-US" sz="1500" dirty="0">
                          <a:latin typeface="+mj-lt"/>
                        </a:rPr>
                        <a:t>Medicare</a:t>
                      </a:r>
                    </a:p>
                  </a:txBody>
                  <a:tcPr marL="91458" marR="91458" marT="34288" marB="34288" anchor="ctr"/>
                </a:tc>
                <a:tc>
                  <a:txBody>
                    <a:bodyPr/>
                    <a:lstStyle/>
                    <a:p>
                      <a:pPr algn="ctr"/>
                      <a:r>
                        <a:rPr lang="en-US" sz="1500" u="none" dirty="0">
                          <a:latin typeface="+mj-lt"/>
                        </a:rPr>
                        <a:t>40%</a:t>
                      </a:r>
                    </a:p>
                  </a:txBody>
                  <a:tcPr marL="91458" marR="91458" marT="34288" marB="34288" anchor="ctr"/>
                </a:tc>
                <a:tc>
                  <a:txBody>
                    <a:bodyPr/>
                    <a:lstStyle/>
                    <a:p>
                      <a:pPr algn="ctr"/>
                      <a:r>
                        <a:rPr lang="en-US" sz="1500" u="none" dirty="0">
                          <a:latin typeface="+mj-lt"/>
                        </a:rPr>
                        <a:t>38%</a:t>
                      </a:r>
                    </a:p>
                  </a:txBody>
                  <a:tcPr marL="91458" marR="91458" marT="34288" marB="34288" anchor="ctr">
                    <a:solidFill>
                      <a:srgbClr val="E8D0D0"/>
                    </a:solidFill>
                  </a:tcPr>
                </a:tc>
                <a:extLst>
                  <a:ext uri="{0D108BD9-81ED-4DB2-BD59-A6C34878D82A}">
                    <a16:rowId xmlns:a16="http://schemas.microsoft.com/office/drawing/2014/main" val="10003"/>
                  </a:ext>
                </a:extLst>
              </a:tr>
              <a:tr h="525776">
                <a:tc>
                  <a:txBody>
                    <a:bodyPr/>
                    <a:lstStyle/>
                    <a:p>
                      <a:r>
                        <a:rPr lang="en-US" sz="1500" dirty="0">
                          <a:latin typeface="+mj-lt"/>
                        </a:rPr>
                        <a:t>Other/Special</a:t>
                      </a:r>
                      <a:r>
                        <a:rPr lang="en-US" sz="1500" baseline="0" dirty="0">
                          <a:latin typeface="+mj-lt"/>
                        </a:rPr>
                        <a:t> Contract (VA)</a:t>
                      </a:r>
                      <a:endParaRPr lang="en-US" sz="1500" dirty="0">
                        <a:latin typeface="+mj-lt"/>
                      </a:endParaRPr>
                    </a:p>
                  </a:txBody>
                  <a:tcPr marL="91458" marR="91458" marT="34288" marB="34288" anchor="ctr"/>
                </a:tc>
                <a:tc>
                  <a:txBody>
                    <a:bodyPr/>
                    <a:lstStyle/>
                    <a:p>
                      <a:pPr algn="ctr"/>
                      <a:r>
                        <a:rPr lang="en-US" sz="1500" u="none" dirty="0">
                          <a:latin typeface="+mj-lt"/>
                        </a:rPr>
                        <a:t>0%</a:t>
                      </a:r>
                    </a:p>
                  </a:txBody>
                  <a:tcPr marL="91458" marR="91458" marT="34288" marB="34288" anchor="ctr"/>
                </a:tc>
                <a:tc>
                  <a:txBody>
                    <a:bodyPr/>
                    <a:lstStyle/>
                    <a:p>
                      <a:pPr algn="ctr"/>
                      <a:r>
                        <a:rPr lang="en-US" sz="1500" u="none" dirty="0">
                          <a:latin typeface="+mj-lt"/>
                        </a:rPr>
                        <a:t>1%</a:t>
                      </a:r>
                    </a:p>
                  </a:txBody>
                  <a:tcPr marL="91458" marR="91458" marT="34288" marB="34288" anchor="ctr">
                    <a:solidFill>
                      <a:srgbClr val="F4E9E9"/>
                    </a:solidFill>
                  </a:tcPr>
                </a:tc>
                <a:extLst>
                  <a:ext uri="{0D108BD9-81ED-4DB2-BD59-A6C34878D82A}">
                    <a16:rowId xmlns:a16="http://schemas.microsoft.com/office/drawing/2014/main" val="10004"/>
                  </a:ext>
                </a:extLst>
              </a:tr>
              <a:tr h="297176">
                <a:tc>
                  <a:txBody>
                    <a:bodyPr/>
                    <a:lstStyle/>
                    <a:p>
                      <a:r>
                        <a:rPr lang="en-US" sz="1500" dirty="0">
                          <a:latin typeface="+mj-lt"/>
                        </a:rPr>
                        <a:t>Uninsured</a:t>
                      </a:r>
                    </a:p>
                  </a:txBody>
                  <a:tcPr marL="91458" marR="91458" marT="34288" marB="34288" anchor="ctr"/>
                </a:tc>
                <a:tc>
                  <a:txBody>
                    <a:bodyPr/>
                    <a:lstStyle/>
                    <a:p>
                      <a:pPr algn="ctr"/>
                      <a:r>
                        <a:rPr lang="en-US" sz="1500" u="none" dirty="0">
                          <a:latin typeface="+mj-lt"/>
                        </a:rPr>
                        <a:t>0%</a:t>
                      </a:r>
                    </a:p>
                  </a:txBody>
                  <a:tcPr marL="91458" marR="91458" marT="34288" marB="34288" anchor="ctr"/>
                </a:tc>
                <a:tc>
                  <a:txBody>
                    <a:bodyPr/>
                    <a:lstStyle/>
                    <a:p>
                      <a:pPr algn="ctr"/>
                      <a:r>
                        <a:rPr lang="en-US" sz="1500" u="none" dirty="0">
                          <a:latin typeface="+mj-lt"/>
                        </a:rPr>
                        <a:t>0%</a:t>
                      </a:r>
                    </a:p>
                  </a:txBody>
                  <a:tcPr marL="91458" marR="91458" marT="34288" marB="34288" anchor="ctr">
                    <a:solidFill>
                      <a:srgbClr val="F4E9E9"/>
                    </a:solidFill>
                  </a:tcPr>
                </a:tc>
                <a:extLst>
                  <a:ext uri="{0D108BD9-81ED-4DB2-BD59-A6C34878D82A}">
                    <a16:rowId xmlns:a16="http://schemas.microsoft.com/office/drawing/2014/main" val="10005"/>
                  </a:ext>
                </a:extLst>
              </a:tr>
            </a:tbl>
          </a:graphicData>
        </a:graphic>
      </p:graphicFrame>
      <p:graphicFrame>
        <p:nvGraphicFramePr>
          <p:cNvPr id="9" name="Table 8"/>
          <p:cNvGraphicFramePr>
            <a:graphicFrameLocks noGrp="1"/>
          </p:cNvGraphicFramePr>
          <p:nvPr/>
        </p:nvGraphicFramePr>
        <p:xfrm>
          <a:off x="4719346" y="968675"/>
          <a:ext cx="2806295" cy="1943100"/>
        </p:xfrm>
        <a:graphic>
          <a:graphicData uri="http://schemas.openxmlformats.org/drawingml/2006/table">
            <a:tbl>
              <a:tblPr firstRow="1" bandRow="1">
                <a:tableStyleId>{5C22544A-7EE6-4342-B048-85BDC9FD1C3A}</a:tableStyleId>
              </a:tblPr>
              <a:tblGrid>
                <a:gridCol w="1122517">
                  <a:extLst>
                    <a:ext uri="{9D8B030D-6E8A-4147-A177-3AD203B41FA5}">
                      <a16:colId xmlns:a16="http://schemas.microsoft.com/office/drawing/2014/main" val="20000"/>
                    </a:ext>
                  </a:extLst>
                </a:gridCol>
                <a:gridCol w="841889">
                  <a:extLst>
                    <a:ext uri="{9D8B030D-6E8A-4147-A177-3AD203B41FA5}">
                      <a16:colId xmlns:a16="http://schemas.microsoft.com/office/drawing/2014/main" val="20001"/>
                    </a:ext>
                  </a:extLst>
                </a:gridCol>
                <a:gridCol w="841889">
                  <a:extLst>
                    <a:ext uri="{9D8B030D-6E8A-4147-A177-3AD203B41FA5}">
                      <a16:colId xmlns:a16="http://schemas.microsoft.com/office/drawing/2014/main" val="20002"/>
                    </a:ext>
                  </a:extLst>
                </a:gridCol>
              </a:tblGrid>
              <a:tr h="525780">
                <a:tc>
                  <a:txBody>
                    <a:bodyPr/>
                    <a:lstStyle/>
                    <a:p>
                      <a:pPr algn="ctr"/>
                      <a:r>
                        <a:rPr lang="en-US" sz="1500" dirty="0">
                          <a:latin typeface="Times New Roman" panose="02020603050405020304" pitchFamily="18" charset="0"/>
                          <a:cs typeface="Times New Roman" panose="02020603050405020304" pitchFamily="18" charset="0"/>
                        </a:rPr>
                        <a:t>Race</a:t>
                      </a:r>
                    </a:p>
                  </a:txBody>
                  <a:tcPr marT="34290" marB="34290">
                    <a:solidFill>
                      <a:srgbClr val="A50021"/>
                    </a:solidFill>
                  </a:tcPr>
                </a:tc>
                <a:tc>
                  <a:txBody>
                    <a:bodyPr/>
                    <a:lstStyle/>
                    <a:p>
                      <a:pPr algn="ctr"/>
                      <a:r>
                        <a:rPr lang="en-US" sz="1500" dirty="0">
                          <a:latin typeface="Times New Roman" panose="02020603050405020304" pitchFamily="18" charset="0"/>
                          <a:cs typeface="Times New Roman" panose="02020603050405020304" pitchFamily="18" charset="0"/>
                        </a:rPr>
                        <a:t>MCS Patients</a:t>
                      </a:r>
                    </a:p>
                  </a:txBody>
                  <a:tcPr marT="34290" marB="34290">
                    <a:solidFill>
                      <a:srgbClr val="A50021"/>
                    </a:solidFill>
                  </a:tcPr>
                </a:tc>
                <a:tc>
                  <a:txBody>
                    <a:bodyPr/>
                    <a:lstStyle/>
                    <a:p>
                      <a:pPr algn="ctr"/>
                      <a:r>
                        <a:rPr lang="en-US" sz="1500" dirty="0">
                          <a:latin typeface="Times New Roman" panose="02020603050405020304" pitchFamily="18" charset="0"/>
                          <a:cs typeface="Times New Roman" panose="02020603050405020304" pitchFamily="18" charset="0"/>
                        </a:rPr>
                        <a:t>Indiana</a:t>
                      </a:r>
                    </a:p>
                  </a:txBody>
                  <a:tcPr marT="34290" marB="34290">
                    <a:solidFill>
                      <a:srgbClr val="002060"/>
                    </a:solidFill>
                  </a:tcPr>
                </a:tc>
                <a:extLst>
                  <a:ext uri="{0D108BD9-81ED-4DB2-BD59-A6C34878D82A}">
                    <a16:rowId xmlns:a16="http://schemas.microsoft.com/office/drawing/2014/main" val="10000"/>
                  </a:ext>
                </a:extLst>
              </a:tr>
              <a:tr h="297180">
                <a:tc>
                  <a:txBody>
                    <a:bodyPr/>
                    <a:lstStyle/>
                    <a:p>
                      <a:r>
                        <a:rPr lang="en-US" sz="1500" dirty="0">
                          <a:latin typeface="Times New Roman" panose="02020603050405020304" pitchFamily="18" charset="0"/>
                          <a:cs typeface="Times New Roman" panose="02020603050405020304" pitchFamily="18" charset="0"/>
                        </a:rPr>
                        <a:t>White</a:t>
                      </a:r>
                    </a:p>
                  </a:txBody>
                  <a:tcPr marT="34290" marB="34290"/>
                </a:tc>
                <a:tc>
                  <a:txBody>
                    <a:bodyPr/>
                    <a:lstStyle/>
                    <a:p>
                      <a:pPr algn="ctr"/>
                      <a:r>
                        <a:rPr lang="en-US" sz="1500" dirty="0">
                          <a:latin typeface="Times New Roman" panose="02020603050405020304" pitchFamily="18" charset="0"/>
                          <a:cs typeface="Times New Roman" panose="02020603050405020304" pitchFamily="18" charset="0"/>
                        </a:rPr>
                        <a:t>69%</a:t>
                      </a:r>
                    </a:p>
                  </a:txBody>
                  <a:tcPr marT="34290" marB="34290"/>
                </a:tc>
                <a:tc>
                  <a:txBody>
                    <a:bodyPr/>
                    <a:lstStyle/>
                    <a:p>
                      <a:pPr algn="ctr"/>
                      <a:r>
                        <a:rPr lang="en-US" sz="1500" dirty="0">
                          <a:latin typeface="Times New Roman" panose="02020603050405020304" pitchFamily="18" charset="0"/>
                          <a:cs typeface="Times New Roman" panose="02020603050405020304" pitchFamily="18" charset="0"/>
                        </a:rPr>
                        <a:t>78%</a:t>
                      </a:r>
                    </a:p>
                  </a:txBody>
                  <a:tcPr marT="34290" marB="34290">
                    <a:solidFill>
                      <a:srgbClr val="E8D0D0"/>
                    </a:solidFill>
                  </a:tcPr>
                </a:tc>
                <a:extLst>
                  <a:ext uri="{0D108BD9-81ED-4DB2-BD59-A6C34878D82A}">
                    <a16:rowId xmlns:a16="http://schemas.microsoft.com/office/drawing/2014/main" val="10001"/>
                  </a:ext>
                </a:extLst>
              </a:tr>
              <a:tr h="525780">
                <a:tc>
                  <a:txBody>
                    <a:bodyPr/>
                    <a:lstStyle/>
                    <a:p>
                      <a:r>
                        <a:rPr lang="en-US" sz="1500" dirty="0">
                          <a:latin typeface="Times New Roman" panose="02020603050405020304" pitchFamily="18" charset="0"/>
                          <a:cs typeface="Times New Roman" panose="02020603050405020304" pitchFamily="18" charset="0"/>
                        </a:rPr>
                        <a:t>African American</a:t>
                      </a:r>
                    </a:p>
                  </a:txBody>
                  <a:tcPr marT="34290" marB="34290"/>
                </a:tc>
                <a:tc>
                  <a:txBody>
                    <a:bodyPr/>
                    <a:lstStyle/>
                    <a:p>
                      <a:pPr algn="ctr"/>
                      <a:r>
                        <a:rPr lang="en-US" sz="1500" dirty="0">
                          <a:latin typeface="Times New Roman" panose="02020603050405020304" pitchFamily="18" charset="0"/>
                          <a:cs typeface="Times New Roman" panose="02020603050405020304" pitchFamily="18" charset="0"/>
                        </a:rPr>
                        <a:t>31%</a:t>
                      </a:r>
                    </a:p>
                  </a:txBody>
                  <a:tcPr marT="34290" marB="34290"/>
                </a:tc>
                <a:tc>
                  <a:txBody>
                    <a:bodyPr/>
                    <a:lstStyle/>
                    <a:p>
                      <a:pPr algn="ctr"/>
                      <a:r>
                        <a:rPr lang="en-US" sz="1500" dirty="0">
                          <a:latin typeface="Times New Roman" panose="02020603050405020304" pitchFamily="18" charset="0"/>
                          <a:cs typeface="Times New Roman" panose="02020603050405020304" pitchFamily="18" charset="0"/>
                        </a:rPr>
                        <a:t>9%</a:t>
                      </a:r>
                    </a:p>
                  </a:txBody>
                  <a:tcPr marT="34290" marB="34290">
                    <a:solidFill>
                      <a:srgbClr val="F4E9E9"/>
                    </a:solidFill>
                  </a:tcPr>
                </a:tc>
                <a:extLst>
                  <a:ext uri="{0D108BD9-81ED-4DB2-BD59-A6C34878D82A}">
                    <a16:rowId xmlns:a16="http://schemas.microsoft.com/office/drawing/2014/main" val="10002"/>
                  </a:ext>
                </a:extLst>
              </a:tr>
              <a:tr h="297180">
                <a:tc>
                  <a:txBody>
                    <a:bodyPr/>
                    <a:lstStyle/>
                    <a:p>
                      <a:r>
                        <a:rPr lang="en-US" sz="1500" dirty="0">
                          <a:latin typeface="Times New Roman" panose="02020603050405020304" pitchFamily="18" charset="0"/>
                          <a:cs typeface="Times New Roman" panose="02020603050405020304" pitchFamily="18" charset="0"/>
                        </a:rPr>
                        <a:t>Asian</a:t>
                      </a:r>
                    </a:p>
                  </a:txBody>
                  <a:tcPr marT="34290" marB="34290"/>
                </a:tc>
                <a:tc>
                  <a:txBody>
                    <a:bodyPr/>
                    <a:lstStyle/>
                    <a:p>
                      <a:pPr algn="ctr"/>
                      <a:r>
                        <a:rPr lang="en-US" sz="1500" dirty="0">
                          <a:latin typeface="Times New Roman" panose="02020603050405020304" pitchFamily="18" charset="0"/>
                          <a:cs typeface="Times New Roman" panose="02020603050405020304" pitchFamily="18" charset="0"/>
                        </a:rPr>
                        <a:t>0%</a:t>
                      </a:r>
                    </a:p>
                  </a:txBody>
                  <a:tcPr marT="34290" marB="34290"/>
                </a:tc>
                <a:tc>
                  <a:txBody>
                    <a:bodyPr/>
                    <a:lstStyle/>
                    <a:p>
                      <a:pPr algn="ctr"/>
                      <a:r>
                        <a:rPr lang="en-US" sz="1500" dirty="0">
                          <a:latin typeface="Times New Roman" panose="02020603050405020304" pitchFamily="18" charset="0"/>
                          <a:cs typeface="Times New Roman" panose="02020603050405020304" pitchFamily="18" charset="0"/>
                        </a:rPr>
                        <a:t>3%</a:t>
                      </a:r>
                    </a:p>
                  </a:txBody>
                  <a:tcPr marT="34290" marB="34290">
                    <a:solidFill>
                      <a:srgbClr val="E8D0D0"/>
                    </a:solidFill>
                  </a:tcPr>
                </a:tc>
                <a:extLst>
                  <a:ext uri="{0D108BD9-81ED-4DB2-BD59-A6C34878D82A}">
                    <a16:rowId xmlns:a16="http://schemas.microsoft.com/office/drawing/2014/main" val="10003"/>
                  </a:ext>
                </a:extLst>
              </a:tr>
              <a:tr h="297180">
                <a:tc>
                  <a:txBody>
                    <a:bodyPr/>
                    <a:lstStyle/>
                    <a:p>
                      <a:r>
                        <a:rPr lang="en-US" sz="1500" dirty="0">
                          <a:latin typeface="Times New Roman" panose="02020603050405020304" pitchFamily="18" charset="0"/>
                          <a:cs typeface="Times New Roman" panose="02020603050405020304" pitchFamily="18" charset="0"/>
                        </a:rPr>
                        <a:t>Other</a:t>
                      </a:r>
                    </a:p>
                  </a:txBody>
                  <a:tcPr marT="34290" marB="34290"/>
                </a:tc>
                <a:tc>
                  <a:txBody>
                    <a:bodyPr/>
                    <a:lstStyle/>
                    <a:p>
                      <a:pPr algn="ctr"/>
                      <a:r>
                        <a:rPr lang="en-US" sz="1500" dirty="0">
                          <a:latin typeface="Times New Roman" panose="02020603050405020304" pitchFamily="18" charset="0"/>
                          <a:cs typeface="Times New Roman" panose="02020603050405020304" pitchFamily="18" charset="0"/>
                        </a:rPr>
                        <a:t>0%</a:t>
                      </a:r>
                    </a:p>
                  </a:txBody>
                  <a:tcPr marT="34290" marB="34290"/>
                </a:tc>
                <a:tc>
                  <a:txBody>
                    <a:bodyPr/>
                    <a:lstStyle/>
                    <a:p>
                      <a:pPr algn="ctr"/>
                      <a:r>
                        <a:rPr lang="en-US" sz="1500" dirty="0">
                          <a:latin typeface="Times New Roman" panose="02020603050405020304" pitchFamily="18" charset="0"/>
                          <a:cs typeface="Times New Roman" panose="02020603050405020304" pitchFamily="18" charset="0"/>
                        </a:rPr>
                        <a:t>10%</a:t>
                      </a:r>
                    </a:p>
                  </a:txBody>
                  <a:tcPr marT="34290" marB="34290">
                    <a:solidFill>
                      <a:srgbClr val="F4E9E9"/>
                    </a:solidFill>
                  </a:tcPr>
                </a:tc>
                <a:extLst>
                  <a:ext uri="{0D108BD9-81ED-4DB2-BD59-A6C34878D82A}">
                    <a16:rowId xmlns:a16="http://schemas.microsoft.com/office/drawing/2014/main" val="10004"/>
                  </a:ext>
                </a:extLst>
              </a:tr>
            </a:tbl>
          </a:graphicData>
        </a:graphic>
      </p:graphicFrame>
      <p:graphicFrame>
        <p:nvGraphicFramePr>
          <p:cNvPr id="10" name="Table 9"/>
          <p:cNvGraphicFramePr>
            <a:graphicFrameLocks noGrp="1"/>
          </p:cNvGraphicFramePr>
          <p:nvPr/>
        </p:nvGraphicFramePr>
        <p:xfrm>
          <a:off x="933024" y="3514132"/>
          <a:ext cx="3638976" cy="1120308"/>
        </p:xfrm>
        <a:graphic>
          <a:graphicData uri="http://schemas.openxmlformats.org/drawingml/2006/table">
            <a:tbl>
              <a:tblPr firstRow="1" bandRow="1">
                <a:tableStyleId>{5C22544A-7EE6-4342-B048-85BDC9FD1C3A}</a:tableStyleId>
              </a:tblPr>
              <a:tblGrid>
                <a:gridCol w="1640841">
                  <a:extLst>
                    <a:ext uri="{9D8B030D-6E8A-4147-A177-3AD203B41FA5}">
                      <a16:colId xmlns:a16="http://schemas.microsoft.com/office/drawing/2014/main" val="20000"/>
                    </a:ext>
                  </a:extLst>
                </a:gridCol>
                <a:gridCol w="900853">
                  <a:extLst>
                    <a:ext uri="{9D8B030D-6E8A-4147-A177-3AD203B41FA5}">
                      <a16:colId xmlns:a16="http://schemas.microsoft.com/office/drawing/2014/main" val="20001"/>
                    </a:ext>
                  </a:extLst>
                </a:gridCol>
                <a:gridCol w="1097282">
                  <a:extLst>
                    <a:ext uri="{9D8B030D-6E8A-4147-A177-3AD203B41FA5}">
                      <a16:colId xmlns:a16="http://schemas.microsoft.com/office/drawing/2014/main" val="20002"/>
                    </a:ext>
                  </a:extLst>
                </a:gridCol>
              </a:tblGrid>
              <a:tr h="525836">
                <a:tc>
                  <a:txBody>
                    <a:bodyPr/>
                    <a:lstStyle/>
                    <a:p>
                      <a:r>
                        <a:rPr lang="en-US" sz="1500" dirty="0">
                          <a:latin typeface="+mj-lt"/>
                        </a:rPr>
                        <a:t>Gender</a:t>
                      </a:r>
                    </a:p>
                  </a:txBody>
                  <a:tcPr marL="91456" marR="91456" marT="34318" marB="34318">
                    <a:solidFill>
                      <a:srgbClr val="A50021"/>
                    </a:solidFill>
                  </a:tcPr>
                </a:tc>
                <a:tc>
                  <a:txBody>
                    <a:bodyPr/>
                    <a:lstStyle/>
                    <a:p>
                      <a:pPr algn="ctr"/>
                      <a:r>
                        <a:rPr lang="en-US" sz="1500" dirty="0">
                          <a:latin typeface="+mj-lt"/>
                        </a:rPr>
                        <a:t>MCS Patients</a:t>
                      </a:r>
                    </a:p>
                  </a:txBody>
                  <a:tcPr marL="91456" marR="91456" marT="34318" marB="34318">
                    <a:solidFill>
                      <a:srgbClr val="A50021"/>
                    </a:solidFill>
                  </a:tcPr>
                </a:tc>
                <a:tc>
                  <a:txBody>
                    <a:bodyPr/>
                    <a:lstStyle/>
                    <a:p>
                      <a:pPr algn="ctr"/>
                      <a:r>
                        <a:rPr lang="en-US" sz="1500" dirty="0">
                          <a:latin typeface="+mj-lt"/>
                        </a:rPr>
                        <a:t>Indiana</a:t>
                      </a:r>
                    </a:p>
                  </a:txBody>
                  <a:tcPr marL="91456" marR="91456" marT="34318" marB="34318">
                    <a:solidFill>
                      <a:srgbClr val="002060"/>
                    </a:solidFill>
                  </a:tcPr>
                </a:tc>
                <a:extLst>
                  <a:ext uri="{0D108BD9-81ED-4DB2-BD59-A6C34878D82A}">
                    <a16:rowId xmlns:a16="http://schemas.microsoft.com/office/drawing/2014/main" val="10000"/>
                  </a:ext>
                </a:extLst>
              </a:tr>
              <a:tr h="297236">
                <a:tc>
                  <a:txBody>
                    <a:bodyPr/>
                    <a:lstStyle/>
                    <a:p>
                      <a:r>
                        <a:rPr lang="en-US" sz="1500" dirty="0">
                          <a:latin typeface="+mj-lt"/>
                        </a:rPr>
                        <a:t>Female</a:t>
                      </a:r>
                    </a:p>
                  </a:txBody>
                  <a:tcPr marL="91456" marR="91456" marT="34318" marB="34318"/>
                </a:tc>
                <a:tc>
                  <a:txBody>
                    <a:bodyPr/>
                    <a:lstStyle/>
                    <a:p>
                      <a:pPr algn="ctr"/>
                      <a:r>
                        <a:rPr lang="en-US" sz="1500" dirty="0">
                          <a:latin typeface="+mj-lt"/>
                        </a:rPr>
                        <a:t>29%</a:t>
                      </a:r>
                    </a:p>
                  </a:txBody>
                  <a:tcPr marL="91456" marR="91456" marT="34318" marB="34318"/>
                </a:tc>
                <a:tc>
                  <a:txBody>
                    <a:bodyPr/>
                    <a:lstStyle/>
                    <a:p>
                      <a:pPr algn="ctr"/>
                      <a:r>
                        <a:rPr lang="en-US" sz="1500" dirty="0">
                          <a:latin typeface="+mj-lt"/>
                        </a:rPr>
                        <a:t>50%</a:t>
                      </a:r>
                    </a:p>
                  </a:txBody>
                  <a:tcPr marL="91456" marR="91456" marT="34318" marB="34318">
                    <a:solidFill>
                      <a:srgbClr val="E8D0D0"/>
                    </a:solidFill>
                  </a:tcPr>
                </a:tc>
                <a:extLst>
                  <a:ext uri="{0D108BD9-81ED-4DB2-BD59-A6C34878D82A}">
                    <a16:rowId xmlns:a16="http://schemas.microsoft.com/office/drawing/2014/main" val="10001"/>
                  </a:ext>
                </a:extLst>
              </a:tr>
              <a:tr h="297236">
                <a:tc>
                  <a:txBody>
                    <a:bodyPr/>
                    <a:lstStyle/>
                    <a:p>
                      <a:r>
                        <a:rPr lang="en-US" sz="1500" dirty="0">
                          <a:latin typeface="+mj-lt"/>
                        </a:rPr>
                        <a:t>Male</a:t>
                      </a:r>
                    </a:p>
                  </a:txBody>
                  <a:tcPr marL="91456" marR="91456" marT="34318" marB="34318"/>
                </a:tc>
                <a:tc>
                  <a:txBody>
                    <a:bodyPr/>
                    <a:lstStyle/>
                    <a:p>
                      <a:pPr algn="ctr"/>
                      <a:r>
                        <a:rPr lang="en-US" sz="1500" dirty="0">
                          <a:latin typeface="+mj-lt"/>
                        </a:rPr>
                        <a:t>71%</a:t>
                      </a:r>
                    </a:p>
                  </a:txBody>
                  <a:tcPr marL="91456" marR="91456" marT="34318" marB="34318"/>
                </a:tc>
                <a:tc>
                  <a:txBody>
                    <a:bodyPr/>
                    <a:lstStyle/>
                    <a:p>
                      <a:pPr algn="ctr"/>
                      <a:r>
                        <a:rPr lang="en-US" sz="1500" dirty="0">
                          <a:latin typeface="+mj-lt"/>
                        </a:rPr>
                        <a:t>50%</a:t>
                      </a:r>
                    </a:p>
                  </a:txBody>
                  <a:tcPr marL="91456" marR="91456" marT="34318" marB="34318">
                    <a:solidFill>
                      <a:srgbClr val="F4E9E9"/>
                    </a:solidFill>
                  </a:tcPr>
                </a:tc>
                <a:extLst>
                  <a:ext uri="{0D108BD9-81ED-4DB2-BD59-A6C34878D82A}">
                    <a16:rowId xmlns:a16="http://schemas.microsoft.com/office/drawing/2014/main" val="10002"/>
                  </a:ext>
                </a:extLst>
              </a:tr>
            </a:tbl>
          </a:graphicData>
        </a:graphic>
      </p:graphicFrame>
      <p:graphicFrame>
        <p:nvGraphicFramePr>
          <p:cNvPr id="11" name="Table 10"/>
          <p:cNvGraphicFramePr>
            <a:graphicFrameLocks noGrp="1"/>
          </p:cNvGraphicFramePr>
          <p:nvPr/>
        </p:nvGraphicFramePr>
        <p:xfrm>
          <a:off x="4712573" y="3349243"/>
          <a:ext cx="2813068" cy="1417128"/>
        </p:xfrm>
        <a:graphic>
          <a:graphicData uri="http://schemas.openxmlformats.org/drawingml/2006/table">
            <a:tbl>
              <a:tblPr firstRow="1" bandRow="1">
                <a:tableStyleId>{5C22544A-7EE6-4342-B048-85BDC9FD1C3A}</a:tableStyleId>
              </a:tblPr>
              <a:tblGrid>
                <a:gridCol w="1016752">
                  <a:extLst>
                    <a:ext uri="{9D8B030D-6E8A-4147-A177-3AD203B41FA5}">
                      <a16:colId xmlns:a16="http://schemas.microsoft.com/office/drawing/2014/main" val="20000"/>
                    </a:ext>
                  </a:extLst>
                </a:gridCol>
                <a:gridCol w="853135">
                  <a:extLst>
                    <a:ext uri="{9D8B030D-6E8A-4147-A177-3AD203B41FA5}">
                      <a16:colId xmlns:a16="http://schemas.microsoft.com/office/drawing/2014/main" val="20001"/>
                    </a:ext>
                  </a:extLst>
                </a:gridCol>
                <a:gridCol w="943181">
                  <a:extLst>
                    <a:ext uri="{9D8B030D-6E8A-4147-A177-3AD203B41FA5}">
                      <a16:colId xmlns:a16="http://schemas.microsoft.com/office/drawing/2014/main" val="20002"/>
                    </a:ext>
                  </a:extLst>
                </a:gridCol>
              </a:tblGrid>
              <a:tr h="525732">
                <a:tc>
                  <a:txBody>
                    <a:bodyPr/>
                    <a:lstStyle/>
                    <a:p>
                      <a:pPr algn="ctr"/>
                      <a:r>
                        <a:rPr lang="en-US" sz="1500" dirty="0">
                          <a:latin typeface="Times New Roman" panose="02020603050405020304" pitchFamily="18" charset="0"/>
                          <a:cs typeface="Times New Roman" panose="02020603050405020304" pitchFamily="18" charset="0"/>
                        </a:rPr>
                        <a:t>Age</a:t>
                      </a:r>
                    </a:p>
                  </a:txBody>
                  <a:tcPr marL="91419" marR="91419" marT="34266" marB="34266">
                    <a:solidFill>
                      <a:srgbClr val="A50021"/>
                    </a:solidFill>
                  </a:tcPr>
                </a:tc>
                <a:tc>
                  <a:txBody>
                    <a:bodyPr/>
                    <a:lstStyle/>
                    <a:p>
                      <a:pPr algn="ctr"/>
                      <a:r>
                        <a:rPr lang="en-US" sz="1500" dirty="0">
                          <a:latin typeface="Times New Roman" panose="02020603050405020304" pitchFamily="18" charset="0"/>
                          <a:cs typeface="Times New Roman" panose="02020603050405020304" pitchFamily="18" charset="0"/>
                        </a:rPr>
                        <a:t>MCS Patients</a:t>
                      </a:r>
                    </a:p>
                  </a:txBody>
                  <a:tcPr marL="91419" marR="91419" marT="34266" marB="34266">
                    <a:solidFill>
                      <a:srgbClr val="A50021"/>
                    </a:solidFill>
                  </a:tcPr>
                </a:tc>
                <a:tc>
                  <a:txBody>
                    <a:bodyPr/>
                    <a:lstStyle/>
                    <a:p>
                      <a:pPr algn="ctr"/>
                      <a:r>
                        <a:rPr lang="en-US" sz="1500" baseline="0" dirty="0">
                          <a:latin typeface="Times New Roman" panose="02020603050405020304" pitchFamily="18" charset="0"/>
                          <a:cs typeface="Times New Roman" panose="02020603050405020304" pitchFamily="18" charset="0"/>
                        </a:rPr>
                        <a:t>Indiana</a:t>
                      </a:r>
                      <a:endParaRPr lang="en-US" sz="1500" dirty="0">
                        <a:latin typeface="Times New Roman" panose="02020603050405020304" pitchFamily="18" charset="0"/>
                        <a:cs typeface="Times New Roman" panose="02020603050405020304" pitchFamily="18" charset="0"/>
                      </a:endParaRPr>
                    </a:p>
                  </a:txBody>
                  <a:tcPr marL="91419" marR="91419" marT="34266" marB="34266">
                    <a:solidFill>
                      <a:srgbClr val="002060"/>
                    </a:solidFill>
                  </a:tcPr>
                </a:tc>
                <a:extLst>
                  <a:ext uri="{0D108BD9-81ED-4DB2-BD59-A6C34878D82A}">
                    <a16:rowId xmlns:a16="http://schemas.microsoft.com/office/drawing/2014/main" val="10000"/>
                  </a:ext>
                </a:extLst>
              </a:tr>
              <a:tr h="297132">
                <a:tc>
                  <a:txBody>
                    <a:bodyPr/>
                    <a:lstStyle/>
                    <a:p>
                      <a:pPr algn="ctr"/>
                      <a:r>
                        <a:rPr lang="en-US" sz="1500" dirty="0">
                          <a:latin typeface="Times New Roman" panose="02020603050405020304" pitchFamily="18" charset="0"/>
                          <a:cs typeface="Times New Roman" panose="02020603050405020304" pitchFamily="18" charset="0"/>
                        </a:rPr>
                        <a:t>20-44</a:t>
                      </a:r>
                    </a:p>
                  </a:txBody>
                  <a:tcPr marL="91419" marR="91419" marT="34266" marB="34266"/>
                </a:tc>
                <a:tc>
                  <a:txBody>
                    <a:bodyPr/>
                    <a:lstStyle/>
                    <a:p>
                      <a:pPr algn="ctr"/>
                      <a:r>
                        <a:rPr lang="en-US" sz="1500" dirty="0">
                          <a:latin typeface="Times New Roman" panose="02020603050405020304" pitchFamily="18" charset="0"/>
                          <a:cs typeface="Times New Roman" panose="02020603050405020304" pitchFamily="18" charset="0"/>
                        </a:rPr>
                        <a:t>20%</a:t>
                      </a:r>
                    </a:p>
                  </a:txBody>
                  <a:tcPr marL="91419" marR="91419" marT="34266" marB="34266"/>
                </a:tc>
                <a:tc>
                  <a:txBody>
                    <a:bodyPr/>
                    <a:lstStyle/>
                    <a:p>
                      <a:pPr algn="ctr"/>
                      <a:r>
                        <a:rPr lang="en-US" sz="1500" dirty="0">
                          <a:latin typeface="Times New Roman" panose="02020603050405020304" pitchFamily="18" charset="0"/>
                          <a:cs typeface="Times New Roman" panose="02020603050405020304" pitchFamily="18" charset="0"/>
                        </a:rPr>
                        <a:t>33%</a:t>
                      </a:r>
                    </a:p>
                  </a:txBody>
                  <a:tcPr marL="91419" marR="91419" marT="34266" marB="34266"/>
                </a:tc>
                <a:extLst>
                  <a:ext uri="{0D108BD9-81ED-4DB2-BD59-A6C34878D82A}">
                    <a16:rowId xmlns:a16="http://schemas.microsoft.com/office/drawing/2014/main" val="10001"/>
                  </a:ext>
                </a:extLst>
              </a:tr>
              <a:tr h="297132">
                <a:tc>
                  <a:txBody>
                    <a:bodyPr/>
                    <a:lstStyle/>
                    <a:p>
                      <a:pPr algn="ctr"/>
                      <a:r>
                        <a:rPr lang="en-US" sz="1500" dirty="0">
                          <a:latin typeface="Times New Roman" panose="02020603050405020304" pitchFamily="18" charset="0"/>
                          <a:cs typeface="Times New Roman" panose="02020603050405020304" pitchFamily="18" charset="0"/>
                        </a:rPr>
                        <a:t>45-64</a:t>
                      </a:r>
                    </a:p>
                  </a:txBody>
                  <a:tcPr marL="91419" marR="91419" marT="34266" marB="34266"/>
                </a:tc>
                <a:tc>
                  <a:txBody>
                    <a:bodyPr/>
                    <a:lstStyle/>
                    <a:p>
                      <a:pPr algn="ctr"/>
                      <a:r>
                        <a:rPr lang="en-US" sz="1500" dirty="0">
                          <a:latin typeface="Times New Roman" panose="02020603050405020304" pitchFamily="18" charset="0"/>
                          <a:cs typeface="Times New Roman" panose="02020603050405020304" pitchFamily="18" charset="0"/>
                        </a:rPr>
                        <a:t>54%</a:t>
                      </a:r>
                    </a:p>
                  </a:txBody>
                  <a:tcPr marL="91419" marR="91419" marT="34266" marB="34266"/>
                </a:tc>
                <a:tc>
                  <a:txBody>
                    <a:bodyPr/>
                    <a:lstStyle/>
                    <a:p>
                      <a:pPr algn="ctr"/>
                      <a:r>
                        <a:rPr lang="en-US" sz="1500" dirty="0">
                          <a:latin typeface="Times New Roman" panose="02020603050405020304" pitchFamily="18" charset="0"/>
                          <a:cs typeface="Times New Roman" panose="02020603050405020304" pitchFamily="18" charset="0"/>
                        </a:rPr>
                        <a:t>25%</a:t>
                      </a:r>
                    </a:p>
                  </a:txBody>
                  <a:tcPr marL="91419" marR="91419" marT="34266" marB="34266"/>
                </a:tc>
                <a:extLst>
                  <a:ext uri="{0D108BD9-81ED-4DB2-BD59-A6C34878D82A}">
                    <a16:rowId xmlns:a16="http://schemas.microsoft.com/office/drawing/2014/main" val="10002"/>
                  </a:ext>
                </a:extLst>
              </a:tr>
              <a:tr h="297132">
                <a:tc>
                  <a:txBody>
                    <a:bodyPr/>
                    <a:lstStyle/>
                    <a:p>
                      <a:pPr algn="ctr"/>
                      <a:r>
                        <a:rPr lang="en-US" sz="1500" dirty="0">
                          <a:latin typeface="Times New Roman" panose="02020603050405020304" pitchFamily="18" charset="0"/>
                          <a:cs typeface="Times New Roman" panose="02020603050405020304" pitchFamily="18" charset="0"/>
                        </a:rPr>
                        <a:t>65-older</a:t>
                      </a:r>
                    </a:p>
                  </a:txBody>
                  <a:tcPr marL="91419" marR="91419" marT="34266" marB="34266"/>
                </a:tc>
                <a:tc>
                  <a:txBody>
                    <a:bodyPr/>
                    <a:lstStyle/>
                    <a:p>
                      <a:pPr algn="ctr"/>
                      <a:r>
                        <a:rPr lang="en-US" sz="1500" dirty="0">
                          <a:latin typeface="Times New Roman" panose="02020603050405020304" pitchFamily="18" charset="0"/>
                          <a:cs typeface="Times New Roman" panose="02020603050405020304" pitchFamily="18" charset="0"/>
                        </a:rPr>
                        <a:t>26%</a:t>
                      </a:r>
                    </a:p>
                  </a:txBody>
                  <a:tcPr marL="91419" marR="91419" marT="34266" marB="34266"/>
                </a:tc>
                <a:tc>
                  <a:txBody>
                    <a:bodyPr/>
                    <a:lstStyle/>
                    <a:p>
                      <a:pPr algn="ctr"/>
                      <a:r>
                        <a:rPr lang="en-US" sz="1500" dirty="0">
                          <a:latin typeface="Times New Roman" panose="02020603050405020304" pitchFamily="18" charset="0"/>
                          <a:cs typeface="Times New Roman" panose="02020603050405020304" pitchFamily="18" charset="0"/>
                        </a:rPr>
                        <a:t>16%</a:t>
                      </a:r>
                    </a:p>
                  </a:txBody>
                  <a:tcPr marL="91419" marR="91419" marT="34266" marB="34266"/>
                </a:tc>
                <a:extLst>
                  <a:ext uri="{0D108BD9-81ED-4DB2-BD59-A6C34878D82A}">
                    <a16:rowId xmlns:a16="http://schemas.microsoft.com/office/drawing/2014/main" val="10003"/>
                  </a:ext>
                </a:extLst>
              </a:tr>
            </a:tbl>
          </a:graphicData>
        </a:graphic>
      </p:graphicFrame>
      <p:sp>
        <p:nvSpPr>
          <p:cNvPr id="12" name="Rectangle 7"/>
          <p:cNvSpPr>
            <a:spLocks noChangeArrowheads="1"/>
          </p:cNvSpPr>
          <p:nvPr/>
        </p:nvSpPr>
        <p:spPr bwMode="auto">
          <a:xfrm>
            <a:off x="2496931" y="4766371"/>
            <a:ext cx="333022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lnSpc>
                <a:spcPct val="95000"/>
              </a:lnSpc>
              <a:spcBef>
                <a:spcPct val="40000"/>
              </a:spcBef>
              <a:buClr>
                <a:schemeClr val="tx2"/>
              </a:buClr>
              <a:buChar char="•"/>
              <a:defRPr sz="3000">
                <a:solidFill>
                  <a:schemeClr val="tx1"/>
                </a:solidFill>
                <a:latin typeface="Franklin Gothic Book" pitchFamily="34" charset="0"/>
              </a:defRPr>
            </a:lvl1pPr>
            <a:lvl2pPr marL="742950" indent="-285750" eaLnBrk="0" hangingPunct="0">
              <a:lnSpc>
                <a:spcPct val="95000"/>
              </a:lnSpc>
              <a:spcBef>
                <a:spcPct val="20000"/>
              </a:spcBef>
              <a:buChar char="–"/>
              <a:defRPr sz="2800">
                <a:solidFill>
                  <a:schemeClr val="tx1"/>
                </a:solidFill>
                <a:latin typeface="Franklin Gothic Book" pitchFamily="34" charset="0"/>
              </a:defRPr>
            </a:lvl2pPr>
            <a:lvl3pPr eaLnBrk="0" hangingPunct="0">
              <a:lnSpc>
                <a:spcPct val="95000"/>
              </a:lnSpc>
              <a:spcBef>
                <a:spcPct val="20000"/>
              </a:spcBef>
              <a:buChar char="•"/>
              <a:defRPr sz="2600">
                <a:solidFill>
                  <a:schemeClr val="tx1"/>
                </a:solidFill>
                <a:latin typeface="Franklin Gothic Book" pitchFamily="34" charset="0"/>
              </a:defRPr>
            </a:lvl3pPr>
            <a:lvl4pPr marL="1600200" indent="-228600" eaLnBrk="0" hangingPunct="0">
              <a:lnSpc>
                <a:spcPct val="95000"/>
              </a:lnSpc>
              <a:spcBef>
                <a:spcPct val="20000"/>
              </a:spcBef>
              <a:buChar char="–"/>
              <a:defRPr sz="2400">
                <a:solidFill>
                  <a:schemeClr val="tx1"/>
                </a:solidFill>
                <a:latin typeface="Franklin Gothic Book" pitchFamily="34" charset="0"/>
              </a:defRPr>
            </a:lvl4pPr>
            <a:lvl5pPr marL="2057400" indent="-228600" eaLnBrk="0" hangingPunct="0">
              <a:lnSpc>
                <a:spcPct val="95000"/>
              </a:lnSpc>
              <a:spcBef>
                <a:spcPct val="20000"/>
              </a:spcBef>
              <a:buChar char="»"/>
              <a:defRPr sz="2400">
                <a:solidFill>
                  <a:schemeClr val="tx1"/>
                </a:solidFill>
                <a:latin typeface="Franklin Gothic Book" pitchFamily="34" charset="0"/>
              </a:defRPr>
            </a:lvl5pPr>
            <a:lvl6pPr marL="25146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6pPr>
            <a:lvl7pPr marL="29718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7pPr>
            <a:lvl8pPr marL="34290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8pPr>
            <a:lvl9pPr marL="38862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9pPr>
          </a:lstStyle>
          <a:p>
            <a:pPr marL="0" lvl="2" algn="ctr" eaLnBrk="1" hangingPunct="1">
              <a:lnSpc>
                <a:spcPct val="100000"/>
              </a:lnSpc>
              <a:spcBef>
                <a:spcPct val="0"/>
              </a:spcBef>
              <a:buNone/>
            </a:pPr>
            <a:r>
              <a:rPr lang="en-US" altLang="en-US" sz="1000" i="1" dirty="0">
                <a:solidFill>
                  <a:schemeClr val="tx2">
                    <a:lumMod val="50000"/>
                  </a:schemeClr>
                </a:solidFill>
                <a:latin typeface="+mj-lt"/>
              </a:rPr>
              <a:t>Data Source: MCCM, Medical Records, and STATS Indiana</a:t>
            </a:r>
          </a:p>
          <a:p>
            <a:pPr marL="0" lvl="2" algn="ctr" eaLnBrk="1" hangingPunct="1">
              <a:lnSpc>
                <a:spcPct val="100000"/>
              </a:lnSpc>
              <a:spcBef>
                <a:spcPct val="0"/>
              </a:spcBef>
              <a:buNone/>
            </a:pPr>
            <a:r>
              <a:rPr lang="en-US" altLang="en-US" sz="1000" i="1" dirty="0">
                <a:solidFill>
                  <a:schemeClr val="tx2">
                    <a:lumMod val="50000"/>
                  </a:schemeClr>
                </a:solidFill>
                <a:latin typeface="+mj-lt"/>
              </a:rPr>
              <a:t>MCS patients LVAD implants for 2024</a:t>
            </a:r>
          </a:p>
        </p:txBody>
      </p:sp>
    </p:spTree>
    <p:extLst>
      <p:ext uri="{BB962C8B-B14F-4D97-AF65-F5344CB8AC3E}">
        <p14:creationId xmlns:p14="http://schemas.microsoft.com/office/powerpoint/2010/main" val="3955565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95F8E57-B334-2A8A-CC4C-BC4435BBA8A2}"/>
              </a:ext>
            </a:extLst>
          </p:cNvPr>
          <p:cNvSpPr>
            <a:spLocks noGrp="1"/>
          </p:cNvSpPr>
          <p:nvPr>
            <p:ph type="sldNum" sz="quarter" idx="12"/>
          </p:nvPr>
        </p:nvSpPr>
        <p:spPr/>
        <p:txBody>
          <a:bodyPr/>
          <a:lstStyle/>
          <a:p>
            <a:fld id="{BF626CDD-E810-4416-8770-0B103D5C4B15}" type="slidenum">
              <a:rPr lang="en-US" smtClean="0"/>
              <a:pPr/>
              <a:t>9</a:t>
            </a:fld>
            <a:endParaRPr lang="en-US" dirty="0"/>
          </a:p>
        </p:txBody>
      </p:sp>
      <p:pic>
        <p:nvPicPr>
          <p:cNvPr id="5" name="Picture 4">
            <a:extLst>
              <a:ext uri="{FF2B5EF4-FFF2-40B4-BE49-F238E27FC236}">
                <a16:creationId xmlns:a16="http://schemas.microsoft.com/office/drawing/2014/main" id="{3EEEB9D4-2101-C328-02CA-A272EEFD96BA}"/>
              </a:ext>
            </a:extLst>
          </p:cNvPr>
          <p:cNvPicPr>
            <a:picLocks noChangeAspect="1"/>
          </p:cNvPicPr>
          <p:nvPr/>
        </p:nvPicPr>
        <p:blipFill>
          <a:blip r:embed="rId2"/>
          <a:stretch>
            <a:fillRect/>
          </a:stretch>
        </p:blipFill>
        <p:spPr>
          <a:xfrm>
            <a:off x="2827784" y="112970"/>
            <a:ext cx="3843730" cy="4824273"/>
          </a:xfrm>
          <a:prstGeom prst="rect">
            <a:avLst/>
          </a:prstGeom>
        </p:spPr>
      </p:pic>
      <p:sp>
        <p:nvSpPr>
          <p:cNvPr id="7" name="TextBox 6">
            <a:extLst>
              <a:ext uri="{FF2B5EF4-FFF2-40B4-BE49-F238E27FC236}">
                <a16:creationId xmlns:a16="http://schemas.microsoft.com/office/drawing/2014/main" id="{DB4FBA6E-8D7E-1B97-55B5-48FB62449B88}"/>
              </a:ext>
            </a:extLst>
          </p:cNvPr>
          <p:cNvSpPr txBox="1"/>
          <p:nvPr/>
        </p:nvSpPr>
        <p:spPr>
          <a:xfrm>
            <a:off x="541784" y="633935"/>
            <a:ext cx="1701954" cy="646331"/>
          </a:xfrm>
          <a:prstGeom prst="rect">
            <a:avLst/>
          </a:prstGeom>
          <a:noFill/>
        </p:spPr>
        <p:txBody>
          <a:bodyPr wrap="square">
            <a:spAutoFit/>
          </a:bodyPr>
          <a:lstStyle/>
          <a:p>
            <a:r>
              <a:rPr lang="en-US" dirty="0"/>
              <a:t>Current Patients</a:t>
            </a:r>
          </a:p>
          <a:p>
            <a:r>
              <a:rPr lang="en-US" dirty="0"/>
              <a:t>2025</a:t>
            </a:r>
          </a:p>
        </p:txBody>
      </p:sp>
    </p:spTree>
    <p:extLst>
      <p:ext uri="{BB962C8B-B14F-4D97-AF65-F5344CB8AC3E}">
        <p14:creationId xmlns:p14="http://schemas.microsoft.com/office/powerpoint/2010/main" val="2591841602"/>
      </p:ext>
    </p:extLst>
  </p:cSld>
  <p:clrMapOvr>
    <a:masterClrMapping/>
  </p:clrMapOvr>
</p:sld>
</file>

<file path=ppt/theme/theme1.xml><?xml version="1.0" encoding="utf-8"?>
<a:theme xmlns:a="http://schemas.openxmlformats.org/drawingml/2006/main" name="1_Office Theme">
  <a:themeElements>
    <a:clrScheme name="Indiana University Health">
      <a:dk1>
        <a:sysClr val="windowText" lastClr="000000"/>
      </a:dk1>
      <a:lt1>
        <a:sysClr val="window" lastClr="FFFFFF"/>
      </a:lt1>
      <a:dk2>
        <a:srgbClr val="A1A1A4"/>
      </a:dk2>
      <a:lt2>
        <a:srgbClr val="EEECE1"/>
      </a:lt2>
      <a:accent1>
        <a:srgbClr val="B30838"/>
      </a:accent1>
      <a:accent2>
        <a:srgbClr val="F2EDD7"/>
      </a:accent2>
      <a:accent3>
        <a:srgbClr val="AFDDD2"/>
      </a:accent3>
      <a:accent4>
        <a:srgbClr val="D0E4A6"/>
      </a:accent4>
      <a:accent5>
        <a:srgbClr val="E9D666"/>
      </a:accent5>
      <a:accent6>
        <a:srgbClr val="C2D1D4"/>
      </a:accent6>
      <a:hlink>
        <a:srgbClr val="0000FF"/>
      </a:hlink>
      <a:folHlink>
        <a:srgbClr val="800080"/>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8372</TotalTime>
  <Words>3797</Words>
  <Application>Microsoft Office PowerPoint</Application>
  <PresentationFormat>On-screen Show (16:9)</PresentationFormat>
  <Paragraphs>526</Paragraphs>
  <Slides>57</Slides>
  <Notes>31</Notes>
  <HiddenSlides>1</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57</vt:i4>
      </vt:variant>
    </vt:vector>
  </HeadingPairs>
  <TitlesOfParts>
    <vt:vector size="68" baseType="lpstr">
      <vt:lpstr>MS PGothic</vt:lpstr>
      <vt:lpstr>AppleSymbols</vt:lpstr>
      <vt:lpstr>Arial</vt:lpstr>
      <vt:lpstr>Arial Narrow</vt:lpstr>
      <vt:lpstr>Calibri</vt:lpstr>
      <vt:lpstr>Century Gothic</vt:lpstr>
      <vt:lpstr>Franklin Gothic Book</vt:lpstr>
      <vt:lpstr>Franklin Gothic Medium</vt:lpstr>
      <vt:lpstr>Times New Roman</vt:lpstr>
      <vt:lpstr>Wingdings</vt:lpstr>
      <vt:lpstr>1_Office Theme</vt:lpstr>
      <vt:lpstr>Mechanical Circulatory  Assist Devices    Lisa Dunnivant, BSN, RN, CCRN April 23, 2026</vt:lpstr>
      <vt:lpstr>PowerPoint Presentation</vt:lpstr>
      <vt:lpstr>PowerPoint Presentation</vt:lpstr>
      <vt:lpstr>Disease Progression</vt:lpstr>
      <vt:lpstr>PowerPoint Presentation</vt:lpstr>
      <vt:lpstr>The CardioMEMS™ HF System Provides The Actionable Data You Need To Empower Intelligent Remote Monitoring </vt:lpstr>
      <vt:lpstr>Proactive use of Pulmonary Artery Pressures</vt:lpstr>
      <vt:lpstr>2024 Demographics</vt:lpstr>
      <vt:lpstr>PowerPoint Presentation</vt:lpstr>
      <vt:lpstr>Indications for Use</vt:lpstr>
      <vt:lpstr>Not everyone can get a VAD!! </vt:lpstr>
      <vt:lpstr>Contraindications for VAD</vt:lpstr>
      <vt:lpstr>PowerPoint Presentation</vt:lpstr>
      <vt:lpstr>PowerPoint Presentation</vt:lpstr>
      <vt:lpstr>Comparison of Pulsatile and Continuous Flow</vt:lpstr>
      <vt:lpstr>PowerPoint Presentation</vt:lpstr>
      <vt:lpstr>HeartMate 3 </vt:lpstr>
      <vt:lpstr>HeartMate System Controller  Alarm Indicators</vt:lpstr>
      <vt:lpstr>HeartMate 3 System Controller Viewing Pump and System Parameters</vt:lpstr>
      <vt:lpstr> Pump Parameters</vt:lpstr>
      <vt:lpstr>Low Flow (Hazard Alarm)</vt:lpstr>
      <vt:lpstr>Driveline Disconnected (Hazard Alarm)</vt:lpstr>
      <vt:lpstr>No External Power (Hazard Alarm)</vt:lpstr>
      <vt:lpstr>PowerPoint Presentation</vt:lpstr>
      <vt:lpstr>HeartWare® Controller Display</vt:lpstr>
      <vt:lpstr>HVAD® Controller: Alarm Indicator &amp; Mute Button</vt:lpstr>
      <vt:lpstr>Alarm Guide</vt:lpstr>
      <vt:lpstr>PowerPoint Presentation</vt:lpstr>
      <vt:lpstr>Physiologic Management</vt:lpstr>
      <vt:lpstr>Physiologic Effects of Continuous Flow VADs</vt:lpstr>
      <vt:lpstr>Special Considerations for Cardiac Rehab</vt:lpstr>
      <vt:lpstr>Psychosocial needs</vt:lpstr>
      <vt:lpstr>Emergency Situations</vt:lpstr>
      <vt:lpstr>ER and EMS Training</vt:lpstr>
      <vt:lpstr>Webinar Education</vt:lpstr>
      <vt:lpstr>COVID and VADs</vt:lpstr>
      <vt:lpstr>PowerPoint Presentation</vt:lpstr>
      <vt:lpstr>PowerPoint Presentation</vt:lpstr>
      <vt:lpstr>PowerPoint Presentation</vt:lpstr>
      <vt:lpstr>What should the patient have with them at all times or in transport???</vt:lpstr>
      <vt:lpstr>Typical Issues for Outpatient LVAD Patients</vt:lpstr>
      <vt:lpstr>Case Studies</vt:lpstr>
      <vt:lpstr>Case # 1</vt:lpstr>
      <vt:lpstr>PowerPoint Presentation</vt:lpstr>
      <vt:lpstr>PowerPoint Presentation</vt:lpstr>
      <vt:lpstr>VAD Malfunction </vt:lpstr>
      <vt:lpstr>PowerPoint Presentation</vt:lpstr>
      <vt:lpstr>PowerPoint Presentation</vt:lpstr>
      <vt:lpstr>PowerPoint Presentation</vt:lpstr>
      <vt:lpstr>Case #2</vt:lpstr>
      <vt:lpstr>PowerPoint Presentation</vt:lpstr>
      <vt:lpstr>Arrhythmia</vt:lpstr>
      <vt:lpstr>Case #3</vt:lpstr>
      <vt:lpstr>Hypovolemia </vt:lpstr>
      <vt:lpstr>To Learn More About VADs</vt:lpstr>
      <vt:lpstr>Questions</vt:lpstr>
      <vt:lpstr>Thank You</vt:lpstr>
    </vt:vector>
  </TitlesOfParts>
  <Company>IU Health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Evolving the IU Health Brand Strategy</dc:title>
  <dc:creator>Mangan, David P</dc:creator>
  <cp:lastModifiedBy>Dunnivant, Lisa</cp:lastModifiedBy>
  <cp:revision>606</cp:revision>
  <cp:lastPrinted>2017-03-29T20:29:55Z</cp:lastPrinted>
  <dcterms:created xsi:type="dcterms:W3CDTF">2016-12-07T14:20:07Z</dcterms:created>
  <dcterms:modified xsi:type="dcterms:W3CDTF">2026-04-10T15:53:50Z</dcterms:modified>
</cp:coreProperties>
</file>