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1" r:id="rId6"/>
    <p:sldId id="263" r:id="rId7"/>
    <p:sldId id="264" r:id="rId8"/>
    <p:sldId id="265" r:id="rId9"/>
    <p:sldId id="266" r:id="rId10"/>
    <p:sldId id="267" r:id="rId11"/>
    <p:sldId id="268" r:id="rId12"/>
    <p:sldId id="269" r:id="rId13"/>
    <p:sldId id="277"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994"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81B34E-A7D0-4BB9-A4F4-929C9F94805A}" type="datetimeFigureOut">
              <a:rPr lang="en-US" smtClean="0"/>
              <a:t>3/15/2013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6AB6F8-BB88-44BB-B828-4AA1C62D9380}" type="slidenum">
              <a:rPr lang="en-US" smtClean="0"/>
              <a:t>‹#›</a:t>
            </a:fld>
            <a:endParaRPr lang="en-US"/>
          </a:p>
        </p:txBody>
      </p:sp>
    </p:spTree>
    <p:extLst>
      <p:ext uri="{BB962C8B-B14F-4D97-AF65-F5344CB8AC3E}">
        <p14:creationId xmlns:p14="http://schemas.microsoft.com/office/powerpoint/2010/main" val="2207975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Every</a:t>
            </a:r>
            <a:r>
              <a:rPr lang="en-US" baseline="0" dirty="0" smtClean="0"/>
              <a:t> night when the theme park closes down massive crews of workers repair and clean every ride, every walk way and every concessions stand.  When the gate open the next morning the park is renewed and refreshed and ready for the guest that are waiting to come to the happiest place on earth.  </a:t>
            </a:r>
            <a:r>
              <a:rPr lang="en-US" dirty="0" smtClean="0"/>
              <a:t>If Disney</a:t>
            </a:r>
            <a:r>
              <a:rPr lang="en-US" baseline="0" dirty="0" smtClean="0"/>
              <a:t> World were open 24 hours a day the park would eventually become  unsafe, unsanitary and unappealing.  It would end up a run-down shadow of itself and this would send it into financial disaster and ruin.  Our bodies are much the same way we need that down time so that we do not end up with a health disaster.</a:t>
            </a:r>
            <a:endParaRPr lang="en-US" dirty="0"/>
          </a:p>
        </p:txBody>
      </p:sp>
      <p:sp>
        <p:nvSpPr>
          <p:cNvPr id="4" name="Slide Number Placeholder 3"/>
          <p:cNvSpPr>
            <a:spLocks noGrp="1"/>
          </p:cNvSpPr>
          <p:nvPr>
            <p:ph type="sldNum" sz="quarter" idx="10"/>
          </p:nvPr>
        </p:nvSpPr>
        <p:spPr/>
        <p:txBody>
          <a:bodyPr/>
          <a:lstStyle/>
          <a:p>
            <a:fld id="{A5112C86-5F43-4F70-ACC4-03F398C18471}" type="slidenum">
              <a:rPr lang="en-US" smtClean="0"/>
              <a:t>5</a:t>
            </a:fld>
            <a:endParaRPr lang="en-US"/>
          </a:p>
        </p:txBody>
      </p:sp>
    </p:spTree>
    <p:extLst>
      <p:ext uri="{BB962C8B-B14F-4D97-AF65-F5344CB8AC3E}">
        <p14:creationId xmlns:p14="http://schemas.microsoft.com/office/powerpoint/2010/main" val="2859603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One study published by the medical journal Lancet revealed that even in young healthy individuals, a sleep deficit of three to four hours a night over the course of a week affected the body’s ability to process carbohydrates, leading some people to </a:t>
            </a:r>
            <a:r>
              <a:rPr lang="en-US" baseline="0" dirty="0" err="1" smtClean="0"/>
              <a:t>prediabetic</a:t>
            </a:r>
            <a:r>
              <a:rPr lang="en-US" baseline="0" dirty="0" smtClean="0"/>
              <a:t> states.</a:t>
            </a:r>
          </a:p>
          <a:p>
            <a:pPr marL="228600" indent="-228600">
              <a:buAutoNum type="arabicPeriod"/>
            </a:pPr>
            <a:r>
              <a:rPr lang="en-US" baseline="0" dirty="0" smtClean="0"/>
              <a:t> Lack of sleep slows your reaction time, shortens your attention span, and impairs your memory,  your decision-making process, and your coordination. People who go for up to nineteen hours without sleep score significantly worse on performance and alertness tests than people with a blood alcohol level of .08 which is legally drunk.</a:t>
            </a:r>
          </a:p>
          <a:p>
            <a:pPr marL="228600" indent="-228600">
              <a:buAutoNum type="arabicPeriod"/>
            </a:pPr>
            <a:r>
              <a:rPr lang="en-US" baseline="0" dirty="0" smtClean="0"/>
              <a:t> According to the National Commission on Sleep Disorders at the National </a:t>
            </a:r>
            <a:r>
              <a:rPr lang="en-US" baseline="0" dirty="0" err="1" smtClean="0"/>
              <a:t>Institutues</a:t>
            </a:r>
            <a:r>
              <a:rPr lang="en-US" baseline="0" dirty="0" smtClean="0"/>
              <a:t> of Health in Bethesda, Maryland sleep </a:t>
            </a:r>
            <a:r>
              <a:rPr lang="en-US" baseline="0" dirty="0" err="1" smtClean="0"/>
              <a:t>deprivaiton</a:t>
            </a:r>
            <a:r>
              <a:rPr lang="en-US" baseline="0" dirty="0" smtClean="0"/>
              <a:t> costs an estimated $150 billion a year in higher stress and reduced workplace productivity.  A third of America’s adult workers either missed work or made mistakes at work in the past three months because of a lack of sleep.  Nobody drinks on the job, but plenty of people come to work after pulling all-nighters or getting too little sleep, thus functioning as if they were drunk.</a:t>
            </a:r>
          </a:p>
          <a:p>
            <a:pPr marL="228600" indent="-228600">
              <a:buAutoNum type="arabicPeriod"/>
            </a:pPr>
            <a:r>
              <a:rPr lang="en-US" baseline="0" dirty="0" smtClean="0"/>
              <a:t> Sleep deprivation is responsible for at least 100,00 crashes and 1,500 fatalities a year, according to a 2002 report from the National Highway Traffic Safety Administration.  Half of Americans admit to driving while drowsy. Studies show huge peaks in the number of accidents caused by people falling asleep at the wheel in the middle of the night and smaller peaks in the middle of the afternoon.</a:t>
            </a:r>
          </a:p>
          <a:p>
            <a:pPr marL="228600" indent="-228600">
              <a:buAutoNum type="arabicPeriod"/>
            </a:pPr>
            <a:r>
              <a:rPr lang="en-US" baseline="0" dirty="0" smtClean="0"/>
              <a:t> Sleep deprivation raises </a:t>
            </a:r>
            <a:r>
              <a:rPr lang="en-US" baseline="0" dirty="0" err="1" smtClean="0"/>
              <a:t>coritsol</a:t>
            </a:r>
            <a:r>
              <a:rPr lang="en-US" baseline="0" dirty="0" smtClean="0"/>
              <a:t> levels, which blocks the normal response of the testicles to testosterone and decreases the production of hormonal precursors to testosterone.  This is the main reason young men in military boot camp generally have a lower sex drive, believe it or not.</a:t>
            </a:r>
          </a:p>
          <a:p>
            <a:pPr marL="228600" indent="-228600">
              <a:buAutoNum type="arabicPeriod"/>
            </a:pPr>
            <a:r>
              <a:rPr lang="en-US" baseline="0" dirty="0" smtClean="0"/>
              <a:t> A host of physical conditions are associated with insomnia, including chronic fatigue, fibromyalgia, chronic pain syndrome, autoimmune diseases, hypertension, obesity, depression, and other forms of mental illness.  Adults with commonly diagnosed health conditions such as high blood pressure, arthritis, heartburn, and depression say they rarely get a good night’s sleep, showing an association between sleeplessness and disease.  People with these conditions are nearly twice as likely to experience frequent daytime sleepiness as those who don’t have the conditions.</a:t>
            </a:r>
          </a:p>
          <a:p>
            <a:pPr marL="228600" indent="-228600">
              <a:buAutoNum type="arabicPeriod"/>
            </a:pPr>
            <a:r>
              <a:rPr lang="en-US" baseline="0" dirty="0" smtClean="0"/>
              <a:t> Studies show higher rates of divorce among people who don’t get adequate sleep.</a:t>
            </a:r>
          </a:p>
        </p:txBody>
      </p:sp>
      <p:sp>
        <p:nvSpPr>
          <p:cNvPr id="4" name="Slide Number Placeholder 3"/>
          <p:cNvSpPr>
            <a:spLocks noGrp="1"/>
          </p:cNvSpPr>
          <p:nvPr>
            <p:ph type="sldNum" sz="quarter" idx="10"/>
          </p:nvPr>
        </p:nvSpPr>
        <p:spPr/>
        <p:txBody>
          <a:bodyPr/>
          <a:lstStyle/>
          <a:p>
            <a:fld id="{A5112C86-5F43-4F70-ACC4-03F398C18471}" type="slidenum">
              <a:rPr lang="en-US" smtClean="0"/>
              <a:t>6</a:t>
            </a:fld>
            <a:endParaRPr lang="en-US"/>
          </a:p>
        </p:txBody>
      </p:sp>
    </p:spTree>
    <p:extLst>
      <p:ext uri="{BB962C8B-B14F-4D97-AF65-F5344CB8AC3E}">
        <p14:creationId xmlns:p14="http://schemas.microsoft.com/office/powerpoint/2010/main" val="2471246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Studies show</a:t>
            </a:r>
            <a:r>
              <a:rPr lang="en-US" baseline="0" dirty="0" smtClean="0"/>
              <a:t> that sleep helps build procedural memory.  What you practice during the day, you continue to learn while you sleep.</a:t>
            </a:r>
            <a:endParaRPr lang="en-US" dirty="0"/>
          </a:p>
        </p:txBody>
      </p:sp>
      <p:sp>
        <p:nvSpPr>
          <p:cNvPr id="4" name="Slide Number Placeholder 3"/>
          <p:cNvSpPr>
            <a:spLocks noGrp="1"/>
          </p:cNvSpPr>
          <p:nvPr>
            <p:ph type="sldNum" sz="quarter" idx="10"/>
          </p:nvPr>
        </p:nvSpPr>
        <p:spPr/>
        <p:txBody>
          <a:bodyPr/>
          <a:lstStyle/>
          <a:p>
            <a:fld id="{A5112C86-5F43-4F70-ACC4-03F398C18471}" type="slidenum">
              <a:rPr lang="en-US" smtClean="0"/>
              <a:t>7</a:t>
            </a:fld>
            <a:endParaRPr lang="en-US"/>
          </a:p>
        </p:txBody>
      </p:sp>
    </p:spTree>
    <p:extLst>
      <p:ext uri="{BB962C8B-B14F-4D97-AF65-F5344CB8AC3E}">
        <p14:creationId xmlns:p14="http://schemas.microsoft.com/office/powerpoint/2010/main" val="668446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By far the biggest</a:t>
            </a:r>
            <a:r>
              <a:rPr lang="en-US" baseline="0" dirty="0" smtClean="0"/>
              <a:t> cause of insomnia is stress.  People lie awake trying to work out their life’s problems, mourning the past, and worrying about the future.</a:t>
            </a:r>
          </a:p>
          <a:p>
            <a:pPr marL="228600" indent="-228600">
              <a:buAutoNum type="arabicPeriod"/>
            </a:pPr>
            <a:r>
              <a:rPr lang="en-US" baseline="0" dirty="0" smtClean="0"/>
              <a:t> Arthritis, chronic back pain, tension headaches, degenerative disk disease, bursitis, tendonitis, and virtually any other painful conditions can rob an otherwise healthy person of sleep.</a:t>
            </a:r>
          </a:p>
          <a:p>
            <a:pPr marL="228600" indent="-228600">
              <a:buAutoNum type="arabicPeriod"/>
            </a:pPr>
            <a:r>
              <a:rPr lang="en-US" baseline="0" dirty="0" smtClean="0"/>
              <a:t> Many people doom their sleep by consuming caffeine in coffee, soft drinks, chocolate, and over-the-counter headache medicines like Excedrin.  Caffeine increases the stress hormones adrenaline and cortisol.  Caffeine can remain in the body for up to twenty hours.  More than 80 percent of all Americans consume caffeine regularly, and the average American drinks about three cups of coffee a day.  For some people,  that’s a recipe for sleepless nights.</a:t>
            </a:r>
          </a:p>
          <a:p>
            <a:pPr marL="228600" indent="-228600">
              <a:buAutoNum type="arabicPeriod"/>
            </a:pPr>
            <a:r>
              <a:rPr lang="en-US" baseline="0" dirty="0" smtClean="0"/>
              <a:t> Nicotine and alcohol can interfere with sleep.  Some people think alcohol helps you to fall asleep, but in fact, alcohol can disrupt the stages of sleep, causing you to sleep lighter and to awaken feeling less refreshed.  Nicotine from cigarette smoking is a stimulant that causes adrenaline to be released, which often causes insomnia.</a:t>
            </a:r>
          </a:p>
          <a:p>
            <a:pPr marL="228600" indent="-228600">
              <a:buAutoNum type="arabicPeriod"/>
            </a:pPr>
            <a:r>
              <a:rPr lang="en-US" baseline="0" dirty="0" smtClean="0"/>
              <a:t> Decongestants, appetite suppressants, asthma medications ( such as theophylline), prednisone, thyroid medications, hormone replacement, some pain relievers, some blood pressure medications, and certain antidepressants may all cause insomnia.</a:t>
            </a:r>
          </a:p>
          <a:p>
            <a:pPr marL="228600" indent="-228600">
              <a:buAutoNum type="arabicPeriod"/>
            </a:pPr>
            <a:r>
              <a:rPr lang="en-US" baseline="0" dirty="0" smtClean="0"/>
              <a:t> Many people eat to much sugar and highly processed foods before bed, keeping their nightly date with a bowl of ice cream, piece of cake, or bag of popcorn.  These carbohydrates stimulate excessive insulin release from the pancreas.  The result is a “sugar high” of energy.  But later, usually in the middle of the night, your blood sugar hits a “low,” which triggers the adrenal glands to produce more adrenaline and cortisol.  Suddenly, you are awake and feel hungry again.</a:t>
            </a:r>
          </a:p>
          <a:p>
            <a:pPr marL="228600" indent="-228600">
              <a:buAutoNum type="arabicPeriod"/>
            </a:pPr>
            <a:r>
              <a:rPr lang="en-US" baseline="0" dirty="0" smtClean="0"/>
              <a:t> These diets can also create a low-blood-sugar reaction, causing you to awaken in the middle of the night.  Even if you fill your stomach with healthy foods at bedtime, it may affect the quality of your sleep.  When you eat too much protein or eat too late, you generally will need more sleep.  This is especially true when you eat too much meat.  That’s the reason why animals, like lions and tigers. Usually require up to twenty hours a day of sleep—their bodies are having to digest and assimilate all the protein in their bellies.</a:t>
            </a:r>
          </a:p>
          <a:p>
            <a:pPr marL="228600" indent="-228600">
              <a:buAutoNum type="arabicPeriod"/>
            </a:pPr>
            <a:r>
              <a:rPr lang="en-US" baseline="0" dirty="0" smtClean="0"/>
              <a:t> People who exercise within three hours of going to sleep raise their levels of stress hormones, which may interfere with sleep.</a:t>
            </a:r>
          </a:p>
          <a:p>
            <a:pPr marL="228600" indent="-228600">
              <a:buAutoNum type="arabicPeriod"/>
            </a:pPr>
            <a:r>
              <a:rPr lang="en-US" baseline="0" dirty="0" smtClean="0"/>
              <a:t> Is there anything more frustrating than a mattress that is too saggy or hard or an overstuffed pillow?</a:t>
            </a:r>
          </a:p>
          <a:p>
            <a:pPr marL="228600" indent="-228600">
              <a:buAutoNum type="arabicPeriod"/>
            </a:pPr>
            <a:r>
              <a:rPr lang="en-US" baseline="0" dirty="0" smtClean="0"/>
              <a:t> Snoring spouse</a:t>
            </a:r>
          </a:p>
          <a:p>
            <a:pPr marL="228600" indent="-228600">
              <a:buAutoNum type="arabicPeriod"/>
            </a:pPr>
            <a:r>
              <a:rPr lang="en-US" baseline="0" dirty="0" smtClean="0"/>
              <a:t> Women over fifty often know the aggravation of being kept awake by hot flashes or night sweats.  Other women have such severe cramping that they become insomniacs every month when their period arrives.</a:t>
            </a:r>
          </a:p>
          <a:p>
            <a:pPr marL="228600" indent="-228600">
              <a:buAutoNum type="arabicPeriod"/>
            </a:pPr>
            <a:r>
              <a:rPr lang="en-US" baseline="0" dirty="0" smtClean="0"/>
              <a:t> Enlarged prostate can make men get up during the night in order to go to the bathroom.</a:t>
            </a:r>
          </a:p>
          <a:p>
            <a:pPr marL="228600" indent="-228600">
              <a:buAutoNum type="arabicPeriod"/>
            </a:pPr>
            <a:r>
              <a:rPr lang="en-US" baseline="0" dirty="0" smtClean="0"/>
              <a:t> A new baby that is not sleeping well can interrupt your sleep patterns.</a:t>
            </a:r>
          </a:p>
          <a:p>
            <a:pPr marL="228600" indent="-228600">
              <a:buAutoNum type="arabicPeriod"/>
            </a:pPr>
            <a:r>
              <a:rPr lang="en-US" baseline="0" dirty="0" smtClean="0"/>
              <a:t> A noisy environment such as barking dogs, noisy neighbors and other things that the room less than comfortable for sleeping such as too much light, too hot or too cold.</a:t>
            </a:r>
          </a:p>
        </p:txBody>
      </p:sp>
      <p:sp>
        <p:nvSpPr>
          <p:cNvPr id="4" name="Slide Number Placeholder 3"/>
          <p:cNvSpPr>
            <a:spLocks noGrp="1"/>
          </p:cNvSpPr>
          <p:nvPr>
            <p:ph type="sldNum" sz="quarter" idx="10"/>
          </p:nvPr>
        </p:nvSpPr>
        <p:spPr/>
        <p:txBody>
          <a:bodyPr/>
          <a:lstStyle/>
          <a:p>
            <a:fld id="{A5112C86-5F43-4F70-ACC4-03F398C18471}" type="slidenum">
              <a:rPr lang="en-US" smtClean="0"/>
              <a:t>8</a:t>
            </a:fld>
            <a:endParaRPr lang="en-US"/>
          </a:p>
        </p:txBody>
      </p:sp>
    </p:spTree>
    <p:extLst>
      <p:ext uri="{BB962C8B-B14F-4D97-AF65-F5344CB8AC3E}">
        <p14:creationId xmlns:p14="http://schemas.microsoft.com/office/powerpoint/2010/main" val="3243246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 answered</a:t>
            </a:r>
            <a:r>
              <a:rPr lang="en-US" baseline="0" dirty="0" smtClean="0"/>
              <a:t> yes to some of these, you are probably lacking sleep.  If you’re still not sure try sitting in a comfortable chair in a darkened room for five minutes.  If you can’t do this without falling asleep, it’s a sign that you need more sleep.</a:t>
            </a:r>
            <a:endParaRPr lang="en-US" dirty="0"/>
          </a:p>
        </p:txBody>
      </p:sp>
      <p:sp>
        <p:nvSpPr>
          <p:cNvPr id="4" name="Slide Number Placeholder 3"/>
          <p:cNvSpPr>
            <a:spLocks noGrp="1"/>
          </p:cNvSpPr>
          <p:nvPr>
            <p:ph type="sldNum" sz="quarter" idx="10"/>
          </p:nvPr>
        </p:nvSpPr>
        <p:spPr/>
        <p:txBody>
          <a:bodyPr/>
          <a:lstStyle/>
          <a:p>
            <a:fld id="{A5112C86-5F43-4F70-ACC4-03F398C18471}" type="slidenum">
              <a:rPr lang="en-US" smtClean="0"/>
              <a:t>10</a:t>
            </a:fld>
            <a:endParaRPr lang="en-US"/>
          </a:p>
        </p:txBody>
      </p:sp>
    </p:spTree>
    <p:extLst>
      <p:ext uri="{BB962C8B-B14F-4D97-AF65-F5344CB8AC3E}">
        <p14:creationId xmlns:p14="http://schemas.microsoft.com/office/powerpoint/2010/main" val="4001974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need a bedtime snack make sure it is the right kind of snack to avoid low blood sugar that interrupt your sleep. A piece of fruit and handful of nuts, low-fat whole grain crackers or bread with peanut butter or two ounces of turkey,  4oz of milk or low-fat cottage cheese or low fat, no sugar added yogurt with fruit.  A small bowl of whole grain cereal with skim milk.</a:t>
            </a:r>
          </a:p>
          <a:p>
            <a:r>
              <a:rPr lang="en-US" baseline="0" dirty="0" smtClean="0"/>
              <a:t>Timing is everything and we should really try to be in sync with nature which means we should do what they did before the electric light.  Go to bed and dark and rise when then sunrises.  Make sure that you do not put thoughts in your head that will cause worry and find things that will help you deal with the difficulties in your life.</a:t>
            </a:r>
            <a:endParaRPr lang="en-US" dirty="0"/>
          </a:p>
        </p:txBody>
      </p:sp>
      <p:sp>
        <p:nvSpPr>
          <p:cNvPr id="4" name="Slide Number Placeholder 3"/>
          <p:cNvSpPr>
            <a:spLocks noGrp="1"/>
          </p:cNvSpPr>
          <p:nvPr>
            <p:ph type="sldNum" sz="quarter" idx="10"/>
          </p:nvPr>
        </p:nvSpPr>
        <p:spPr/>
        <p:txBody>
          <a:bodyPr/>
          <a:lstStyle/>
          <a:p>
            <a:fld id="{A5112C86-5F43-4F70-ACC4-03F398C18471}" type="slidenum">
              <a:rPr lang="en-US" smtClean="0"/>
              <a:t>11</a:t>
            </a:fld>
            <a:endParaRPr lang="en-US"/>
          </a:p>
        </p:txBody>
      </p:sp>
    </p:spTree>
    <p:extLst>
      <p:ext uri="{BB962C8B-B14F-4D97-AF65-F5344CB8AC3E}">
        <p14:creationId xmlns:p14="http://schemas.microsoft.com/office/powerpoint/2010/main" val="1913692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Valerian is</a:t>
            </a:r>
            <a:r>
              <a:rPr lang="en-US" baseline="0" dirty="0" smtClean="0"/>
              <a:t> an herb that  can decrease the time it take to fall asleep.</a:t>
            </a:r>
          </a:p>
          <a:p>
            <a:r>
              <a:rPr lang="en-US" baseline="0" dirty="0" smtClean="0"/>
              <a:t>Calcium and magnesium taken at bed time can relax the muscles and allow for better sleep.</a:t>
            </a:r>
          </a:p>
          <a:p>
            <a:r>
              <a:rPr lang="en-US" baseline="0" dirty="0" smtClean="0"/>
              <a:t>L-</a:t>
            </a:r>
            <a:r>
              <a:rPr lang="en-US" baseline="0" dirty="0" err="1" smtClean="0"/>
              <a:t>theanine</a:t>
            </a:r>
            <a:r>
              <a:rPr lang="en-US" baseline="0" dirty="0" smtClean="0"/>
              <a:t> is an amino acid that has a relaxing effect.</a:t>
            </a:r>
            <a:endParaRPr lang="en-US" dirty="0"/>
          </a:p>
        </p:txBody>
      </p:sp>
      <p:sp>
        <p:nvSpPr>
          <p:cNvPr id="4" name="Slide Number Placeholder 3"/>
          <p:cNvSpPr>
            <a:spLocks noGrp="1"/>
          </p:cNvSpPr>
          <p:nvPr>
            <p:ph type="sldNum" sz="quarter" idx="10"/>
          </p:nvPr>
        </p:nvSpPr>
        <p:spPr/>
        <p:txBody>
          <a:bodyPr/>
          <a:lstStyle/>
          <a:p>
            <a:fld id="{A5112C86-5F43-4F70-ACC4-03F398C18471}" type="slidenum">
              <a:rPr lang="en-US" smtClean="0"/>
              <a:t>12</a:t>
            </a:fld>
            <a:endParaRPr lang="en-US"/>
          </a:p>
        </p:txBody>
      </p:sp>
    </p:spTree>
    <p:extLst>
      <p:ext uri="{BB962C8B-B14F-4D97-AF65-F5344CB8AC3E}">
        <p14:creationId xmlns:p14="http://schemas.microsoft.com/office/powerpoint/2010/main" val="1817045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6AE99D-842E-46FD-A7F3-3165CBE65A83}" type="datetimeFigureOut">
              <a:rPr lang="en-US" smtClean="0"/>
              <a:t>3/15/2013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2250007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6AE99D-842E-46FD-A7F3-3165CBE65A83}" type="datetimeFigureOut">
              <a:rPr lang="en-US" smtClean="0"/>
              <a:t>3/15/2013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1753465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6AE99D-842E-46FD-A7F3-3165CBE65A83}" type="datetimeFigureOut">
              <a:rPr lang="en-US" smtClean="0"/>
              <a:t>3/15/2013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2875995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6AE99D-842E-46FD-A7F3-3165CBE65A83}" type="datetimeFigureOut">
              <a:rPr lang="en-US" smtClean="0"/>
              <a:t>3/15/2013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329626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AE99D-842E-46FD-A7F3-3165CBE65A83}" type="datetimeFigureOut">
              <a:rPr lang="en-US" smtClean="0"/>
              <a:t>3/15/2013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1738822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6AE99D-842E-46FD-A7F3-3165CBE65A83}" type="datetimeFigureOut">
              <a:rPr lang="en-US" smtClean="0"/>
              <a:t>3/15/2013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2809644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6AE99D-842E-46FD-A7F3-3165CBE65A83}" type="datetimeFigureOut">
              <a:rPr lang="en-US" smtClean="0"/>
              <a:t>3/15/2013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971174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6AE99D-842E-46FD-A7F3-3165CBE65A83}" type="datetimeFigureOut">
              <a:rPr lang="en-US" smtClean="0"/>
              <a:t>3/15/2013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4125956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6AE99D-842E-46FD-A7F3-3165CBE65A83}" type="datetimeFigureOut">
              <a:rPr lang="en-US" smtClean="0"/>
              <a:t>3/15/2013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4070939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AE99D-842E-46FD-A7F3-3165CBE65A83}" type="datetimeFigureOut">
              <a:rPr lang="en-US" smtClean="0"/>
              <a:t>3/15/2013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3390400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6AE99D-842E-46FD-A7F3-3165CBE65A83}" type="datetimeFigureOut">
              <a:rPr lang="en-US" smtClean="0"/>
              <a:t>3/15/2013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6347038-00EC-4E68-996E-0D386C08EF5A}" type="slidenum">
              <a:rPr lang="en-US" smtClean="0"/>
              <a:t>‹#›</a:t>
            </a:fld>
            <a:endParaRPr lang="en-US"/>
          </a:p>
        </p:txBody>
      </p:sp>
    </p:spTree>
    <p:extLst>
      <p:ext uri="{BB962C8B-B14F-4D97-AF65-F5344CB8AC3E}">
        <p14:creationId xmlns:p14="http://schemas.microsoft.com/office/powerpoint/2010/main" val="1758536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6AE99D-842E-46FD-A7F3-3165CBE65A83}" type="datetimeFigureOut">
              <a:rPr lang="en-US" smtClean="0"/>
              <a:t>3/15/2013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47038-00EC-4E68-996E-0D386C08EF5A}" type="slidenum">
              <a:rPr lang="en-US" smtClean="0"/>
              <a:t>‹#›</a:t>
            </a:fld>
            <a:endParaRPr lang="en-US"/>
          </a:p>
        </p:txBody>
      </p:sp>
    </p:spTree>
    <p:extLst>
      <p:ext uri="{BB962C8B-B14F-4D97-AF65-F5344CB8AC3E}">
        <p14:creationId xmlns:p14="http://schemas.microsoft.com/office/powerpoint/2010/main" val="370388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Foundations of Good Health</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Connie J Wilson ND, RN, CNHP, CES, CCT</a:t>
            </a:r>
          </a:p>
          <a:p>
            <a:r>
              <a:rPr lang="en-US" dirty="0" smtClean="0"/>
              <a:t>Clinical Coordinator Cardiopulmonary Rehabilitation and Cardiology</a:t>
            </a:r>
          </a:p>
          <a:p>
            <a:r>
              <a:rPr lang="en-US" dirty="0" smtClean="0"/>
              <a:t>Indiana University Health Bedford Hospital</a:t>
            </a:r>
          </a:p>
          <a:p>
            <a:endParaRPr lang="en-US" dirty="0"/>
          </a:p>
        </p:txBody>
      </p:sp>
    </p:spTree>
    <p:extLst>
      <p:ext uri="{BB962C8B-B14F-4D97-AF65-F5344CB8AC3E}">
        <p14:creationId xmlns:p14="http://schemas.microsoft.com/office/powerpoint/2010/main" val="20121087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Signs &amp; Symptoms of Sleep Deprivation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Do you need an alarm clock to wake up in the morning?</a:t>
            </a:r>
          </a:p>
          <a:p>
            <a:r>
              <a:rPr lang="en-US" dirty="0" smtClean="0"/>
              <a:t>Do you get drowsy while driving short distances or while waiting at traffic lights?</a:t>
            </a:r>
          </a:p>
          <a:p>
            <a:r>
              <a:rPr lang="en-US" dirty="0" smtClean="0"/>
              <a:t>Are you irritable and agitated? ( Ask your spouse or coworker)</a:t>
            </a:r>
          </a:p>
          <a:p>
            <a:r>
              <a:rPr lang="en-US" dirty="0" smtClean="0"/>
              <a:t>Are you  a light sleeper and wake easily at every noise?</a:t>
            </a:r>
          </a:p>
          <a:p>
            <a:r>
              <a:rPr lang="en-US" dirty="0" smtClean="0"/>
              <a:t>Are you unable to get persistent worries out of your mind?</a:t>
            </a:r>
            <a:endParaRPr lang="en-US" dirty="0"/>
          </a:p>
        </p:txBody>
      </p:sp>
    </p:spTree>
    <p:extLst>
      <p:ext uri="{BB962C8B-B14F-4D97-AF65-F5344CB8AC3E}">
        <p14:creationId xmlns:p14="http://schemas.microsoft.com/office/powerpoint/2010/main" val="308183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Ways to get the perfect night sleep</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Daily aerobic exercise</a:t>
            </a:r>
          </a:p>
          <a:p>
            <a:r>
              <a:rPr lang="en-US" dirty="0" smtClean="0"/>
              <a:t>Eat a modest healthy dinner 4 hours before bedtime.</a:t>
            </a:r>
          </a:p>
          <a:p>
            <a:r>
              <a:rPr lang="en-US" dirty="0" smtClean="0"/>
              <a:t>Turn down the lights to start the production of melatonin in order to induce sleepiness.</a:t>
            </a:r>
          </a:p>
          <a:p>
            <a:r>
              <a:rPr lang="en-US" dirty="0" smtClean="0"/>
              <a:t>Choose to listen to calming music or watch a funny show or movie</a:t>
            </a:r>
          </a:p>
          <a:p>
            <a:r>
              <a:rPr lang="en-US" dirty="0" smtClean="0"/>
              <a:t>Take a warm shower or bath and adding lavender oil or </a:t>
            </a:r>
            <a:r>
              <a:rPr lang="en-US" dirty="0"/>
              <a:t>E</a:t>
            </a:r>
            <a:r>
              <a:rPr lang="en-US" dirty="0" smtClean="0"/>
              <a:t>psom salt can aid in the relaxation of the bath.</a:t>
            </a:r>
          </a:p>
        </p:txBody>
      </p:sp>
    </p:spTree>
    <p:extLst>
      <p:ext uri="{BB962C8B-B14F-4D97-AF65-F5344CB8AC3E}">
        <p14:creationId xmlns:p14="http://schemas.microsoft.com/office/powerpoint/2010/main" val="38649193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Sleep aids</a:t>
            </a:r>
            <a:endParaRPr lang="en-US" dirty="0"/>
          </a:p>
        </p:txBody>
      </p:sp>
      <p:sp>
        <p:nvSpPr>
          <p:cNvPr id="3" name="Content Placeholder 2"/>
          <p:cNvSpPr>
            <a:spLocks noGrp="1"/>
          </p:cNvSpPr>
          <p:nvPr>
            <p:ph idx="1"/>
          </p:nvPr>
        </p:nvSpPr>
        <p:spPr/>
        <p:txBody>
          <a:bodyPr/>
          <a:lstStyle/>
          <a:p>
            <a:r>
              <a:rPr lang="en-US" dirty="0" smtClean="0"/>
              <a:t>Valerian</a:t>
            </a:r>
          </a:p>
          <a:p>
            <a:r>
              <a:rPr lang="en-US" dirty="0" smtClean="0"/>
              <a:t>5HTP</a:t>
            </a:r>
          </a:p>
          <a:p>
            <a:r>
              <a:rPr lang="en-US" dirty="0" smtClean="0"/>
              <a:t>Calcium and Magnesium</a:t>
            </a:r>
          </a:p>
          <a:p>
            <a:r>
              <a:rPr lang="en-US" dirty="0" smtClean="0"/>
              <a:t>L-</a:t>
            </a:r>
            <a:r>
              <a:rPr lang="en-US" dirty="0" err="1" smtClean="0"/>
              <a:t>theanine</a:t>
            </a:r>
            <a:endParaRPr lang="en-US" dirty="0" smtClean="0"/>
          </a:p>
          <a:p>
            <a:r>
              <a:rPr lang="en-US" dirty="0" smtClean="0"/>
              <a:t>Melatonin</a:t>
            </a:r>
          </a:p>
          <a:p>
            <a:endParaRPr lang="en-US" dirty="0"/>
          </a:p>
        </p:txBody>
      </p:sp>
    </p:spTree>
    <p:extLst>
      <p:ext uri="{BB962C8B-B14F-4D97-AF65-F5344CB8AC3E}">
        <p14:creationId xmlns:p14="http://schemas.microsoft.com/office/powerpoint/2010/main" val="6328267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Sleep Apnea and Heart Disease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10% of the population have undiagnosed sleep apnea</a:t>
            </a:r>
          </a:p>
          <a:p>
            <a:r>
              <a:rPr lang="en-US" dirty="0" smtClean="0"/>
              <a:t>This causes a lack of restorative sleep</a:t>
            </a:r>
          </a:p>
          <a:p>
            <a:r>
              <a:rPr lang="en-US" dirty="0" smtClean="0"/>
              <a:t>Sleep apnea is linked to Hypertension which is a risk factor for heart disease and stroke</a:t>
            </a:r>
          </a:p>
          <a:p>
            <a:r>
              <a:rPr lang="en-US" dirty="0" smtClean="0"/>
              <a:t>B/P spikes of 250/150 can be seen during periods of apnea</a:t>
            </a:r>
          </a:p>
          <a:p>
            <a:r>
              <a:rPr lang="en-US" dirty="0" smtClean="0"/>
              <a:t>Persons with sleep apnea have higher heart rates.</a:t>
            </a:r>
          </a:p>
          <a:p>
            <a:r>
              <a:rPr lang="en-US" dirty="0" smtClean="0"/>
              <a:t>Central sleep apnea can cause surges in adrenaline and irregular heart beats.</a:t>
            </a:r>
            <a:endParaRPr lang="en-US" dirty="0"/>
          </a:p>
        </p:txBody>
      </p:sp>
    </p:spTree>
    <p:extLst>
      <p:ext uri="{BB962C8B-B14F-4D97-AF65-F5344CB8AC3E}">
        <p14:creationId xmlns:p14="http://schemas.microsoft.com/office/powerpoint/2010/main" val="20748555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 Your Life into Balance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Drink plenty of water to be hydrated</a:t>
            </a:r>
          </a:p>
          <a:p>
            <a:r>
              <a:rPr lang="en-US" dirty="0" smtClean="0"/>
              <a:t>Sleep and rest</a:t>
            </a:r>
          </a:p>
          <a:p>
            <a:r>
              <a:rPr lang="en-US" dirty="0" smtClean="0"/>
              <a:t>Living Food</a:t>
            </a:r>
          </a:p>
          <a:p>
            <a:r>
              <a:rPr lang="en-US" dirty="0" smtClean="0"/>
              <a:t>Exercise</a:t>
            </a:r>
          </a:p>
          <a:p>
            <a:r>
              <a:rPr lang="en-US" dirty="0" smtClean="0"/>
              <a:t>Detoxification</a:t>
            </a:r>
          </a:p>
          <a:p>
            <a:r>
              <a:rPr lang="en-US" dirty="0" smtClean="0"/>
              <a:t>Nutritional Supplements</a:t>
            </a:r>
          </a:p>
          <a:p>
            <a:r>
              <a:rPr lang="en-US" dirty="0" smtClean="0"/>
              <a:t>Coping with Stress</a:t>
            </a:r>
          </a:p>
          <a:p>
            <a:r>
              <a:rPr lang="en-US" dirty="0" smtClean="0"/>
              <a:t>Taken from The 7 Pillars of Health by Dr. Don Colbert</a:t>
            </a:r>
            <a:endParaRPr lang="en-US" dirty="0"/>
          </a:p>
        </p:txBody>
      </p:sp>
    </p:spTree>
    <p:extLst>
      <p:ext uri="{BB962C8B-B14F-4D97-AF65-F5344CB8AC3E}">
        <p14:creationId xmlns:p14="http://schemas.microsoft.com/office/powerpoint/2010/main" val="41629972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Living Food</a:t>
            </a:r>
            <a:endParaRPr lang="en-US" dirty="0"/>
          </a:p>
        </p:txBody>
      </p:sp>
      <p:sp>
        <p:nvSpPr>
          <p:cNvPr id="3" name="Content Placeholder 2"/>
          <p:cNvSpPr>
            <a:spLocks noGrp="1"/>
          </p:cNvSpPr>
          <p:nvPr>
            <p:ph idx="1"/>
          </p:nvPr>
        </p:nvSpPr>
        <p:spPr/>
        <p:txBody>
          <a:bodyPr/>
          <a:lstStyle/>
          <a:p>
            <a:r>
              <a:rPr lang="en-US" dirty="0" smtClean="0"/>
              <a:t>If it doesn’t rot or sprout do without</a:t>
            </a:r>
          </a:p>
          <a:p>
            <a:r>
              <a:rPr lang="en-US" dirty="0" smtClean="0"/>
              <a:t>If you can not pronounce the ingredients your body will probably not know what to do with it.</a:t>
            </a:r>
          </a:p>
          <a:p>
            <a:r>
              <a:rPr lang="en-US" dirty="0" smtClean="0"/>
              <a:t>Food is our fuel and if you put the wrong fuel in you will not be able to run properly.</a:t>
            </a:r>
            <a:endParaRPr lang="en-US" dirty="0"/>
          </a:p>
        </p:txBody>
      </p:sp>
    </p:spTree>
    <p:extLst>
      <p:ext uri="{BB962C8B-B14F-4D97-AF65-F5344CB8AC3E}">
        <p14:creationId xmlns:p14="http://schemas.microsoft.com/office/powerpoint/2010/main" val="18666303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a:t>
            </a:r>
            <a:endParaRPr lang="en-US" dirty="0"/>
          </a:p>
        </p:txBody>
      </p:sp>
      <p:sp>
        <p:nvSpPr>
          <p:cNvPr id="3" name="Content Placeholder 2"/>
          <p:cNvSpPr>
            <a:spLocks noGrp="1"/>
          </p:cNvSpPr>
          <p:nvPr>
            <p:ph idx="1"/>
          </p:nvPr>
        </p:nvSpPr>
        <p:spPr/>
        <p:txBody>
          <a:bodyPr/>
          <a:lstStyle/>
          <a:p>
            <a:r>
              <a:rPr lang="en-US" dirty="0" smtClean="0"/>
              <a:t>If you want to impact health you need 180-210 minutes per week</a:t>
            </a:r>
          </a:p>
          <a:p>
            <a:r>
              <a:rPr lang="en-US" dirty="0" smtClean="0"/>
              <a:t>If your goal is weight loss you need 60 minutes daily</a:t>
            </a:r>
          </a:p>
          <a:p>
            <a:r>
              <a:rPr lang="en-US" dirty="0" smtClean="0"/>
              <a:t>Check with your healthcare provider before beginning a program.</a:t>
            </a:r>
          </a:p>
          <a:p>
            <a:r>
              <a:rPr lang="en-US" dirty="0" smtClean="0"/>
              <a:t>Find something that you enjoy and make it a priority.</a:t>
            </a:r>
          </a:p>
          <a:p>
            <a:endParaRPr lang="en-US" dirty="0"/>
          </a:p>
        </p:txBody>
      </p:sp>
    </p:spTree>
    <p:extLst>
      <p:ext uri="{BB962C8B-B14F-4D97-AF65-F5344CB8AC3E}">
        <p14:creationId xmlns:p14="http://schemas.microsoft.com/office/powerpoint/2010/main" val="29993029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Detoxification</a:t>
            </a:r>
            <a:endParaRPr lang="en-US" dirty="0"/>
          </a:p>
        </p:txBody>
      </p:sp>
      <p:sp>
        <p:nvSpPr>
          <p:cNvPr id="3" name="Content Placeholder 2"/>
          <p:cNvSpPr>
            <a:spLocks noGrp="1"/>
          </p:cNvSpPr>
          <p:nvPr>
            <p:ph idx="1"/>
          </p:nvPr>
        </p:nvSpPr>
        <p:spPr/>
        <p:txBody>
          <a:bodyPr/>
          <a:lstStyle/>
          <a:p>
            <a:r>
              <a:rPr lang="en-US" dirty="0" smtClean="0"/>
              <a:t>Everything that we breath, eat, drink, come in contact with our skin, and think can make us toxic.</a:t>
            </a:r>
          </a:p>
          <a:p>
            <a:r>
              <a:rPr lang="en-US" dirty="0" smtClean="0"/>
              <a:t>First step in detoxification is drink plenty of filtered water</a:t>
            </a:r>
          </a:p>
          <a:p>
            <a:r>
              <a:rPr lang="en-US" dirty="0" smtClean="0"/>
              <a:t>Plenty of fiber to get the colon </a:t>
            </a:r>
            <a:r>
              <a:rPr lang="en-US" dirty="0" err="1" smtClean="0"/>
              <a:t>rollin</a:t>
            </a:r>
            <a:r>
              <a:rPr lang="en-US" dirty="0" smtClean="0"/>
              <a:t> which is another way to eliminate toxins.</a:t>
            </a:r>
          </a:p>
          <a:p>
            <a:r>
              <a:rPr lang="en-US" dirty="0" smtClean="0"/>
              <a:t>Get sweating.</a:t>
            </a:r>
          </a:p>
          <a:p>
            <a:endParaRPr lang="en-US" dirty="0"/>
          </a:p>
        </p:txBody>
      </p:sp>
    </p:spTree>
    <p:extLst>
      <p:ext uri="{BB962C8B-B14F-4D97-AF65-F5344CB8AC3E}">
        <p14:creationId xmlns:p14="http://schemas.microsoft.com/office/powerpoint/2010/main" val="853612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Nutritional Supplements</a:t>
            </a:r>
            <a:endParaRPr lang="en-US" dirty="0"/>
          </a:p>
        </p:txBody>
      </p:sp>
      <p:sp>
        <p:nvSpPr>
          <p:cNvPr id="3" name="Content Placeholder 2"/>
          <p:cNvSpPr>
            <a:spLocks noGrp="1"/>
          </p:cNvSpPr>
          <p:nvPr>
            <p:ph idx="1"/>
          </p:nvPr>
        </p:nvSpPr>
        <p:spPr/>
        <p:txBody>
          <a:bodyPr/>
          <a:lstStyle/>
          <a:p>
            <a:r>
              <a:rPr lang="en-US" dirty="0" smtClean="0"/>
              <a:t>Our foods and they way we prepare them decrease their nutrient content.</a:t>
            </a:r>
          </a:p>
          <a:p>
            <a:r>
              <a:rPr lang="en-US" dirty="0" smtClean="0"/>
              <a:t>Chew your food thoroughly to increase your bodies ability to break down nutrients.</a:t>
            </a:r>
          </a:p>
          <a:p>
            <a:r>
              <a:rPr lang="en-US" dirty="0" smtClean="0"/>
              <a:t>Eat foods with lots of color.  The more color the nutrients.</a:t>
            </a:r>
          </a:p>
          <a:p>
            <a:r>
              <a:rPr lang="en-US" dirty="0" smtClean="0"/>
              <a:t>Research what supplements are right for you.</a:t>
            </a:r>
            <a:endParaRPr lang="en-US" dirty="0"/>
          </a:p>
        </p:txBody>
      </p:sp>
    </p:spTree>
    <p:extLst>
      <p:ext uri="{BB962C8B-B14F-4D97-AF65-F5344CB8AC3E}">
        <p14:creationId xmlns:p14="http://schemas.microsoft.com/office/powerpoint/2010/main" val="31961259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Coping with Stress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Stress is not what happens to you but what you think happens to you.</a:t>
            </a:r>
          </a:p>
          <a:p>
            <a:r>
              <a:rPr lang="en-US" dirty="0" smtClean="0"/>
              <a:t>Stress can kill</a:t>
            </a:r>
          </a:p>
          <a:p>
            <a:r>
              <a:rPr lang="en-US" dirty="0" smtClean="0"/>
              <a:t>Look for the joy in every moment</a:t>
            </a:r>
          </a:p>
          <a:p>
            <a:r>
              <a:rPr lang="en-US" dirty="0" smtClean="0"/>
              <a:t>Laugh and be happy</a:t>
            </a:r>
          </a:p>
          <a:p>
            <a:r>
              <a:rPr lang="en-US" dirty="0" smtClean="0"/>
              <a:t>Count your Blessings</a:t>
            </a:r>
          </a:p>
          <a:p>
            <a:r>
              <a:rPr lang="en-US" dirty="0" smtClean="0"/>
              <a:t>Change your perspective</a:t>
            </a:r>
          </a:p>
          <a:p>
            <a:r>
              <a:rPr lang="en-US" dirty="0" smtClean="0"/>
              <a:t>Forgive</a:t>
            </a:r>
          </a:p>
          <a:p>
            <a:r>
              <a:rPr lang="en-US" dirty="0" smtClean="0"/>
              <a:t>Learn to say no</a:t>
            </a:r>
            <a:endParaRPr lang="en-US" dirty="0"/>
          </a:p>
        </p:txBody>
      </p:sp>
    </p:spTree>
    <p:extLst>
      <p:ext uri="{BB962C8B-B14F-4D97-AF65-F5344CB8AC3E}">
        <p14:creationId xmlns:p14="http://schemas.microsoft.com/office/powerpoint/2010/main" val="3503816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Building a Strong Foundation</a:t>
            </a:r>
            <a:endParaRPr lang="en-US" dirty="0"/>
          </a:p>
        </p:txBody>
      </p:sp>
      <p:sp>
        <p:nvSpPr>
          <p:cNvPr id="3" name="Content Placeholder 2"/>
          <p:cNvSpPr>
            <a:spLocks noGrp="1"/>
          </p:cNvSpPr>
          <p:nvPr>
            <p:ph idx="1"/>
          </p:nvPr>
        </p:nvSpPr>
        <p:spPr/>
        <p:txBody>
          <a:bodyPr/>
          <a:lstStyle/>
          <a:p>
            <a:r>
              <a:rPr lang="en-US" dirty="0" smtClean="0"/>
              <a:t>Water</a:t>
            </a:r>
          </a:p>
          <a:p>
            <a:r>
              <a:rPr lang="en-US" dirty="0" smtClean="0"/>
              <a:t>Sleep and Rest</a:t>
            </a:r>
          </a:p>
          <a:p>
            <a:r>
              <a:rPr lang="en-US" dirty="0" smtClean="0"/>
              <a:t>Living Food</a:t>
            </a:r>
          </a:p>
          <a:p>
            <a:r>
              <a:rPr lang="en-US" dirty="0" smtClean="0"/>
              <a:t>Detoxification</a:t>
            </a:r>
          </a:p>
          <a:p>
            <a:r>
              <a:rPr lang="en-US" dirty="0" smtClean="0"/>
              <a:t>Nutritional Supplements</a:t>
            </a:r>
          </a:p>
          <a:p>
            <a:r>
              <a:rPr lang="en-US" dirty="0" smtClean="0"/>
              <a:t>Coping with Stress</a:t>
            </a:r>
          </a:p>
          <a:p>
            <a:r>
              <a:rPr lang="en-US" dirty="0" smtClean="0"/>
              <a:t>Exercise</a:t>
            </a:r>
            <a:endParaRPr lang="en-US" dirty="0"/>
          </a:p>
        </p:txBody>
      </p:sp>
    </p:spTree>
    <p:extLst>
      <p:ext uri="{BB962C8B-B14F-4D97-AF65-F5344CB8AC3E}">
        <p14:creationId xmlns:p14="http://schemas.microsoft.com/office/powerpoint/2010/main" val="21872414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Balance</a:t>
            </a:r>
            <a:endParaRPr lang="en-US" dirty="0"/>
          </a:p>
        </p:txBody>
      </p:sp>
      <p:sp>
        <p:nvSpPr>
          <p:cNvPr id="3" name="Content Placeholder 2"/>
          <p:cNvSpPr>
            <a:spLocks noGrp="1"/>
          </p:cNvSpPr>
          <p:nvPr>
            <p:ph idx="1"/>
          </p:nvPr>
        </p:nvSpPr>
        <p:spPr/>
        <p:txBody>
          <a:bodyPr/>
          <a:lstStyle/>
          <a:p>
            <a:r>
              <a:rPr lang="en-US" dirty="0" smtClean="0"/>
              <a:t>If you want to healthy you have to do it on purpose.</a:t>
            </a:r>
          </a:p>
          <a:p>
            <a:r>
              <a:rPr lang="en-US" dirty="0" smtClean="0"/>
              <a:t>Good health is not an accident</a:t>
            </a:r>
          </a:p>
          <a:p>
            <a:r>
              <a:rPr lang="en-US" dirty="0" smtClean="0"/>
              <a:t>If you do not take the time to take care of your health today, you </a:t>
            </a:r>
            <a:r>
              <a:rPr lang="en-US" smtClean="0"/>
              <a:t>will have to </a:t>
            </a:r>
            <a:r>
              <a:rPr lang="en-US" dirty="0" smtClean="0"/>
              <a:t>make the time to take care of your </a:t>
            </a:r>
            <a:r>
              <a:rPr lang="en-US" smtClean="0"/>
              <a:t>disease tomorrow.</a:t>
            </a:r>
            <a:endParaRPr lang="en-US"/>
          </a:p>
        </p:txBody>
      </p:sp>
    </p:spTree>
    <p:extLst>
      <p:ext uri="{BB962C8B-B14F-4D97-AF65-F5344CB8AC3E}">
        <p14:creationId xmlns:p14="http://schemas.microsoft.com/office/powerpoint/2010/main" val="1590830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a:t>
            </a:r>
            <a:endParaRPr lang="en-US" dirty="0"/>
          </a:p>
        </p:txBody>
      </p:sp>
      <p:sp>
        <p:nvSpPr>
          <p:cNvPr id="3" name="Content Placeholder 2"/>
          <p:cNvSpPr>
            <a:spLocks noGrp="1"/>
          </p:cNvSpPr>
          <p:nvPr>
            <p:ph idx="1"/>
          </p:nvPr>
        </p:nvSpPr>
        <p:spPr/>
        <p:txBody>
          <a:bodyPr/>
          <a:lstStyle/>
          <a:p>
            <a:r>
              <a:rPr lang="en-US" dirty="0" smtClean="0"/>
              <a:t>Water is the single most important nutrient for our bodies.  It is involved in every function of our bodies.  You can live 5-7 days without food but the average adult can last no more than 5 days without water.</a:t>
            </a:r>
          </a:p>
          <a:p>
            <a:r>
              <a:rPr lang="en-US" dirty="0" smtClean="0"/>
              <a:t>The average adult female body is made up of 51-55% water.</a:t>
            </a:r>
          </a:p>
          <a:p>
            <a:endParaRPr lang="en-US" dirty="0"/>
          </a:p>
        </p:txBody>
      </p:sp>
    </p:spTree>
    <p:extLst>
      <p:ext uri="{BB962C8B-B14F-4D97-AF65-F5344CB8AC3E}">
        <p14:creationId xmlns:p14="http://schemas.microsoft.com/office/powerpoint/2010/main" val="2616799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importance of Water!</a:t>
            </a:r>
            <a:endParaRPr lang="en-US" dirty="0"/>
          </a:p>
        </p:txBody>
      </p:sp>
      <p:sp>
        <p:nvSpPr>
          <p:cNvPr id="3" name="Content Placeholder 2"/>
          <p:cNvSpPr>
            <a:spLocks noGrp="1"/>
          </p:cNvSpPr>
          <p:nvPr>
            <p:ph idx="1"/>
          </p:nvPr>
        </p:nvSpPr>
        <p:spPr/>
        <p:txBody>
          <a:bodyPr/>
          <a:lstStyle/>
          <a:p>
            <a:r>
              <a:rPr lang="en-US" dirty="0" smtClean="0"/>
              <a:t> Water acts as a lubricant in joint spaces</a:t>
            </a:r>
          </a:p>
          <a:p>
            <a:r>
              <a:rPr lang="en-US" dirty="0" smtClean="0"/>
              <a:t>Water increases the efficiency of the immune system</a:t>
            </a:r>
          </a:p>
          <a:p>
            <a:r>
              <a:rPr lang="en-US" dirty="0" smtClean="0"/>
              <a:t>Water keeps the blood from becoming to thick</a:t>
            </a:r>
          </a:p>
          <a:p>
            <a:r>
              <a:rPr lang="en-US" dirty="0" smtClean="0"/>
              <a:t>Water is essential to brain function</a:t>
            </a:r>
          </a:p>
          <a:p>
            <a:r>
              <a:rPr lang="en-US" dirty="0" smtClean="0"/>
              <a:t>Water affects our appearance, making our skin smoother and giving it sparkling luster, it also reduces the effects of aging.</a:t>
            </a:r>
            <a:endParaRPr lang="en-US" dirty="0"/>
          </a:p>
        </p:txBody>
      </p:sp>
    </p:spTree>
    <p:extLst>
      <p:ext uri="{BB962C8B-B14F-4D97-AF65-F5344CB8AC3E}">
        <p14:creationId xmlns:p14="http://schemas.microsoft.com/office/powerpoint/2010/main" val="110450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would happen if Disney World was open 24 hours a day?</a:t>
            </a:r>
            <a:endParaRPr lang="en-US" dirty="0"/>
          </a:p>
        </p:txBody>
      </p:sp>
      <p:sp>
        <p:nvSpPr>
          <p:cNvPr id="3" name="Content Placeholder 2"/>
          <p:cNvSpPr>
            <a:spLocks noGrp="1"/>
          </p:cNvSpPr>
          <p:nvPr>
            <p:ph idx="1"/>
          </p:nvPr>
        </p:nvSpPr>
        <p:spPr/>
        <p:txBody>
          <a:bodyPr/>
          <a:lstStyle/>
          <a:p>
            <a:r>
              <a:rPr lang="en-US" dirty="0" smtClean="0"/>
              <a:t>Our body’s have to have time to repair</a:t>
            </a:r>
          </a:p>
          <a:p>
            <a:r>
              <a:rPr lang="en-US" dirty="0" smtClean="0"/>
              <a:t>Immune system recharges</a:t>
            </a:r>
          </a:p>
          <a:p>
            <a:r>
              <a:rPr lang="en-US" dirty="0" smtClean="0"/>
              <a:t>Major organs are restored</a:t>
            </a:r>
          </a:p>
          <a:p>
            <a:r>
              <a:rPr lang="en-US" dirty="0" smtClean="0"/>
              <a:t>Old cells are being replaced with new</a:t>
            </a:r>
          </a:p>
          <a:p>
            <a:r>
              <a:rPr lang="en-US" dirty="0" smtClean="0"/>
              <a:t>Your mind relaxes and order its thoughts creating a healthy mental state.</a:t>
            </a:r>
            <a:endParaRPr lang="en-US" dirty="0"/>
          </a:p>
        </p:txBody>
      </p:sp>
    </p:spTree>
    <p:extLst>
      <p:ext uri="{BB962C8B-B14F-4D97-AF65-F5344CB8AC3E}">
        <p14:creationId xmlns:p14="http://schemas.microsoft.com/office/powerpoint/2010/main" val="12929054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happens when we do not get adequate sleep?</a:t>
            </a:r>
            <a:endParaRPr lang="en-US" dirty="0"/>
          </a:p>
        </p:txBody>
      </p:sp>
      <p:sp>
        <p:nvSpPr>
          <p:cNvPr id="3" name="Content Placeholder 2"/>
          <p:cNvSpPr>
            <a:spLocks noGrp="1"/>
          </p:cNvSpPr>
          <p:nvPr>
            <p:ph idx="1"/>
          </p:nvPr>
        </p:nvSpPr>
        <p:spPr/>
        <p:txBody>
          <a:bodyPr>
            <a:normAutofit lnSpcReduction="10000"/>
          </a:bodyPr>
          <a:lstStyle/>
          <a:p>
            <a:r>
              <a:rPr lang="en-US" dirty="0" smtClean="0"/>
              <a:t>You increase your risk of developing type 2 diabetes.</a:t>
            </a:r>
          </a:p>
          <a:p>
            <a:r>
              <a:rPr lang="en-US" dirty="0" smtClean="0"/>
              <a:t>You become clumsy and “sleep drunk.”</a:t>
            </a:r>
          </a:p>
          <a:p>
            <a:r>
              <a:rPr lang="en-US" dirty="0" smtClean="0"/>
              <a:t>You jeopardize your job.</a:t>
            </a:r>
          </a:p>
          <a:p>
            <a:r>
              <a:rPr lang="en-US" dirty="0" smtClean="0"/>
              <a:t>You endanger your life and lives of others.</a:t>
            </a:r>
          </a:p>
          <a:p>
            <a:r>
              <a:rPr lang="en-US" dirty="0" smtClean="0"/>
              <a:t>You reduce your sex drive.</a:t>
            </a:r>
          </a:p>
          <a:p>
            <a:r>
              <a:rPr lang="en-US" dirty="0" smtClean="0"/>
              <a:t>You invite diseases</a:t>
            </a:r>
          </a:p>
          <a:p>
            <a:r>
              <a:rPr lang="en-US" dirty="0" smtClean="0"/>
              <a:t>You jeopardize your marriage.</a:t>
            </a:r>
            <a:endParaRPr lang="en-US" dirty="0"/>
          </a:p>
        </p:txBody>
      </p:sp>
    </p:spTree>
    <p:extLst>
      <p:ext uri="{BB962C8B-B14F-4D97-AF65-F5344CB8AC3E}">
        <p14:creationId xmlns:p14="http://schemas.microsoft.com/office/powerpoint/2010/main" val="1204718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Adequate Sleep</a:t>
            </a:r>
            <a:endParaRPr lang="en-US" dirty="0"/>
          </a:p>
        </p:txBody>
      </p:sp>
      <p:sp>
        <p:nvSpPr>
          <p:cNvPr id="3" name="Content Placeholder 2"/>
          <p:cNvSpPr>
            <a:spLocks noGrp="1"/>
          </p:cNvSpPr>
          <p:nvPr>
            <p:ph idx="1"/>
          </p:nvPr>
        </p:nvSpPr>
        <p:spPr/>
        <p:txBody>
          <a:bodyPr/>
          <a:lstStyle/>
          <a:p>
            <a:r>
              <a:rPr lang="en-US" dirty="0" smtClean="0"/>
              <a:t>It helps you learn new physical skills</a:t>
            </a:r>
          </a:p>
          <a:p>
            <a:r>
              <a:rPr lang="en-US" dirty="0" smtClean="0"/>
              <a:t>Restores ,repairs and rejuvenates you body</a:t>
            </a:r>
          </a:p>
          <a:p>
            <a:r>
              <a:rPr lang="en-US" dirty="0" smtClean="0"/>
              <a:t>Improve immune function and overall health</a:t>
            </a:r>
          </a:p>
          <a:p>
            <a:r>
              <a:rPr lang="en-US" dirty="0" smtClean="0"/>
              <a:t>Slows down the aging process</a:t>
            </a:r>
            <a:endParaRPr lang="en-US" dirty="0"/>
          </a:p>
        </p:txBody>
      </p:sp>
    </p:spTree>
    <p:extLst>
      <p:ext uri="{BB962C8B-B14F-4D97-AF65-F5344CB8AC3E}">
        <p14:creationId xmlns:p14="http://schemas.microsoft.com/office/powerpoint/2010/main" val="2069447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What’s robbing you of a good night sleep?</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Stress and anxiety</a:t>
            </a:r>
          </a:p>
          <a:p>
            <a:r>
              <a:rPr lang="en-US" dirty="0" smtClean="0"/>
              <a:t>Painful physical conditions</a:t>
            </a:r>
          </a:p>
          <a:p>
            <a:r>
              <a:rPr lang="en-US" dirty="0" smtClean="0"/>
              <a:t>Caffeine</a:t>
            </a:r>
          </a:p>
          <a:p>
            <a:r>
              <a:rPr lang="en-US" dirty="0" smtClean="0"/>
              <a:t>Cigarettes and alcohol</a:t>
            </a:r>
          </a:p>
          <a:p>
            <a:r>
              <a:rPr lang="en-US" dirty="0" smtClean="0"/>
              <a:t>Medications</a:t>
            </a:r>
          </a:p>
          <a:p>
            <a:r>
              <a:rPr lang="en-US" dirty="0" smtClean="0"/>
              <a:t>Food insomnia</a:t>
            </a:r>
          </a:p>
          <a:p>
            <a:r>
              <a:rPr lang="en-US" dirty="0" smtClean="0"/>
              <a:t>Low-carb diets</a:t>
            </a:r>
          </a:p>
          <a:p>
            <a:r>
              <a:rPr lang="en-US" dirty="0" smtClean="0"/>
              <a:t>Exercise</a:t>
            </a:r>
          </a:p>
          <a:p>
            <a:r>
              <a:rPr lang="en-US" dirty="0" smtClean="0"/>
              <a:t>A bad mattress or pillow</a:t>
            </a:r>
          </a:p>
          <a:p>
            <a:r>
              <a:rPr lang="en-US" dirty="0" smtClean="0"/>
              <a:t>A snoring spouse</a:t>
            </a:r>
          </a:p>
          <a:p>
            <a:r>
              <a:rPr lang="en-US" dirty="0" smtClean="0"/>
              <a:t>Hot flashes or menstrual cramps</a:t>
            </a:r>
          </a:p>
          <a:p>
            <a:r>
              <a:rPr lang="en-US" dirty="0" smtClean="0"/>
              <a:t>Enlarged prostate</a:t>
            </a:r>
          </a:p>
          <a:p>
            <a:r>
              <a:rPr lang="en-US" dirty="0" smtClean="0"/>
              <a:t>Newborn babies</a:t>
            </a:r>
          </a:p>
          <a:p>
            <a:r>
              <a:rPr lang="en-US" dirty="0" smtClean="0"/>
              <a:t>Environment</a:t>
            </a:r>
          </a:p>
        </p:txBody>
      </p:sp>
    </p:spTree>
    <p:extLst>
      <p:ext uri="{BB962C8B-B14F-4D97-AF65-F5344CB8AC3E}">
        <p14:creationId xmlns:p14="http://schemas.microsoft.com/office/powerpoint/2010/main" val="2530795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much sleep do  you really need?</a:t>
            </a:r>
            <a:endParaRPr lang="en-US" dirty="0"/>
          </a:p>
        </p:txBody>
      </p:sp>
      <p:sp>
        <p:nvSpPr>
          <p:cNvPr id="3" name="Content Placeholder 2"/>
          <p:cNvSpPr>
            <a:spLocks noGrp="1"/>
          </p:cNvSpPr>
          <p:nvPr>
            <p:ph idx="1"/>
          </p:nvPr>
        </p:nvSpPr>
        <p:spPr/>
        <p:txBody>
          <a:bodyPr/>
          <a:lstStyle/>
          <a:p>
            <a:r>
              <a:rPr lang="en-US" dirty="0" smtClean="0"/>
              <a:t>Most adults need 7-9 hours of uninterrupted sleep a night.</a:t>
            </a:r>
          </a:p>
          <a:p>
            <a:r>
              <a:rPr lang="en-US" dirty="0" smtClean="0"/>
              <a:t>Evidence suggest that inadequate rest or sleep may shorten life span by 8-10 years</a:t>
            </a:r>
          </a:p>
          <a:p>
            <a:r>
              <a:rPr lang="en-US" dirty="0" smtClean="0"/>
              <a:t>If you require energy drinks to make it through the day you are not getting adequate rest.</a:t>
            </a:r>
            <a:endParaRPr lang="en-US" dirty="0"/>
          </a:p>
        </p:txBody>
      </p:sp>
    </p:spTree>
    <p:extLst>
      <p:ext uri="{BB962C8B-B14F-4D97-AF65-F5344CB8AC3E}">
        <p14:creationId xmlns:p14="http://schemas.microsoft.com/office/powerpoint/2010/main" val="32624610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2358</Words>
  <Application>Microsoft Office PowerPoint</Application>
  <PresentationFormat>On-screen Show (4:3)</PresentationFormat>
  <Paragraphs>161</Paragraphs>
  <Slides>20</Slides>
  <Notes>7</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Foundations of Good Health</vt:lpstr>
      <vt:lpstr> Building a Strong Foundation</vt:lpstr>
      <vt:lpstr>Water</vt:lpstr>
      <vt:lpstr>The importance of Water!</vt:lpstr>
      <vt:lpstr>What would happen if Disney World was open 24 hours a day?</vt:lpstr>
      <vt:lpstr>What happens when we do not get adequate sleep?</vt:lpstr>
      <vt:lpstr>Benefits of Adequate Sleep</vt:lpstr>
      <vt:lpstr>What’s robbing you of a good night sleep?</vt:lpstr>
      <vt:lpstr>How much sleep do  you really need?</vt:lpstr>
      <vt:lpstr>Signs &amp; Symptoms of Sleep Deprivation</vt:lpstr>
      <vt:lpstr>Ways to get the perfect night sleep</vt:lpstr>
      <vt:lpstr>Natural Sleep aids</vt:lpstr>
      <vt:lpstr>Sleep Apnea and Heart Disease</vt:lpstr>
      <vt:lpstr>Get Your Life into Balance</vt:lpstr>
      <vt:lpstr>Living Food</vt:lpstr>
      <vt:lpstr>Exercise</vt:lpstr>
      <vt:lpstr>Detoxification</vt:lpstr>
      <vt:lpstr>Nutritional Supplements</vt:lpstr>
      <vt:lpstr>Coping with Stress</vt:lpstr>
      <vt:lpstr>Health= Balance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Foundations of Good Health</dc:title>
  <dc:creator>Connie Jo</dc:creator>
  <cp:lastModifiedBy>Connie Jo</cp:lastModifiedBy>
  <cp:revision>4</cp:revision>
  <dcterms:created xsi:type="dcterms:W3CDTF">2011-04-12T20:37:14Z</dcterms:created>
  <dcterms:modified xsi:type="dcterms:W3CDTF">2013-03-15T19:35:53Z</dcterms:modified>
</cp:coreProperties>
</file>