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notesSlides/notesSlide28.xml" ContentType="application/vnd.openxmlformats-officedocument.presentationml.notesSlide+xml"/>
  <Override PartName="/ppt/notesSlides/_rels/notesSlide28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_rels/presentation.xml.rels" ContentType="application/vnd.openxmlformats-package.relationships+xml"/>
  <Override PartName="/ppt/slides/slide26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_rels/slide9.xml.rels" ContentType="application/vnd.openxmlformats-package.relationships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media/image9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28.gif" ContentType="image/gif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png" ContentType="image/png"/>
  <Override PartName="/ppt/media/image34.png" ContentType="image/png"/>
  <Override PartName="/ppt/media/image35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x="12192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Calibri Light"/>
              </a:rPr>
              <a:t>Click to move the slide</a:t>
            </a:r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2000" spc="-1" strike="noStrike">
                <a:latin typeface="Arial"/>
              </a:rPr>
              <a:t>Click to edit the notes format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1400" spc="-1" strike="noStrike">
                <a:latin typeface="Times New Roman"/>
              </a:rPr>
              <a:t>&lt;header&gt;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129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F94A8BF0-80A4-4E85-9291-33F59604404C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204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E06D0528-90A0-426E-825A-5896A2883C0B}" type="slidenum">
              <a:rPr b="0" lang="en-US" sz="1200" spc="-1" strike="noStrike"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1075320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76800" y="3978720"/>
            <a:ext cx="1075320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186960" y="201168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76800" y="397872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186960" y="397872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346212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312440" y="2011680"/>
            <a:ext cx="346212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7948080" y="2011680"/>
            <a:ext cx="346212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676800" y="3978720"/>
            <a:ext cx="346212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4312440" y="3978720"/>
            <a:ext cx="346212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7948080" y="3978720"/>
            <a:ext cx="346212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676800" y="2011680"/>
            <a:ext cx="10753200" cy="37659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10753200" cy="376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5247360" cy="376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6186960" y="2011680"/>
            <a:ext cx="5247360" cy="376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657360" y="499680"/>
            <a:ext cx="10772280" cy="76860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6186960" y="2011680"/>
            <a:ext cx="5247360" cy="376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676800" y="397872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76800" y="2011680"/>
            <a:ext cx="10753200" cy="37659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5247360" cy="376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6186960" y="201168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6186960" y="397872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186960" y="201168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76800" y="3978720"/>
            <a:ext cx="1075320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1075320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76800" y="3978720"/>
            <a:ext cx="1075320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6186960" y="201168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676800" y="397872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6186960" y="397872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346212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4312440" y="2011680"/>
            <a:ext cx="346212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7948080" y="2011680"/>
            <a:ext cx="346212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676800" y="3978720"/>
            <a:ext cx="346212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81" name="PlaceHolder 6"/>
          <p:cNvSpPr>
            <a:spLocks noGrp="1"/>
          </p:cNvSpPr>
          <p:nvPr>
            <p:ph type="body"/>
          </p:nvPr>
        </p:nvSpPr>
        <p:spPr>
          <a:xfrm>
            <a:off x="4312440" y="3978720"/>
            <a:ext cx="346212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82" name="PlaceHolder 7"/>
          <p:cNvSpPr>
            <a:spLocks noGrp="1"/>
          </p:cNvSpPr>
          <p:nvPr>
            <p:ph type="body"/>
          </p:nvPr>
        </p:nvSpPr>
        <p:spPr>
          <a:xfrm>
            <a:off x="7948080" y="3978720"/>
            <a:ext cx="346212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76800" y="2011680"/>
            <a:ext cx="10753200" cy="37659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10753200" cy="376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5247360" cy="376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6186960" y="2011680"/>
            <a:ext cx="5247360" cy="376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10753200" cy="376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57360" y="499680"/>
            <a:ext cx="10772280" cy="76860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6186960" y="2011680"/>
            <a:ext cx="5247360" cy="376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676800" y="397872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5247360" cy="376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6186960" y="201168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6186960" y="397872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6186960" y="201168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676800" y="3978720"/>
            <a:ext cx="1075320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1075320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676800" y="3978720"/>
            <a:ext cx="1075320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6186960" y="201168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676800" y="397872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body"/>
          </p:nvPr>
        </p:nvSpPr>
        <p:spPr>
          <a:xfrm>
            <a:off x="6186960" y="397872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346212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4312440" y="2011680"/>
            <a:ext cx="346212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7948080" y="2011680"/>
            <a:ext cx="346212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body"/>
          </p:nvPr>
        </p:nvSpPr>
        <p:spPr>
          <a:xfrm>
            <a:off x="676800" y="3978720"/>
            <a:ext cx="346212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 type="body"/>
          </p:nvPr>
        </p:nvSpPr>
        <p:spPr>
          <a:xfrm>
            <a:off x="4312440" y="3978720"/>
            <a:ext cx="346212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 type="body"/>
          </p:nvPr>
        </p:nvSpPr>
        <p:spPr>
          <a:xfrm>
            <a:off x="7948080" y="3978720"/>
            <a:ext cx="346212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5247360" cy="376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186960" y="2011680"/>
            <a:ext cx="5247360" cy="376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57360" y="499680"/>
            <a:ext cx="10772280" cy="76860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186960" y="2011680"/>
            <a:ext cx="5247360" cy="376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76800" y="397872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5247360" cy="3765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186960" y="201168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186960" y="397872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186960" y="2011680"/>
            <a:ext cx="524736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76800" y="3978720"/>
            <a:ext cx="10753200" cy="179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50b4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" name="PlaceHolder 2"/>
          <p:cNvSpPr>
            <a:spLocks noGrp="1"/>
          </p:cNvSpPr>
          <p:nvPr>
            <p:ph type="title"/>
          </p:nvPr>
        </p:nvSpPr>
        <p:spPr>
          <a:xfrm>
            <a:off x="603360" y="770400"/>
            <a:ext cx="10782000" cy="3352320"/>
          </a:xfrm>
          <a:prstGeom prst="rect">
            <a:avLst/>
          </a:prstGeom>
        </p:spPr>
        <p:txBody>
          <a:bodyPr anchor="b">
            <a:noAutofit/>
          </a:bodyPr>
          <a:p>
            <a:pPr>
              <a:lnSpc>
                <a:spcPct val="80000"/>
              </a:lnSpc>
            </a:pPr>
            <a:r>
              <a:rPr b="0" lang="en-US" sz="8800" spc="-120" strike="noStrike">
                <a:solidFill>
                  <a:srgbClr val="ffffff"/>
                </a:solidFill>
                <a:latin typeface="Calibri Light"/>
              </a:rPr>
              <a:t>Click to edit Master title style</a:t>
            </a:r>
            <a:endParaRPr b="0" lang="en-US" sz="8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685800" y="6412320"/>
            <a:ext cx="4114440" cy="22824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D984D9B3-DC9F-4E3E-969C-6AD30B95F684}" type="datetime">
              <a:rPr b="0" lang="en-US" sz="950" spc="-1" strike="noStrike">
                <a:solidFill>
                  <a:srgbClr val="ffffff"/>
                </a:solidFill>
                <a:latin typeface="Calibri Light"/>
              </a:rPr>
              <a:t>4/22/22</a:t>
            </a:fld>
            <a:endParaRPr b="0" lang="en-US" sz="95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685800" y="6554520"/>
            <a:ext cx="5028840" cy="22824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8763840" y="5876280"/>
            <a:ext cx="2925720" cy="1396800"/>
          </a:xfrm>
          <a:prstGeom prst="rect">
            <a:avLst/>
          </a:prstGeom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7942DD1E-66C7-45C3-97D0-92CCC20BA2A6}" type="slidenum">
              <a:rPr b="0" lang="en-US" sz="10300" spc="-1" strike="noStrike">
                <a:solidFill>
                  <a:srgbClr val="ffffff"/>
                </a:solidFill>
                <a:latin typeface="Calibri Light"/>
              </a:rPr>
              <a:t>&lt;number&gt;</a:t>
            </a:fld>
            <a:endParaRPr b="0" lang="en-US" sz="10300" spc="-1" strike="noStrike">
              <a:latin typeface="Times New Roman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Click to edit the outline text format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i="1" lang="en-US" sz="2000" spc="-1" strike="noStrike">
                <a:solidFill>
                  <a:srgbClr val="262626"/>
                </a:solidFill>
                <a:latin typeface="Calibri Light"/>
              </a:rPr>
              <a:t>Second Outline Level</a:t>
            </a:r>
            <a:endParaRPr b="0" i="1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262626"/>
                </a:solidFill>
                <a:latin typeface="Calibri Light"/>
              </a:rPr>
              <a:t>Third Outline Level</a:t>
            </a:r>
            <a:endParaRPr b="0" lang="en-US" sz="1800" spc="-1" strike="noStrike">
              <a:solidFill>
                <a:srgbClr val="262626"/>
              </a:solidFill>
              <a:latin typeface="Calibri Light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262626"/>
                </a:solidFill>
                <a:latin typeface="Calibri Light"/>
              </a:rPr>
              <a:t>Fourth Outline Level</a:t>
            </a:r>
            <a:endParaRPr b="0" lang="en-US" sz="1800" spc="-1" strike="noStrike">
              <a:solidFill>
                <a:srgbClr val="262626"/>
              </a:solidFill>
              <a:latin typeface="Calibri Light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262626"/>
                </a:solidFill>
                <a:latin typeface="Calibri Light"/>
              </a:rPr>
              <a:t>Fifth Outline Level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262626"/>
                </a:solidFill>
                <a:latin typeface="Calibri Light"/>
              </a:rPr>
              <a:t>Sixth Outline Level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262626"/>
                </a:solidFill>
                <a:latin typeface="Calibri Light"/>
              </a:rPr>
              <a:t>Seventh Outline Level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57360" y="499680"/>
            <a:ext cx="10772280" cy="165780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85000"/>
              </a:lnSpc>
            </a:pPr>
            <a:r>
              <a:rPr b="0" lang="en-US" sz="5400" spc="-120" strike="noStrike">
                <a:solidFill>
                  <a:srgbClr val="50b4c8"/>
                </a:solidFill>
                <a:latin typeface="Calibri Light"/>
              </a:rPr>
              <a:t>Click to edit Master title style</a:t>
            </a:r>
            <a:endParaRPr b="0" lang="en-US" sz="54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76800" y="2011680"/>
            <a:ext cx="10753200" cy="3765960"/>
          </a:xfrm>
          <a:prstGeom prst="rect">
            <a:avLst/>
          </a:prstGeom>
        </p:spPr>
        <p:txBody>
          <a:bodyPr>
            <a:noAutofit/>
          </a:bodyPr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Click to edit Master text styles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lvl="1" marL="347400" indent="-342720">
              <a:lnSpc>
                <a:spcPct val="85000"/>
              </a:lnSpc>
              <a:spcBef>
                <a:spcPts val="6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Second level</a:t>
            </a:r>
            <a:endParaRPr b="0" i="1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lvl="2" marL="548640" indent="-548280">
              <a:lnSpc>
                <a:spcPct val="85000"/>
              </a:lnSpc>
              <a:spcBef>
                <a:spcPts val="601"/>
              </a:spcBef>
              <a:buClr>
                <a:srgbClr val="262626"/>
              </a:buClr>
              <a:buFont typeface="Arial"/>
              <a:buChar char=" "/>
            </a:pPr>
            <a:r>
              <a:rPr b="0" i="1" lang="en-US" sz="2000" spc="-1" strike="noStrike">
                <a:solidFill>
                  <a:srgbClr val="262626"/>
                </a:solidFill>
                <a:latin typeface="Calibri Light"/>
              </a:rPr>
              <a:t>Third level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lvl="3" marL="822960" indent="-822600">
              <a:lnSpc>
                <a:spcPct val="85000"/>
              </a:lnSpc>
              <a:spcBef>
                <a:spcPts val="6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1800" spc="-1" strike="noStrike">
                <a:solidFill>
                  <a:srgbClr val="262626"/>
                </a:solidFill>
                <a:latin typeface="Calibri Light"/>
              </a:rPr>
              <a:t>Fourth level</a:t>
            </a:r>
            <a:endParaRPr b="0" lang="en-US" sz="1800" spc="-1" strike="noStrike">
              <a:solidFill>
                <a:srgbClr val="262626"/>
              </a:solidFill>
              <a:latin typeface="Calibri Light"/>
            </a:endParaRPr>
          </a:p>
          <a:p>
            <a:pPr lvl="4" marL="1097280" indent="-1096920">
              <a:lnSpc>
                <a:spcPct val="85000"/>
              </a:lnSpc>
              <a:spcBef>
                <a:spcPts val="6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1800" spc="-1" strike="noStrike">
                <a:solidFill>
                  <a:srgbClr val="262626"/>
                </a:solidFill>
                <a:latin typeface="Calibri Light"/>
              </a:rPr>
              <a:t>Fifth level</a:t>
            </a:r>
            <a:endParaRPr b="0" lang="en-US" sz="18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dt"/>
          </p:nvPr>
        </p:nvSpPr>
        <p:spPr>
          <a:xfrm>
            <a:off x="685800" y="6412320"/>
            <a:ext cx="4114440" cy="22824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308C193A-419F-475E-A6EC-D88FF933E7BA}" type="datetime">
              <a:rPr b="0" lang="en-US" sz="950" spc="-1" strike="noStrike">
                <a:solidFill>
                  <a:srgbClr val="000000"/>
                </a:solidFill>
                <a:latin typeface="Calibri Light"/>
              </a:rPr>
              <a:t>4/22/22</a:t>
            </a:fld>
            <a:endParaRPr b="0" lang="en-US" sz="950" spc="-1" strike="noStrike"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ftr"/>
          </p:nvPr>
        </p:nvSpPr>
        <p:spPr>
          <a:xfrm>
            <a:off x="685800" y="6554520"/>
            <a:ext cx="5028840" cy="22824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sldNum"/>
          </p:nvPr>
        </p:nvSpPr>
        <p:spPr>
          <a:xfrm>
            <a:off x="8763840" y="5876280"/>
            <a:ext cx="2925720" cy="1396800"/>
          </a:xfrm>
          <a:prstGeom prst="rect">
            <a:avLst/>
          </a:prstGeom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75A0CA88-A2EB-43B2-B250-879C0B141FF6}" type="slidenum">
              <a:rPr b="0" lang="en-US" sz="10300" spc="-1" strike="noStrike">
                <a:solidFill>
                  <a:srgbClr val="50b4c8"/>
                </a:solidFill>
                <a:latin typeface="Calibri Light"/>
              </a:rPr>
              <a:t>&lt;number&gt;</a:t>
            </a:fld>
            <a:endParaRPr b="0" lang="en-US" sz="103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dt"/>
          </p:nvPr>
        </p:nvSpPr>
        <p:spPr>
          <a:xfrm>
            <a:off x="685800" y="6412320"/>
            <a:ext cx="4114440" cy="22824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A408C304-AA49-40C7-A558-016C5404062F}" type="datetime">
              <a:rPr b="0" lang="en-US" sz="950" spc="-1" strike="noStrike">
                <a:solidFill>
                  <a:srgbClr val="000000"/>
                </a:solidFill>
                <a:latin typeface="Calibri Light"/>
              </a:rPr>
              <a:t>4/22/22</a:t>
            </a:fld>
            <a:endParaRPr b="0" lang="en-US" sz="950" spc="-1" strike="noStrike">
              <a:latin typeface="Times New Roman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ftr"/>
          </p:nvPr>
        </p:nvSpPr>
        <p:spPr>
          <a:xfrm>
            <a:off x="685800" y="6554520"/>
            <a:ext cx="5028840" cy="22824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sldNum"/>
          </p:nvPr>
        </p:nvSpPr>
        <p:spPr>
          <a:xfrm>
            <a:off x="8763840" y="5876280"/>
            <a:ext cx="2925720" cy="1396800"/>
          </a:xfrm>
          <a:prstGeom prst="rect">
            <a:avLst/>
          </a:prstGeom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059199B9-E3CC-4CE6-8A24-EA1D85DB8384}" type="slidenum">
              <a:rPr b="0" lang="en-US" sz="10300" spc="-1" strike="noStrike">
                <a:solidFill>
                  <a:srgbClr val="50b4c8"/>
                </a:solidFill>
                <a:latin typeface="Calibri Light"/>
              </a:rPr>
              <a:t>&lt;number&gt;</a:t>
            </a:fld>
            <a:endParaRPr b="0" lang="en-US" sz="10300" spc="-1" strike="noStrike">
              <a:latin typeface="Times New Roman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Calibri Light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Click to edit the outline text format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i="1" lang="en-US" sz="2000" spc="-1" strike="noStrike">
                <a:solidFill>
                  <a:srgbClr val="262626"/>
                </a:solidFill>
                <a:latin typeface="Calibri Light"/>
              </a:rPr>
              <a:t>Second Outline Level</a:t>
            </a:r>
            <a:endParaRPr b="0" i="1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262626"/>
                </a:solidFill>
                <a:latin typeface="Calibri Light"/>
              </a:rPr>
              <a:t>Third Outline Level</a:t>
            </a:r>
            <a:endParaRPr b="0" lang="en-US" sz="1800" spc="-1" strike="noStrike">
              <a:solidFill>
                <a:srgbClr val="262626"/>
              </a:solidFill>
              <a:latin typeface="Calibri Light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262626"/>
                </a:solidFill>
                <a:latin typeface="Calibri Light"/>
              </a:rPr>
              <a:t>Fourth Outline Level</a:t>
            </a:r>
            <a:endParaRPr b="0" lang="en-US" sz="1800" spc="-1" strike="noStrike">
              <a:solidFill>
                <a:srgbClr val="262626"/>
              </a:solidFill>
              <a:latin typeface="Calibri Light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262626"/>
                </a:solidFill>
                <a:latin typeface="Calibri Light"/>
              </a:rPr>
              <a:t>Fifth Outline Level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262626"/>
                </a:solidFill>
                <a:latin typeface="Calibri Light"/>
              </a:rPr>
              <a:t>Sixth Outline Level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262626"/>
                </a:solidFill>
                <a:latin typeface="Calibri Light"/>
              </a:rPr>
              <a:t>Seventh Outline Level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2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2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2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2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2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2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25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25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25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25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2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25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25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28.gif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25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25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25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25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hyperlink" Target="mailto:susan.Bauman@nwhealthin.com" TargetMode="External"/><Relationship Id="rId2" Type="http://schemas.openxmlformats.org/officeDocument/2006/relationships/hyperlink" Target="mailto:dkoehl@iuhealth.org" TargetMode="External"/><Relationship Id="rId3" Type="http://schemas.openxmlformats.org/officeDocument/2006/relationships/hyperlink" Target="http://www.iscvpr.org/" TargetMode="External"/><Relationship Id="rId4" Type="http://schemas.openxmlformats.org/officeDocument/2006/relationships/hyperlink" Target="http://www.aacvpr.org/" TargetMode="External"/><Relationship Id="rId5" Type="http://schemas.openxmlformats.org/officeDocument/2006/relationships/image" Target="../media/image34.png"/><Relationship Id="rId6" Type="http://schemas.openxmlformats.org/officeDocument/2006/relationships/slideLayout" Target="../slideLayouts/slideLayout1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hyperlink" Target="https://www.aacvpr.org/Take-Action" TargetMode="External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1523880" y="585360"/>
            <a:ext cx="9143640" cy="238716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80000"/>
              </a:lnSpc>
            </a:pPr>
            <a:r>
              <a:rPr b="0" lang="en-US" sz="6000" spc="-120" strike="noStrike" u="sng">
                <a:solidFill>
                  <a:srgbClr val="ffffff"/>
                </a:solidFill>
                <a:uFillTx/>
                <a:latin typeface="Calibri Light"/>
              </a:rPr>
              <a:t>Reimbursement 2022</a:t>
            </a:r>
            <a:br/>
            <a:r>
              <a:rPr b="0" lang="en-US" sz="6000" spc="-120" strike="noStrike">
                <a:solidFill>
                  <a:srgbClr val="c00000"/>
                </a:solidFill>
                <a:latin typeface="Calibri Light"/>
              </a:rPr>
              <a:t>cardiac</a:t>
            </a:r>
            <a:endParaRPr b="0" lang="en-US" sz="60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31" name="TextShape 2"/>
          <p:cNvSpPr txBox="1"/>
          <p:nvPr/>
        </p:nvSpPr>
        <p:spPr>
          <a:xfrm>
            <a:off x="1439640" y="3944880"/>
            <a:ext cx="9227880" cy="164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ctr">
              <a:lnSpc>
                <a:spcPct val="85000"/>
              </a:lnSpc>
              <a:spcBef>
                <a:spcPts val="1301"/>
              </a:spcBef>
            </a:pPr>
            <a:r>
              <a:rPr b="0" lang="en-US" sz="3200" spc="-1" strike="noStrike">
                <a:solidFill>
                  <a:srgbClr val="ffffff"/>
                </a:solidFill>
                <a:latin typeface="Calibri Light"/>
              </a:rPr>
              <a:t>Susan Bauman, BSN, CCRP</a:t>
            </a:r>
            <a:endParaRPr b="0" lang="en-US" sz="3200" spc="-1" strike="noStrike">
              <a:latin typeface="Arial"/>
            </a:endParaRPr>
          </a:p>
          <a:p>
            <a:pPr algn="ctr">
              <a:lnSpc>
                <a:spcPct val="85000"/>
              </a:lnSpc>
              <a:spcBef>
                <a:spcPts val="1301"/>
              </a:spcBef>
            </a:pPr>
            <a:r>
              <a:rPr b="0" lang="en-US" sz="3200" spc="-1" strike="noStrike">
                <a:solidFill>
                  <a:srgbClr val="ffffff"/>
                </a:solidFill>
                <a:latin typeface="Calibri Light"/>
              </a:rPr>
              <a:t>Reimbursement Chairperson-Cardiac</a:t>
            </a:r>
            <a:endParaRPr b="0" lang="en-US" sz="3200" spc="-1" strike="noStrike">
              <a:latin typeface="Arial"/>
            </a:endParaRPr>
          </a:p>
          <a:p>
            <a:pPr algn="ctr">
              <a:lnSpc>
                <a:spcPct val="85000"/>
              </a:lnSpc>
              <a:spcBef>
                <a:spcPts val="1301"/>
              </a:spcBef>
            </a:pPr>
            <a:r>
              <a:rPr b="0" lang="en-US" sz="3200" spc="-1" strike="noStrike">
                <a:solidFill>
                  <a:srgbClr val="808080"/>
                </a:solidFill>
                <a:latin typeface="Calibri Light"/>
              </a:rPr>
              <a:t>susan.bauman@nwhealthin.com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9004320" y="5803920"/>
            <a:ext cx="2489040" cy="749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507600" y="207720"/>
            <a:ext cx="10772280" cy="9460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85000"/>
              </a:lnSpc>
            </a:pPr>
            <a:r>
              <a:rPr b="0" lang="en-US" sz="4800" spc="-120" strike="noStrike">
                <a:solidFill>
                  <a:srgbClr val="50b4c8"/>
                </a:solidFill>
                <a:latin typeface="Calibri Light"/>
              </a:rPr>
              <a:t>Billing 101, Cardiac</a:t>
            </a:r>
            <a:endParaRPr b="0" lang="en-US" sz="48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57" name="TextShape 2"/>
          <p:cNvSpPr txBox="1"/>
          <p:nvPr/>
        </p:nvSpPr>
        <p:spPr>
          <a:xfrm>
            <a:off x="394200" y="2097000"/>
            <a:ext cx="5113080" cy="43405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47000"/>
          </a:bodyPr>
          <a:p>
            <a:pPr marL="285840" indent="-2854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CPT Code 93797 Physician Services for outpt CR </a:t>
            </a:r>
            <a:r>
              <a:rPr b="0" lang="en-US" sz="2400" spc="-1" strike="noStrike" u="sng">
                <a:solidFill>
                  <a:srgbClr val="262626"/>
                </a:solidFill>
                <a:uFillTx/>
                <a:latin typeface="Calibri Light"/>
              </a:rPr>
              <a:t>without</a:t>
            </a: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 continuous ECG monitoring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285840" indent="-2854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CPT Code 93798 Physician Services for outpt CR </a:t>
            </a:r>
            <a:r>
              <a:rPr b="0" lang="en-US" sz="2400" spc="-1" strike="noStrike" u="sng">
                <a:solidFill>
                  <a:srgbClr val="262626"/>
                </a:solidFill>
                <a:uFillTx/>
                <a:latin typeface="Calibri Light"/>
              </a:rPr>
              <a:t>with</a:t>
            </a: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 continuous ECG monitoring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285840" indent="-2854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Must have some exercise </a:t>
            </a:r>
            <a:r>
              <a:rPr b="0" lang="en-US" sz="2400" spc="-1" strike="noStrike" u="sng">
                <a:solidFill>
                  <a:srgbClr val="262626"/>
                </a:solidFill>
                <a:uFillTx/>
                <a:latin typeface="Calibri Light"/>
              </a:rPr>
              <a:t>every day 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285840" indent="-2854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One session must be  </a:t>
            </a:r>
            <a:r>
              <a:rPr b="0" lang="en-US" sz="2400" spc="-1" strike="noStrike" u="sng">
                <a:solidFill>
                  <a:srgbClr val="262626"/>
                </a:solidFill>
                <a:uFillTx/>
                <a:latin typeface="Calibri Light"/>
              </a:rPr>
              <a:t>&gt;</a:t>
            </a: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 31min, Two sessions must be  </a:t>
            </a:r>
            <a:r>
              <a:rPr b="0" lang="en-US" sz="2400" spc="-1" strike="noStrike" u="sng">
                <a:solidFill>
                  <a:srgbClr val="262626"/>
                </a:solidFill>
                <a:uFillTx/>
                <a:latin typeface="Calibri Light"/>
              </a:rPr>
              <a:t>&gt;</a:t>
            </a: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 91min (CR), 2 session max/day 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285840" indent="-2854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36 weeks to complete maximum of 36 sessions allowed/diagnosis (CR)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285840" indent="-2854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CMS has no staffing requirements or staff patient ratios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285840" indent="-2854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Phase I (in hospital) is not separately billable to CMS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285840" indent="-2854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Phase III/IV/maintenance is not billable to CMS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>
              <a:lnSpc>
                <a:spcPct val="85000"/>
              </a:lnSpc>
              <a:spcBef>
                <a:spcPts val="1301"/>
              </a:spcBef>
            </a:pP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Medicare Provision for CR 42 CFR 410.49 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sp>
        <p:nvSpPr>
          <p:cNvPr id="158" name="CustomShape 3"/>
          <p:cNvSpPr/>
          <p:nvPr/>
        </p:nvSpPr>
        <p:spPr>
          <a:xfrm>
            <a:off x="6206040" y="2097000"/>
            <a:ext cx="5688000" cy="4205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0" lang="en-US" sz="1800" spc="-1" strike="noStrike">
                <a:solidFill>
                  <a:srgbClr val="000000"/>
                </a:solidFill>
                <a:latin typeface="Calibri Light"/>
              </a:rPr>
              <a:t>Intensive CR </a:t>
            </a:r>
            <a:r>
              <a:rPr b="0" i="1" lang="en-US" sz="1800" spc="-1" strike="noStrike" u="sng">
                <a:solidFill>
                  <a:srgbClr val="000000"/>
                </a:solidFill>
                <a:uFillTx/>
                <a:latin typeface="Calibri Light"/>
              </a:rPr>
              <a:t>without exercise</a:t>
            </a:r>
            <a:r>
              <a:rPr b="0" lang="en-US" sz="1800" spc="-1" strike="noStrike">
                <a:solidFill>
                  <a:srgbClr val="000000"/>
                </a:solidFill>
                <a:latin typeface="Calibri Light"/>
              </a:rPr>
              <a:t> G0423</a:t>
            </a:r>
            <a:endParaRPr b="0" lang="en-US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0" lang="en-US" sz="1800" spc="-1" strike="noStrike">
                <a:solidFill>
                  <a:srgbClr val="000000"/>
                </a:solidFill>
                <a:latin typeface="Calibri Light"/>
              </a:rPr>
              <a:t>Intensive CR </a:t>
            </a:r>
            <a:r>
              <a:rPr b="0" i="1" lang="en-US" sz="1800" spc="-1" strike="noStrike" u="sng">
                <a:solidFill>
                  <a:srgbClr val="000000"/>
                </a:solidFill>
                <a:uFillTx/>
                <a:latin typeface="Calibri Light"/>
              </a:rPr>
              <a:t>with exercise</a:t>
            </a:r>
            <a:r>
              <a:rPr b="0" lang="en-US" sz="1800" spc="-1" strike="noStrike">
                <a:solidFill>
                  <a:srgbClr val="000000"/>
                </a:solidFill>
                <a:latin typeface="Calibri Light"/>
              </a:rPr>
              <a:t> G0422</a:t>
            </a:r>
            <a:endParaRPr b="0" lang="en-US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0" lang="en-US" sz="1800" spc="-1" strike="noStrike">
                <a:solidFill>
                  <a:srgbClr val="000000"/>
                </a:solidFill>
                <a:latin typeface="Calibri Light"/>
              </a:rPr>
              <a:t>Must have some exercise </a:t>
            </a:r>
            <a:r>
              <a:rPr b="0" lang="en-US" sz="1800" spc="-1" strike="noStrike" u="sng">
                <a:solidFill>
                  <a:srgbClr val="000000"/>
                </a:solidFill>
                <a:uFillTx/>
                <a:latin typeface="Calibri Light"/>
              </a:rPr>
              <a:t>every day </a:t>
            </a:r>
            <a:endParaRPr b="0" lang="en-US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0" lang="en-US" sz="1800" spc="-1" strike="noStrike">
                <a:solidFill>
                  <a:srgbClr val="000000"/>
                </a:solidFill>
                <a:latin typeface="Calibri Light"/>
              </a:rPr>
              <a:t>One session must be  </a:t>
            </a:r>
            <a:r>
              <a:rPr b="0" lang="en-US" sz="1800" spc="-1" strike="noStrike" u="sng">
                <a:solidFill>
                  <a:srgbClr val="000000"/>
                </a:solidFill>
                <a:uFillTx/>
                <a:latin typeface="Calibri Light"/>
              </a:rPr>
              <a:t>&gt;</a:t>
            </a:r>
            <a:r>
              <a:rPr b="0" lang="en-US" sz="1800" spc="-1" strike="noStrike">
                <a:solidFill>
                  <a:srgbClr val="000000"/>
                </a:solidFill>
                <a:latin typeface="Calibri Light"/>
              </a:rPr>
              <a:t> 31min, Two sessions must be  </a:t>
            </a:r>
            <a:r>
              <a:rPr b="0" lang="en-US" sz="1800" spc="-1" strike="noStrike" u="sng">
                <a:solidFill>
                  <a:srgbClr val="000000"/>
                </a:solidFill>
                <a:uFillTx/>
                <a:latin typeface="Calibri Light"/>
              </a:rPr>
              <a:t>&gt;</a:t>
            </a:r>
            <a:r>
              <a:rPr b="0" lang="en-US" sz="1800" spc="-1" strike="noStrike">
                <a:solidFill>
                  <a:srgbClr val="000000"/>
                </a:solidFill>
                <a:latin typeface="Calibri Light"/>
              </a:rPr>
              <a:t> 91min (CR)</a:t>
            </a:r>
            <a:endParaRPr b="0" lang="en-US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0" lang="en-US" sz="1800" spc="-1" strike="noStrike">
                <a:solidFill>
                  <a:srgbClr val="000000"/>
                </a:solidFill>
                <a:latin typeface="Calibri Light"/>
              </a:rPr>
              <a:t>6 session max/day (ICR)</a:t>
            </a:r>
            <a:endParaRPr b="0" lang="en-US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0" lang="en-US" sz="1800" spc="-1" strike="noStrike">
                <a:solidFill>
                  <a:srgbClr val="000000"/>
                </a:solidFill>
                <a:latin typeface="Calibri Light"/>
              </a:rPr>
              <a:t>18 weeks for 72 sessions (ICR)</a:t>
            </a:r>
            <a:endParaRPr b="0" lang="en-US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0" lang="en-US" sz="1800" spc="-1" strike="noStrike">
                <a:solidFill>
                  <a:srgbClr val="000000"/>
                </a:solidFill>
                <a:latin typeface="Calibri Light"/>
              </a:rPr>
              <a:t>CMS has no staffing requirements or staff patient ratios</a:t>
            </a:r>
            <a:endParaRPr b="0" lang="en-US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0" lang="en-US" sz="1800" spc="-1" strike="noStrike">
                <a:solidFill>
                  <a:srgbClr val="000000"/>
                </a:solidFill>
                <a:latin typeface="Calibri Light"/>
              </a:rPr>
              <a:t>Phase I (in hospital) is not separately billable to CMS</a:t>
            </a:r>
            <a:endParaRPr b="0" lang="en-US" sz="18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0" lang="en-US" sz="1800" spc="-1" strike="noStrike">
                <a:solidFill>
                  <a:srgbClr val="000000"/>
                </a:solidFill>
                <a:latin typeface="Calibri Light"/>
              </a:rPr>
              <a:t>Phase III/IV/maintenance is not billable to CMS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 Light"/>
              </a:rPr>
              <a:t>Medicare Provision for CR 42 CFR 410.49 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59" name="CustomShape 4"/>
          <p:cNvSpPr/>
          <p:nvPr/>
        </p:nvSpPr>
        <p:spPr>
          <a:xfrm>
            <a:off x="6095880" y="1985040"/>
            <a:ext cx="5907960" cy="4470480"/>
          </a:xfrm>
          <a:prstGeom prst="rect">
            <a:avLst/>
          </a:prstGeom>
          <a:noFill/>
          <a:ln w="19080">
            <a:solidFill>
              <a:schemeClr val="tx2">
                <a:lumMod val="50000"/>
                <a:lumOff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0" name="CustomShape 5"/>
          <p:cNvSpPr/>
          <p:nvPr/>
        </p:nvSpPr>
        <p:spPr>
          <a:xfrm>
            <a:off x="297720" y="1985040"/>
            <a:ext cx="5306040" cy="4470480"/>
          </a:xfrm>
          <a:prstGeom prst="rect">
            <a:avLst/>
          </a:prstGeom>
          <a:noFill/>
          <a:ln w="19080">
            <a:solidFill>
              <a:schemeClr val="tx2">
                <a:lumMod val="50000"/>
                <a:lumOff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1" name="CustomShape 6"/>
          <p:cNvSpPr/>
          <p:nvPr/>
        </p:nvSpPr>
        <p:spPr>
          <a:xfrm>
            <a:off x="606960" y="1400400"/>
            <a:ext cx="4068720" cy="579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sp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Calibri Light"/>
              </a:rPr>
              <a:t>Cardiac  </a:t>
            </a:r>
            <a:r>
              <a:rPr b="1" lang="en-US" sz="3200" spc="-1" strike="noStrike">
                <a:solidFill>
                  <a:srgbClr val="ffffff"/>
                </a:solidFill>
                <a:latin typeface="Calibri Light"/>
              </a:rPr>
              <a:t>Rehab 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62" name="CustomShape 7"/>
          <p:cNvSpPr/>
          <p:nvPr/>
        </p:nvSpPr>
        <p:spPr>
          <a:xfrm>
            <a:off x="6515280" y="1400400"/>
            <a:ext cx="5069520" cy="579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sp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Calibri Light"/>
              </a:rPr>
              <a:t>Intensive </a:t>
            </a:r>
            <a:r>
              <a:rPr b="1" lang="en-US" sz="3200" spc="-1" strike="noStrike">
                <a:solidFill>
                  <a:srgbClr val="ffffff"/>
                </a:solidFill>
                <a:latin typeface="Calibri Light"/>
              </a:rPr>
              <a:t>Cardiac Rehab</a:t>
            </a: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Shape 1"/>
          <p:cNvSpPr txBox="1"/>
          <p:nvPr/>
        </p:nvSpPr>
        <p:spPr>
          <a:xfrm>
            <a:off x="657360" y="499680"/>
            <a:ext cx="10772280" cy="9518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85000"/>
              </a:lnSpc>
            </a:pPr>
            <a:r>
              <a:rPr b="0" lang="en-US" sz="5400" spc="-120" strike="noStrike">
                <a:solidFill>
                  <a:srgbClr val="50b4c8"/>
                </a:solidFill>
                <a:latin typeface="Calibri Light"/>
              </a:rPr>
              <a:t>Billing modifiers </a:t>
            </a:r>
            <a:endParaRPr b="0" lang="en-US" sz="54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64" name="TextShape 2"/>
          <p:cNvSpPr txBox="1"/>
          <p:nvPr/>
        </p:nvSpPr>
        <p:spPr>
          <a:xfrm>
            <a:off x="657360" y="1533240"/>
            <a:ext cx="10753200" cy="4177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1" lang="en-US" sz="2400" spc="-1" strike="noStrike">
                <a:solidFill>
                  <a:srgbClr val="262626"/>
                </a:solidFill>
                <a:latin typeface="Calibri Light"/>
              </a:rPr>
              <a:t>KX MODIFIER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Must be used for any CR sessions beyond the first 36 in a patient’s Medicare lifetime 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100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CWF </a:t>
            </a:r>
            <a:r>
              <a:rPr b="0" lang="en-US" sz="1800" spc="-1" strike="noStrike">
                <a:solidFill>
                  <a:srgbClr val="262626"/>
                </a:solidFill>
                <a:latin typeface="Calibri Light"/>
              </a:rPr>
              <a:t>(common working file) </a:t>
            </a: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counts from zero up with no cap 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>
              <a:lnSpc>
                <a:spcPct val="100000"/>
              </a:lnSpc>
              <a:spcBef>
                <a:spcPts val="1301"/>
              </a:spcBef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   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>
              <a:lnSpc>
                <a:spcPct val="85000"/>
              </a:lnSpc>
              <a:spcBef>
                <a:spcPts val="1301"/>
              </a:spcBef>
            </a:pPr>
            <a:r>
              <a:rPr b="1" lang="en-US" sz="2400" spc="-1" strike="noStrike">
                <a:solidFill>
                  <a:srgbClr val="262626"/>
                </a:solidFill>
                <a:latin typeface="Calibri Light"/>
              </a:rPr>
              <a:t>Modifier 59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Two sessions of CR in one day where one 93798 code &amp; one 93797 code are used 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Modifier 59 does NOT apply when: Two sessions of CR in one day where two 93798 codes are used  or Two sessions of CR in one day where two 93797 codes are used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pic>
        <p:nvPicPr>
          <p:cNvPr id="165" name="" descr=""/>
          <p:cNvPicPr/>
          <p:nvPr/>
        </p:nvPicPr>
        <p:blipFill>
          <a:blip r:embed="rId1"/>
          <a:stretch/>
        </p:blipFill>
        <p:spPr>
          <a:xfrm>
            <a:off x="9271080" y="5803920"/>
            <a:ext cx="2489040" cy="749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xtShape 1"/>
          <p:cNvSpPr txBox="1"/>
          <p:nvPr/>
        </p:nvSpPr>
        <p:spPr>
          <a:xfrm>
            <a:off x="520200" y="339480"/>
            <a:ext cx="10772280" cy="8373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85000"/>
              </a:lnSpc>
            </a:pPr>
            <a:r>
              <a:rPr b="0" lang="en-US" sz="5400" spc="-120" strike="noStrike">
                <a:solidFill>
                  <a:srgbClr val="50b4c8"/>
                </a:solidFill>
                <a:latin typeface="Calibri Light"/>
              </a:rPr>
              <a:t>SET-PAD THERAPY</a:t>
            </a:r>
            <a:endParaRPr b="0" lang="en-US" sz="54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67" name="TextShape 2"/>
          <p:cNvSpPr txBox="1"/>
          <p:nvPr/>
        </p:nvSpPr>
        <p:spPr>
          <a:xfrm>
            <a:off x="359640" y="1363680"/>
            <a:ext cx="11618640" cy="51544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Procedure code: CPT 93668 . Limit: One session/day (30-60 minutes) 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SET is limited to 72 lifetime sessions under Medicare.  A second referral is required for sessions over 36 and/or beyond a 12-week period 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CMS counts down # of sessions used (like PR). KX modifier is required after the first 36 sessions are received Supervised Exercise Therapy for PAD 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 </a:t>
            </a: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Level of supervision: Direct supervision of a physician, physician assistant, or nurse practitioner/clinical nurse specialist 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 </a:t>
            </a: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Must have a face-to-face visit with MD managing PAD treatment to obtain a referral to SET 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Two settings covered: hospital outpatient or MD office 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  </a:t>
            </a: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Qualifying criterion: presence of claudication symptoms, this includes pre and post surgical interventions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NOT CR, no ITP requirement for MD signature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pic>
        <p:nvPicPr>
          <p:cNvPr id="168" name="" descr=""/>
          <p:cNvPicPr/>
          <p:nvPr/>
        </p:nvPicPr>
        <p:blipFill>
          <a:blip r:embed="rId1"/>
          <a:stretch/>
        </p:blipFill>
        <p:spPr>
          <a:xfrm>
            <a:off x="9321840" y="5943600"/>
            <a:ext cx="2489040" cy="749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Picture 3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icture 1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Picture 1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1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Picture 1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09560" y="2307240"/>
            <a:ext cx="10772280" cy="16578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85000"/>
              </a:lnSpc>
            </a:pPr>
            <a:r>
              <a:rPr b="0" lang="en-US" sz="5400" spc="-120" strike="noStrike">
                <a:solidFill>
                  <a:srgbClr val="50b4c8"/>
                </a:solidFill>
                <a:latin typeface="Calibri Light"/>
              </a:rPr>
              <a:t>No disclosures.</a:t>
            </a:r>
            <a:endParaRPr b="0" lang="en-US" sz="5400" spc="-1" strike="noStrike">
              <a:solidFill>
                <a:srgbClr val="000000"/>
              </a:solidFill>
              <a:latin typeface="Calibri Light"/>
            </a:endParaRPr>
          </a:p>
        </p:txBody>
      </p:sp>
      <p:pic>
        <p:nvPicPr>
          <p:cNvPr id="134" name="" descr=""/>
          <p:cNvPicPr/>
          <p:nvPr/>
        </p:nvPicPr>
        <p:blipFill>
          <a:blip r:embed="rId1"/>
          <a:stretch/>
        </p:blipFill>
        <p:spPr>
          <a:xfrm>
            <a:off x="9194760" y="5753160"/>
            <a:ext cx="2489040" cy="749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Picture 1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ustomShap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8" name="CustomShape 2"/>
          <p:cNvSpPr/>
          <p:nvPr/>
        </p:nvSpPr>
        <p:spPr>
          <a:xfrm>
            <a:off x="477000" y="480240"/>
            <a:ext cx="11237760" cy="589752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79" name="Picture 1" descr=""/>
          <p:cNvPicPr/>
          <p:nvPr/>
        </p:nvPicPr>
        <p:blipFill>
          <a:blip r:embed="rId1"/>
          <a:stretch/>
        </p:blipFill>
        <p:spPr>
          <a:xfrm>
            <a:off x="1423440" y="804240"/>
            <a:ext cx="9366840" cy="5268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Picture 1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icture 1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1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Picture 1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Picture 1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Picture 1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6579360" y="727560"/>
            <a:ext cx="4957200" cy="16455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>
              <a:lnSpc>
                <a:spcPct val="85000"/>
              </a:lnSpc>
            </a:pPr>
            <a:r>
              <a:rPr b="0" lang="en-US" sz="5400" spc="-120" strike="noStrike">
                <a:solidFill>
                  <a:srgbClr val="50b4c8"/>
                </a:solidFill>
                <a:latin typeface="Calibri Light"/>
              </a:rPr>
              <a:t>Medicare is great….. but</a:t>
            </a:r>
            <a:endParaRPr b="0" lang="en-US" sz="5400" spc="-1" strike="noStrike">
              <a:solidFill>
                <a:srgbClr val="000000"/>
              </a:solidFill>
              <a:latin typeface="Calibri Light"/>
            </a:endParaRPr>
          </a:p>
        </p:txBody>
      </p:sp>
      <p:pic>
        <p:nvPicPr>
          <p:cNvPr id="187" name="Picture 5" descr=""/>
          <p:cNvPicPr/>
          <p:nvPr/>
        </p:nvPicPr>
        <p:blipFill>
          <a:blip r:embed="rId1"/>
          <a:stretch/>
        </p:blipFill>
        <p:spPr>
          <a:xfrm>
            <a:off x="1327320" y="1207080"/>
            <a:ext cx="4169880" cy="4461840"/>
          </a:xfrm>
          <a:prstGeom prst="rect">
            <a:avLst/>
          </a:prstGeom>
          <a:ln>
            <a:noFill/>
          </a:ln>
        </p:spPr>
      </p:pic>
      <p:sp>
        <p:nvSpPr>
          <p:cNvPr id="188" name="TextShape 2"/>
          <p:cNvSpPr txBox="1"/>
          <p:nvPr/>
        </p:nvSpPr>
        <p:spPr>
          <a:xfrm>
            <a:off x="6579360" y="2539080"/>
            <a:ext cx="4957200" cy="34956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3000"/>
          </a:bodyPr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Traditional Medicare is great for PR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lvl="1" marL="347400" indent="-342720">
              <a:lnSpc>
                <a:spcPct val="85000"/>
              </a:lnSpc>
              <a:spcBef>
                <a:spcPts val="6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2022 co-pays  per session for PR</a:t>
            </a:r>
            <a:endParaRPr b="0" i="1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lvl="2" marL="548640" indent="-548280">
              <a:lnSpc>
                <a:spcPct val="85000"/>
              </a:lnSpc>
              <a:spcBef>
                <a:spcPts val="601"/>
              </a:spcBef>
              <a:buClr>
                <a:srgbClr val="262626"/>
              </a:buClr>
              <a:buFont typeface="Arial"/>
              <a:buChar char=" "/>
            </a:pPr>
            <a:r>
              <a:rPr b="0" i="1" lang="en-US" sz="2000" spc="-1" strike="noStrike">
                <a:solidFill>
                  <a:srgbClr val="262626"/>
                </a:solidFill>
                <a:latin typeface="Calibri Light"/>
              </a:rPr>
              <a:t>94625/94626 – $11.37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lvl="2" marL="548640" indent="-548280">
              <a:lnSpc>
                <a:spcPct val="85000"/>
              </a:lnSpc>
              <a:spcBef>
                <a:spcPts val="601"/>
              </a:spcBef>
              <a:buClr>
                <a:srgbClr val="262626"/>
              </a:buClr>
              <a:buFont typeface="Arial"/>
              <a:buChar char=" "/>
            </a:pPr>
            <a:r>
              <a:rPr b="0" i="1" lang="en-US" sz="2000" spc="-1" strike="noStrike">
                <a:solidFill>
                  <a:srgbClr val="262626"/>
                </a:solidFill>
                <a:latin typeface="Calibri Light"/>
              </a:rPr>
              <a:t>G0239 - $6.92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lvl="2" marL="548640" indent="-548280">
              <a:lnSpc>
                <a:spcPct val="85000"/>
              </a:lnSpc>
              <a:spcBef>
                <a:spcPts val="601"/>
              </a:spcBef>
              <a:buClr>
                <a:srgbClr val="262626"/>
              </a:buClr>
              <a:buFont typeface="Arial"/>
              <a:buChar char=" "/>
            </a:pPr>
            <a:r>
              <a:rPr b="0" i="1" lang="en-US" sz="2000" spc="-1" strike="noStrike">
                <a:solidFill>
                  <a:srgbClr val="262626"/>
                </a:solidFill>
                <a:latin typeface="Calibri Light"/>
              </a:rPr>
              <a:t>G0237 and G0238 - $ 5.05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Medicare replacement plans often have a high co-pay for PR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lvl="1" marL="347400" indent="-342720">
              <a:lnSpc>
                <a:spcPct val="85000"/>
              </a:lnSpc>
              <a:spcBef>
                <a:spcPts val="6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Copays are often $30-40 per session</a:t>
            </a:r>
            <a:endParaRPr b="0" i="1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Medicare supplement plans often do not have a high co-pay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>
              <a:lnSpc>
                <a:spcPct val="85000"/>
              </a:lnSpc>
              <a:spcBef>
                <a:spcPts val="1301"/>
              </a:spcBef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Private Insurers often follow Medicare Rules, so you will need to ask about their co-pays as well.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Picture 1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1"/>
          <p:cNvSpPr txBox="1"/>
          <p:nvPr/>
        </p:nvSpPr>
        <p:spPr>
          <a:xfrm>
            <a:off x="657360" y="499680"/>
            <a:ext cx="10772280" cy="16578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85000"/>
              </a:lnSpc>
            </a:pPr>
            <a:r>
              <a:rPr b="0" lang="en-US" sz="5400" spc="-120" strike="noStrike">
                <a:solidFill>
                  <a:srgbClr val="50b4c8"/>
                </a:solidFill>
                <a:latin typeface="Calibri Light"/>
              </a:rPr>
              <a:t>Emergency PHE</a:t>
            </a:r>
            <a:endParaRPr b="0" lang="en-US" sz="54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36" name="TextShape 2"/>
          <p:cNvSpPr txBox="1"/>
          <p:nvPr/>
        </p:nvSpPr>
        <p:spPr>
          <a:xfrm>
            <a:off x="266400" y="2360880"/>
            <a:ext cx="11537280" cy="3765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Just extended through July, 2022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Virtual </a:t>
            </a:r>
            <a:r>
              <a:rPr b="0" lang="en-US" sz="2400" spc="-1" strike="noStrike" u="sng">
                <a:solidFill>
                  <a:srgbClr val="262626"/>
                </a:solidFill>
                <a:uFillTx/>
                <a:latin typeface="Calibri Light"/>
              </a:rPr>
              <a:t>direct supervision</a:t>
            </a: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 scheduled to expire Dec 31, 2022 (86 FR 65248)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Virtual </a:t>
            </a:r>
            <a:r>
              <a:rPr b="0" lang="en-US" sz="2400" spc="-1" strike="noStrike" u="sng">
                <a:solidFill>
                  <a:srgbClr val="262626"/>
                </a:solidFill>
                <a:uFillTx/>
                <a:latin typeface="Calibri Light"/>
              </a:rPr>
              <a:t>delivery of CR/PR</a:t>
            </a: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 scheduled to cease being allowed when PHE ends (86 FR 63747)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>
              <a:lnSpc>
                <a:spcPct val="85000"/>
              </a:lnSpc>
              <a:spcBef>
                <a:spcPts val="1301"/>
              </a:spcBef>
            </a:pP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>
              <a:lnSpc>
                <a:spcPct val="85000"/>
              </a:lnSpc>
              <a:spcBef>
                <a:spcPts val="1301"/>
              </a:spcBef>
            </a:pP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>
              <a:lnSpc>
                <a:spcPct val="85000"/>
              </a:lnSpc>
              <a:spcBef>
                <a:spcPts val="1301"/>
              </a:spcBef>
            </a:pP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pic>
        <p:nvPicPr>
          <p:cNvPr id="137" name="" descr=""/>
          <p:cNvPicPr/>
          <p:nvPr/>
        </p:nvPicPr>
        <p:blipFill>
          <a:blip r:embed="rId1"/>
          <a:stretch/>
        </p:blipFill>
        <p:spPr>
          <a:xfrm>
            <a:off x="9169560" y="5943600"/>
            <a:ext cx="2489040" cy="749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Picture 1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Picture 1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Picture 1" descr=""/>
          <p:cNvPicPr/>
          <p:nvPr/>
        </p:nvPicPr>
        <p:blipFill>
          <a:blip r:embed="rId1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CustomShap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4" name="CustomShape 2"/>
          <p:cNvSpPr/>
          <p:nvPr/>
        </p:nvSpPr>
        <p:spPr>
          <a:xfrm>
            <a:off x="477000" y="480240"/>
            <a:ext cx="11237760" cy="5897520"/>
          </a:xfrm>
          <a:prstGeom prst="rect">
            <a:avLst/>
          </a:prstGeom>
          <a:solidFill>
            <a:srgbClr val="ffffff"/>
          </a:solidFill>
          <a:ln w="31680">
            <a:solidFill>
              <a:srgbClr val="ed3887"/>
            </a:solidFill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5" name="Picture 1" descr=""/>
          <p:cNvPicPr/>
          <p:nvPr/>
        </p:nvPicPr>
        <p:blipFill>
          <a:blip r:embed="rId1"/>
          <a:srcRect l="0" t="7643" r="0" b="1543"/>
          <a:stretch/>
        </p:blipFill>
        <p:spPr>
          <a:xfrm>
            <a:off x="643320" y="643320"/>
            <a:ext cx="10904760" cy="5570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extShape 1"/>
          <p:cNvSpPr txBox="1"/>
          <p:nvPr/>
        </p:nvSpPr>
        <p:spPr>
          <a:xfrm>
            <a:off x="657360" y="499680"/>
            <a:ext cx="10772280" cy="16578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85000"/>
              </a:lnSpc>
            </a:pPr>
            <a:r>
              <a:rPr b="0" lang="en-US" sz="5400" spc="-120" strike="noStrike">
                <a:solidFill>
                  <a:srgbClr val="50b4c8"/>
                </a:solidFill>
                <a:latin typeface="Calibri Light"/>
              </a:rPr>
              <a:t>Questions?</a:t>
            </a:r>
            <a:endParaRPr b="0" lang="en-US" sz="54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97" name="TextShape 2"/>
          <p:cNvSpPr txBox="1"/>
          <p:nvPr/>
        </p:nvSpPr>
        <p:spPr>
          <a:xfrm>
            <a:off x="676800" y="2011680"/>
            <a:ext cx="10753200" cy="3765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85000"/>
              </a:lnSpc>
              <a:spcBef>
                <a:spcPts val="1301"/>
              </a:spcBef>
            </a:pP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Resources available to you: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Susan Bauman, Cardiac Rehab Reimbursement Chairperson </a:t>
            </a:r>
            <a:r>
              <a:rPr b="0" lang="en-US" sz="2000" spc="-1" strike="noStrike" u="sng">
                <a:solidFill>
                  <a:srgbClr val="3b85de"/>
                </a:solidFill>
                <a:uFillTx/>
                <a:latin typeface="Calibri Light"/>
                <a:hlinkClick r:id="rId1"/>
              </a:rPr>
              <a:t>susan.Bauman@nwhealthin.com</a:t>
            </a:r>
            <a:r>
              <a:rPr b="0" lang="en-US" sz="2000" spc="-1" strike="noStrike">
                <a:solidFill>
                  <a:srgbClr val="262626"/>
                </a:solidFill>
                <a:latin typeface="Calibri Light"/>
              </a:rPr>
              <a:t> 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Debbie Koehl, Pulmonary Rehab Reimbursement Chairperson             </a:t>
            </a:r>
            <a:r>
              <a:rPr b="0" lang="en-US" sz="2000" spc="-1" strike="noStrike" u="sng">
                <a:solidFill>
                  <a:srgbClr val="3b85de"/>
                </a:solidFill>
                <a:uFillTx/>
                <a:latin typeface="Calibri Light"/>
                <a:hlinkClick r:id="rId2"/>
              </a:rPr>
              <a:t>dkoehl@iuhealth.org</a:t>
            </a:r>
            <a:r>
              <a:rPr b="0" lang="en-US" sz="2000" spc="-1" strike="noStrike">
                <a:solidFill>
                  <a:srgbClr val="262626"/>
                </a:solidFill>
                <a:latin typeface="Calibri Light"/>
              </a:rPr>
              <a:t> 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400" spc="-1" strike="noStrike" u="sng">
                <a:solidFill>
                  <a:srgbClr val="3b85de"/>
                </a:solidFill>
                <a:uFillTx/>
                <a:latin typeface="Calibri Light"/>
                <a:hlinkClick r:id="rId3"/>
              </a:rPr>
              <a:t>www.iscvpr.org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400" spc="-1" strike="noStrike" u="sng">
                <a:solidFill>
                  <a:srgbClr val="3b85de"/>
                </a:solidFill>
                <a:uFillTx/>
                <a:latin typeface="Calibri Light"/>
                <a:hlinkClick r:id="rId4"/>
              </a:rPr>
              <a:t>www.aacvpr.org</a:t>
            </a: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 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pic>
        <p:nvPicPr>
          <p:cNvPr id="198" name="" descr=""/>
          <p:cNvPicPr/>
          <p:nvPr/>
        </p:nvPicPr>
        <p:blipFill>
          <a:blip r:embed="rId5"/>
          <a:stretch/>
        </p:blipFill>
        <p:spPr>
          <a:xfrm>
            <a:off x="9080640" y="5803920"/>
            <a:ext cx="2489040" cy="749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ustomShap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0" name="CustomShape 2"/>
          <p:cNvSpPr/>
          <p:nvPr/>
        </p:nvSpPr>
        <p:spPr>
          <a:xfrm>
            <a:off x="477000" y="480240"/>
            <a:ext cx="11237760" cy="5897520"/>
          </a:xfrm>
          <a:prstGeom prst="rect">
            <a:avLst/>
          </a:prstGeom>
          <a:solidFill>
            <a:srgbClr val="ffffff"/>
          </a:solidFill>
          <a:ln w="31680">
            <a:solidFill>
              <a:srgbClr val="9f7bb9"/>
            </a:solidFill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01" name="Content Placeholder 3" descr=""/>
          <p:cNvPicPr/>
          <p:nvPr/>
        </p:nvPicPr>
        <p:blipFill>
          <a:blip r:embed="rId1"/>
          <a:srcRect l="0" t="3538" r="0" b="5638"/>
          <a:stretch/>
        </p:blipFill>
        <p:spPr>
          <a:xfrm>
            <a:off x="643320" y="643320"/>
            <a:ext cx="10904760" cy="5570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657360" y="499680"/>
            <a:ext cx="10772280" cy="16578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85000"/>
              </a:lnSpc>
            </a:pPr>
            <a:r>
              <a:rPr b="0" lang="en-US" sz="5400" spc="-120" strike="noStrike">
                <a:solidFill>
                  <a:srgbClr val="50b4c8"/>
                </a:solidFill>
                <a:latin typeface="Calibri Light"/>
              </a:rPr>
              <a:t>E/M billing code  -    </a:t>
            </a:r>
            <a:r>
              <a:rPr b="0" lang="en-US" sz="4000" spc="-120" strike="noStrike">
                <a:solidFill>
                  <a:srgbClr val="50b4c8"/>
                </a:solidFill>
                <a:latin typeface="Calibri Light"/>
              </a:rPr>
              <a:t>new 2022 regulation</a:t>
            </a:r>
            <a:endParaRPr b="0" lang="en-US" sz="40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39" name="TextShape 2"/>
          <p:cNvSpPr txBox="1"/>
          <p:nvPr/>
        </p:nvSpPr>
        <p:spPr>
          <a:xfrm>
            <a:off x="719280" y="2410560"/>
            <a:ext cx="10753200" cy="37026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Evaluation and Management (E/M) service code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A </a:t>
            </a:r>
            <a:r>
              <a:rPr b="0" lang="en-US" sz="2400" spc="-1" strike="noStrike" u="sng">
                <a:solidFill>
                  <a:srgbClr val="262626"/>
                </a:solidFill>
                <a:uFillTx/>
                <a:latin typeface="Calibri Light"/>
              </a:rPr>
              <a:t>Physician</a:t>
            </a: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 billing code, or “professional” code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Can be applied in connection with establishing &amp; signing the </a:t>
            </a:r>
            <a:r>
              <a:rPr b="0" i="1" lang="en-US" sz="2400" spc="-1" strike="noStrike">
                <a:solidFill>
                  <a:srgbClr val="262626"/>
                </a:solidFill>
                <a:latin typeface="Calibri Light"/>
              </a:rPr>
              <a:t>initial ITP or  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>
              <a:lnSpc>
                <a:spcPct val="85000"/>
              </a:lnSpc>
              <a:spcBef>
                <a:spcPts val="1301"/>
              </a:spcBef>
            </a:pPr>
            <a:r>
              <a:rPr b="0" i="1" lang="en-US" sz="2400" spc="-1" strike="noStrike">
                <a:solidFill>
                  <a:srgbClr val="262626"/>
                </a:solidFill>
                <a:latin typeface="Calibri Light"/>
              </a:rPr>
              <a:t>  </a:t>
            </a:r>
            <a:r>
              <a:rPr b="0" i="1" lang="en-US" sz="2400" spc="-1" strike="noStrike">
                <a:solidFill>
                  <a:srgbClr val="262626"/>
                </a:solidFill>
                <a:latin typeface="Calibri Light"/>
              </a:rPr>
              <a:t>day one of rehab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All E/M billing requirements need to be met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NOT billable by the rehab department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>
              <a:lnSpc>
                <a:spcPct val="85000"/>
              </a:lnSpc>
              <a:spcBef>
                <a:spcPts val="1301"/>
              </a:spcBef>
            </a:pP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1800" spc="-1" strike="noStrike">
                <a:solidFill>
                  <a:srgbClr val="262626"/>
                </a:solidFill>
                <a:latin typeface="Calibri Light"/>
              </a:rPr>
              <a:t>86 FR 65245</a:t>
            </a:r>
            <a:endParaRPr b="0" lang="en-US" sz="1800" spc="-1" strike="noStrike">
              <a:solidFill>
                <a:srgbClr val="262626"/>
              </a:solidFill>
              <a:latin typeface="Calibri Light"/>
            </a:endParaRPr>
          </a:p>
        </p:txBody>
      </p:sp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8928000" y="5867280"/>
            <a:ext cx="2489040" cy="749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Shape 1"/>
          <p:cNvSpPr txBox="1"/>
          <p:nvPr/>
        </p:nvSpPr>
        <p:spPr>
          <a:xfrm>
            <a:off x="657360" y="499680"/>
            <a:ext cx="10772280" cy="16578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85000"/>
              </a:lnSpc>
            </a:pPr>
            <a:r>
              <a:rPr b="0" lang="en-US" sz="5400" spc="-120" strike="noStrike">
                <a:solidFill>
                  <a:srgbClr val="50b4c8"/>
                </a:solidFill>
                <a:latin typeface="Calibri Light"/>
              </a:rPr>
              <a:t>NPPs   </a:t>
            </a:r>
            <a:r>
              <a:rPr b="0" lang="en-US" sz="4000" spc="-120" strike="noStrike">
                <a:solidFill>
                  <a:srgbClr val="50b4c8"/>
                </a:solidFill>
                <a:latin typeface="Calibri Light"/>
              </a:rPr>
              <a:t>(non physician practitioners)</a:t>
            </a:r>
            <a:endParaRPr b="0" lang="en-US" sz="40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42" name="TextShape 2"/>
          <p:cNvSpPr txBox="1"/>
          <p:nvPr/>
        </p:nvSpPr>
        <p:spPr>
          <a:xfrm>
            <a:off x="676800" y="2011680"/>
            <a:ext cx="10753200" cy="3765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Currently cannot order or supervise CR/ICR/PR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Will be allowed to order &amp; supervise CR/ICR/PR in January 2024 (per BBA of 2018)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pic>
        <p:nvPicPr>
          <p:cNvPr id="143" name="" descr=""/>
          <p:cNvPicPr/>
          <p:nvPr/>
        </p:nvPicPr>
        <p:blipFill>
          <a:blip r:embed="rId1"/>
          <a:stretch/>
        </p:blipFill>
        <p:spPr>
          <a:xfrm>
            <a:off x="9118440" y="5829480"/>
            <a:ext cx="2489040" cy="749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Shape 1"/>
          <p:cNvSpPr txBox="1"/>
          <p:nvPr/>
        </p:nvSpPr>
        <p:spPr>
          <a:xfrm>
            <a:off x="657360" y="499680"/>
            <a:ext cx="10772280" cy="16578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85000"/>
              </a:lnSpc>
            </a:pPr>
            <a:r>
              <a:rPr b="0" lang="en-US" sz="5400" spc="-120" strike="noStrike">
                <a:solidFill>
                  <a:srgbClr val="50b4c8"/>
                </a:solidFill>
                <a:latin typeface="Calibri Light"/>
              </a:rPr>
              <a:t>Legislative Action</a:t>
            </a:r>
            <a:endParaRPr b="0" lang="en-US" sz="54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45" name="TextShape 2"/>
          <p:cNvSpPr txBox="1"/>
          <p:nvPr/>
        </p:nvSpPr>
        <p:spPr>
          <a:xfrm>
            <a:off x="676800" y="2011680"/>
            <a:ext cx="10753200" cy="3765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HR3348 will allow CR/ICR/PR to expand space, move off-campus, improve location, reduce waiting lists, add accessible sites without a severe reduction in Medicare reimbursement. 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 </a:t>
            </a: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HR1956/S.1986 will move forward the effective date that NPPs could order &amp; supervise CR/ICR/PR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>
              <a:lnSpc>
                <a:spcPct val="85000"/>
              </a:lnSpc>
              <a:spcBef>
                <a:spcPts val="1301"/>
              </a:spcBef>
            </a:pP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Wingdings" charset="2"/>
              <a:buChar char=""/>
            </a:pPr>
            <a:r>
              <a:rPr b="0" lang="en-US" sz="2400" spc="-1" strike="noStrike" u="sng">
                <a:solidFill>
                  <a:srgbClr val="3b85de"/>
                </a:solidFill>
                <a:uFillTx/>
                <a:latin typeface="Calibri Light"/>
                <a:hlinkClick r:id="rId1"/>
              </a:rPr>
              <a:t>https://www.aacvpr.org/Take-Action</a:t>
            </a: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  Easily send a support request to your US Representative or both of our US Senators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pic>
        <p:nvPicPr>
          <p:cNvPr id="146" name="" descr=""/>
          <p:cNvPicPr/>
          <p:nvPr/>
        </p:nvPicPr>
        <p:blipFill>
          <a:blip r:embed="rId2"/>
          <a:stretch/>
        </p:blipFill>
        <p:spPr>
          <a:xfrm>
            <a:off x="9169560" y="5778360"/>
            <a:ext cx="2489040" cy="749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Shape 1"/>
          <p:cNvSpPr txBox="1"/>
          <p:nvPr/>
        </p:nvSpPr>
        <p:spPr>
          <a:xfrm>
            <a:off x="657360" y="499680"/>
            <a:ext cx="4878720" cy="16578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83000"/>
          </a:bodyPr>
          <a:p>
            <a:pPr>
              <a:lnSpc>
                <a:spcPct val="85000"/>
              </a:lnSpc>
            </a:pPr>
            <a:r>
              <a:rPr b="0" lang="en-US" sz="5400" spc="-120" strike="noStrike">
                <a:solidFill>
                  <a:srgbClr val="50b4c8"/>
                </a:solidFill>
                <a:latin typeface="Calibri Light"/>
              </a:rPr>
              <a:t>US Representatives- Indiana</a:t>
            </a:r>
            <a:endParaRPr b="0" lang="en-US" sz="54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48" name="TextShape 2"/>
          <p:cNvSpPr txBox="1"/>
          <p:nvPr/>
        </p:nvSpPr>
        <p:spPr>
          <a:xfrm>
            <a:off x="344160" y="2759760"/>
            <a:ext cx="6189120" cy="37900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000" spc="-1" strike="noStrike">
                <a:solidFill>
                  <a:srgbClr val="262626"/>
                </a:solidFill>
                <a:latin typeface="Calibri Light"/>
              </a:rPr>
              <a:t>1. Representative Mrvan, Frank J. (202) 225-2461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000" spc="-1" strike="noStrike">
                <a:solidFill>
                  <a:srgbClr val="262626"/>
                </a:solidFill>
                <a:latin typeface="Calibri Light"/>
              </a:rPr>
              <a:t>2. Representative Walorski, Jackie (202) 225-3915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000" spc="-1" strike="noStrike">
                <a:solidFill>
                  <a:srgbClr val="262626"/>
                </a:solidFill>
                <a:latin typeface="Calibri Light"/>
              </a:rPr>
              <a:t>3. Representative Banks, Jim (202) 225-4436 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000" spc="-1" strike="noStrike">
                <a:solidFill>
                  <a:srgbClr val="262626"/>
                </a:solidFill>
                <a:latin typeface="Calibri Light"/>
              </a:rPr>
              <a:t>4. Representative Baird, James R. (202) 225-5037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000" spc="-1" strike="noStrike">
                <a:solidFill>
                  <a:srgbClr val="262626"/>
                </a:solidFill>
                <a:latin typeface="Calibri Light"/>
              </a:rPr>
              <a:t>5. Representative Spartz, Victoria (202) 225-2276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000" spc="-1" strike="noStrike">
                <a:solidFill>
                  <a:srgbClr val="262626"/>
                </a:solidFill>
                <a:latin typeface="Calibri Light"/>
              </a:rPr>
              <a:t>6. Representative Pence, Greg (202) 225-3021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000" spc="-1" strike="noStrike">
                <a:solidFill>
                  <a:srgbClr val="262626"/>
                </a:solidFill>
                <a:latin typeface="Calibri Light"/>
              </a:rPr>
              <a:t>7. Representative Carson, Andre (202) 225-4011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000" spc="-1" strike="noStrike">
                <a:solidFill>
                  <a:srgbClr val="262626"/>
                </a:solidFill>
                <a:latin typeface="Calibri Light"/>
              </a:rPr>
              <a:t>8. Representative Bucshon, Larry (202) 225-4636 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000" spc="-1" strike="noStrike">
                <a:solidFill>
                  <a:srgbClr val="262626"/>
                </a:solidFill>
                <a:latin typeface="Calibri Light"/>
              </a:rPr>
              <a:t>9. Representative Hollingsworth, Trey (202) 225-5315</a:t>
            </a:r>
            <a:endParaRPr b="0" lang="en-US" sz="2000" spc="-1" strike="noStrike">
              <a:solidFill>
                <a:srgbClr val="262626"/>
              </a:solidFill>
              <a:latin typeface="Calibri Light"/>
            </a:endParaRPr>
          </a:p>
        </p:txBody>
      </p:sp>
      <p:pic>
        <p:nvPicPr>
          <p:cNvPr id="149" name="Picture 4" descr=""/>
          <p:cNvPicPr/>
          <p:nvPr/>
        </p:nvPicPr>
        <p:blipFill>
          <a:blip r:embed="rId1"/>
          <a:stretch/>
        </p:blipFill>
        <p:spPr>
          <a:xfrm>
            <a:off x="7315200" y="181440"/>
            <a:ext cx="4532040" cy="6494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Shape 1"/>
          <p:cNvSpPr txBox="1"/>
          <p:nvPr/>
        </p:nvSpPr>
        <p:spPr>
          <a:xfrm>
            <a:off x="6240600" y="1376280"/>
            <a:ext cx="4920120" cy="16578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85000"/>
              </a:lnSpc>
            </a:pPr>
            <a:r>
              <a:rPr b="0" lang="en-US" sz="5400" spc="-120" strike="noStrike">
                <a:solidFill>
                  <a:srgbClr val="50b4c8"/>
                </a:solidFill>
                <a:latin typeface="Calibri Light"/>
              </a:rPr>
              <a:t>Indiana</a:t>
            </a:r>
            <a:br/>
            <a:r>
              <a:rPr b="0" lang="en-US" sz="5400" spc="-120" strike="noStrike">
                <a:solidFill>
                  <a:srgbClr val="50b4c8"/>
                </a:solidFill>
                <a:latin typeface="Calibri Light"/>
              </a:rPr>
              <a:t>CR/PR Programs</a:t>
            </a:r>
            <a:endParaRPr b="0" lang="en-US" sz="5400" spc="-1" strike="noStrike">
              <a:solidFill>
                <a:srgbClr val="000000"/>
              </a:solidFill>
              <a:latin typeface="Calibri Light"/>
            </a:endParaRPr>
          </a:p>
        </p:txBody>
      </p:sp>
      <p:pic>
        <p:nvPicPr>
          <p:cNvPr id="151" name="Picture 4" descr=""/>
          <p:cNvPicPr/>
          <p:nvPr/>
        </p:nvPicPr>
        <p:blipFill>
          <a:blip r:embed="rId1"/>
          <a:stretch/>
        </p:blipFill>
        <p:spPr>
          <a:xfrm>
            <a:off x="591840" y="185040"/>
            <a:ext cx="4143960" cy="6487560"/>
          </a:xfrm>
          <a:prstGeom prst="rect">
            <a:avLst/>
          </a:prstGeom>
          <a:ln>
            <a:noFill/>
          </a:ln>
        </p:spPr>
      </p:pic>
      <p:pic>
        <p:nvPicPr>
          <p:cNvPr id="152" name="" descr=""/>
          <p:cNvPicPr/>
          <p:nvPr/>
        </p:nvPicPr>
        <p:blipFill>
          <a:blip r:embed="rId2"/>
          <a:stretch/>
        </p:blipFill>
        <p:spPr>
          <a:xfrm>
            <a:off x="9271080" y="5791320"/>
            <a:ext cx="2489040" cy="749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Shape 1"/>
          <p:cNvSpPr txBox="1"/>
          <p:nvPr/>
        </p:nvSpPr>
        <p:spPr>
          <a:xfrm>
            <a:off x="657360" y="499680"/>
            <a:ext cx="10772280" cy="16578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85000"/>
              </a:lnSpc>
            </a:pPr>
            <a:r>
              <a:rPr b="0" lang="en-US" sz="5400" spc="-120" strike="noStrike">
                <a:solidFill>
                  <a:srgbClr val="50b4c8"/>
                </a:solidFill>
                <a:latin typeface="Calibri Light"/>
              </a:rPr>
              <a:t>CMS Conditions of Coverage</a:t>
            </a:r>
            <a:endParaRPr b="0" lang="en-US" sz="54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54" name="TextShape 2"/>
          <p:cNvSpPr txBox="1"/>
          <p:nvPr/>
        </p:nvSpPr>
        <p:spPr>
          <a:xfrm>
            <a:off x="676800" y="2360880"/>
            <a:ext cx="10753200" cy="34167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85000"/>
              </a:lnSpc>
              <a:spcBef>
                <a:spcPts val="1301"/>
              </a:spcBef>
            </a:pPr>
            <a:r>
              <a:rPr b="1" lang="en-US" sz="2400" spc="-1" strike="noStrike">
                <a:solidFill>
                  <a:srgbClr val="262626"/>
                </a:solidFill>
                <a:latin typeface="Calibri Light"/>
              </a:rPr>
              <a:t>CARDIAC REHAB/ INTENSIVE CARDIAC REHAB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>
              <a:lnSpc>
                <a:spcPct val="85000"/>
              </a:lnSpc>
              <a:spcBef>
                <a:spcPts val="1301"/>
              </a:spcBef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42 CFR 410.49 Code of Federal Regulations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>
              <a:lnSpc>
                <a:spcPct val="85000"/>
              </a:lnSpc>
              <a:spcBef>
                <a:spcPts val="1301"/>
              </a:spcBef>
            </a:pP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>
              <a:lnSpc>
                <a:spcPct val="85000"/>
              </a:lnSpc>
              <a:spcBef>
                <a:spcPts val="1301"/>
              </a:spcBef>
            </a:pPr>
            <a:r>
              <a:rPr b="1" lang="en-US" sz="2400" spc="-1" strike="noStrike">
                <a:solidFill>
                  <a:srgbClr val="262626"/>
                </a:solidFill>
                <a:latin typeface="Calibri Light"/>
              </a:rPr>
              <a:t>PULMONARY REHAB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  <a:p>
            <a:pPr marL="91440" indent="-91080">
              <a:lnSpc>
                <a:spcPct val="85000"/>
              </a:lnSpc>
              <a:spcBef>
                <a:spcPts val="1301"/>
              </a:spcBef>
              <a:buClr>
                <a:srgbClr val="262626"/>
              </a:buClr>
              <a:buFont typeface="Arial"/>
              <a:buChar char=" "/>
            </a:pPr>
            <a:r>
              <a:rPr b="0" lang="en-US" sz="2400" spc="-1" strike="noStrike">
                <a:solidFill>
                  <a:srgbClr val="262626"/>
                </a:solidFill>
                <a:latin typeface="Calibri Light"/>
              </a:rPr>
              <a:t>42 CFR 410.47 Code of Federal Regulations</a:t>
            </a:r>
            <a:endParaRPr b="0" lang="en-US" sz="2400" spc="-1" strike="noStrike">
              <a:solidFill>
                <a:srgbClr val="262626"/>
              </a:solidFill>
              <a:latin typeface="Calibri Light"/>
            </a:endParaRPr>
          </a:p>
        </p:txBody>
      </p:sp>
      <p:pic>
        <p:nvPicPr>
          <p:cNvPr id="155" name="" descr=""/>
          <p:cNvPicPr/>
          <p:nvPr/>
        </p:nvPicPr>
        <p:blipFill>
          <a:blip r:embed="rId1"/>
          <a:stretch/>
        </p:blipFill>
        <p:spPr>
          <a:xfrm>
            <a:off x="9093240" y="5880240"/>
            <a:ext cx="2489040" cy="749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1765</TotalTime>
  <Application>LibreOffice/6.2.3.2$Windows_X86_64 LibreOffice_project/aecc05fe267cc68dde00352a451aa867b3b546ac</Application>
  <Words>929</Words>
  <Paragraphs>106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2022-03-30T20:03:47Z</dcterms:created>
  <dc:creator>Dan Bauman</dc:creator>
  <dc:description/>
  <dc:language>en-US</dc:language>
  <cp:lastModifiedBy>Koehl, Debbie </cp:lastModifiedBy>
  <dcterms:modified xsi:type="dcterms:W3CDTF">2022-04-18T18:45:33Z</dcterms:modified>
  <cp:revision>9</cp:revision>
  <dc:subject/>
  <dc:title>Reimbursement 2022 cardiac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Widescreen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35</vt:i4>
  </property>
</Properties>
</file>